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66" d="100"/>
          <a:sy n="66" d="100"/>
        </p:scale>
        <p:origin x="-1506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714488"/>
            <a:ext cx="7772400" cy="1470025"/>
          </a:xfrm>
        </p:spPr>
        <p:txBody>
          <a:bodyPr anchor="ctr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3397" y="3214686"/>
            <a:ext cx="5897206" cy="1500198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buSzPct val="50000"/>
              <a:buFont typeface="Wingdings"/>
              <a:buChar char=""/>
              <a:defRPr/>
            </a:lvl1pPr>
            <a:lvl2pPr>
              <a:buSzPct val="50000"/>
              <a:buFont typeface="Wingdings 2"/>
              <a:buChar char=""/>
              <a:defRPr/>
            </a:lvl2pPr>
            <a:lvl3pPr>
              <a:buSzPct val="50000"/>
              <a:buFont typeface="Wingdings"/>
              <a:buChar char="Y"/>
              <a:defRPr/>
            </a:lvl3pPr>
            <a:lvl4pPr>
              <a:buSzPct val="50000"/>
              <a:buFont typeface="Wingdings 2"/>
              <a:buChar char="³"/>
              <a:defRPr/>
            </a:lvl4pPr>
            <a:lvl5pPr>
              <a:buSzPct val="50000"/>
              <a:buFont typeface="Wingdings 2"/>
              <a:buChar char=""/>
              <a:defRPr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643183"/>
            <a:ext cx="6457968" cy="1362075"/>
          </a:xfrm>
        </p:spPr>
        <p:txBody>
          <a:bodyPr anchor="ctr"/>
          <a:lstStyle>
            <a:lvl1pPr algn="l">
              <a:defRPr sz="4000" b="0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009383"/>
            <a:ext cx="4529142" cy="1500187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0"/>
            </a:lvl2pPr>
            <a:lvl3pPr marL="914400" indent="0">
              <a:buNone/>
              <a:defRPr sz="1800" b="0"/>
            </a:lvl3pPr>
            <a:lvl4pPr marL="1371600" indent="0">
              <a:buNone/>
              <a:defRPr sz="1600" b="0"/>
            </a:lvl4pPr>
            <a:lvl5pPr marL="1828800" indent="0">
              <a:buNone/>
              <a:defRPr sz="1600" b="0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0">
                <a:effectLst/>
              </a:defRPr>
            </a:lvl1pPr>
            <a:lvl2pPr marL="457200" indent="0">
              <a:buNone/>
              <a:defRPr sz="2000" b="0">
                <a:effectLst/>
              </a:defRPr>
            </a:lvl2pPr>
            <a:lvl3pPr marL="914400" indent="0">
              <a:buNone/>
              <a:defRPr sz="1800" b="0">
                <a:effectLst/>
              </a:defRPr>
            </a:lvl3pPr>
            <a:lvl4pPr marL="1371600" indent="0">
              <a:buNone/>
              <a:defRPr sz="1600" b="0">
                <a:effectLst/>
              </a:defRPr>
            </a:lvl4pPr>
            <a:lvl5pPr marL="1828800" indent="0">
              <a:buNone/>
              <a:defRPr sz="1600" b="0"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2" y="571480"/>
            <a:ext cx="3008313" cy="1071570"/>
          </a:xfrm>
        </p:spPr>
        <p:txBody>
          <a:bodyPr anchor="t"/>
          <a:lstStyle>
            <a:lvl1pPr algn="l">
              <a:defRPr sz="2000" b="0"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571481"/>
            <a:ext cx="5111750" cy="555468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1643051"/>
            <a:ext cx="3008313" cy="448311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10" y="687306"/>
            <a:ext cx="850886" cy="4670520"/>
          </a:xfrm>
        </p:spPr>
        <p:txBody>
          <a:bodyPr vert="eaVert" anchor="ctr"/>
          <a:lstStyle>
            <a:lvl1pPr algn="ctr">
              <a:defRPr sz="2000" b="0">
                <a:gradFill flip="none" rotWithShape="1">
                  <a:gsLst>
                    <a:gs pos="0">
                      <a:srgbClr val="000082"/>
                    </a:gs>
                    <a:gs pos="30000">
                      <a:srgbClr val="66008F"/>
                    </a:gs>
                    <a:gs pos="64999">
                      <a:srgbClr val="BA0066"/>
                    </a:gs>
                    <a:gs pos="89999">
                      <a:srgbClr val="FF0000"/>
                    </a:gs>
                    <a:gs pos="100000">
                      <a:srgbClr val="FF8200"/>
                    </a:gs>
                  </a:gsLst>
                  <a:lin ang="16200000" scaled="1"/>
                  <a:tileRect/>
                </a:gradFill>
                <a:effectLst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0166" y="684213"/>
            <a:ext cx="6929486" cy="4673613"/>
          </a:xfrm>
          <a:prstGeom prst="roundRect">
            <a:avLst>
              <a:gd name="adj" fmla="val 5966"/>
            </a:avLst>
          </a:prstGeom>
          <a:solidFill>
            <a:schemeClr val="bg2">
              <a:tint val="60000"/>
              <a:alpha val="50000"/>
            </a:schemeClr>
          </a:solidFill>
          <a:effectLst>
            <a:outerShdw blurRad="127000" dist="101600" dir="2700000" algn="tl" rotWithShape="0">
              <a:srgbClr val="000000">
                <a:alpha val="43137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00166" y="5481658"/>
            <a:ext cx="6924037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143768" y="642918"/>
            <a:ext cx="1543032" cy="5483246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42918"/>
            <a:ext cx="6615130" cy="548324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356350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6D4FB2-F361-4802-80FA-5BA93CD86378}" type="datetimeFigureOut">
              <a:rPr lang="cs-CZ" smtClean="0"/>
              <a:t>4.1.2013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0" y="6356350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01090" y="0"/>
            <a:ext cx="642910" cy="571480"/>
          </a:xfrm>
          <a:prstGeom prst="roundRect">
            <a:avLst>
              <a:gd name="adj" fmla="val 16667"/>
            </a:avLst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3A45EE-3FE7-4B1A-95C7-0D111149438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13" name="camera.wav"/>
          </p:stSnd>
        </p:sndAc>
      </p:transition>
    </mc:Choice>
    <mc:Fallback xmlns="">
      <p:transition spd="slow">
        <p:pull/>
        <p:sndAc>
          <p:stSnd>
            <p:snd r:embed="rId14" name="camera.wav"/>
          </p:stSnd>
        </p:sndAc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sz="4400" kern="1200">
          <a:gradFill flip="none" rotWithShape="1">
            <a:gsLst>
              <a:gs pos="0">
                <a:srgbClr val="000082"/>
              </a:gs>
              <a:gs pos="30000">
                <a:srgbClr val="66008F"/>
              </a:gs>
              <a:gs pos="64999">
                <a:srgbClr val="BA0066"/>
              </a:gs>
              <a:gs pos="89999">
                <a:srgbClr val="FF0000"/>
              </a:gs>
              <a:gs pos="100000">
                <a:srgbClr val="FF8200"/>
              </a:gs>
            </a:gsLst>
            <a:lin ang="5400000" scaled="1"/>
            <a:tileRect/>
          </a:gradFill>
          <a:effectLst>
            <a:outerShdw blurRad="50800" dist="50800" dir="2700000" algn="tl" rotWithShape="0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z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ø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"/>
        <a:buChar char="Y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³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¹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image" Target="../media/image16.png"/><Relationship Id="rId3" Type="http://schemas.openxmlformats.org/officeDocument/2006/relationships/image" Target="../media/image5.wmf"/><Relationship Id="rId7" Type="http://schemas.openxmlformats.org/officeDocument/2006/relationships/image" Target="../media/image10.wmf"/><Relationship Id="rId12" Type="http://schemas.openxmlformats.org/officeDocument/2006/relationships/image" Target="../media/image15.png"/><Relationship Id="rId17" Type="http://schemas.openxmlformats.org/officeDocument/2006/relationships/audio" Target="../media/audio1.wav"/><Relationship Id="rId2" Type="http://schemas.openxmlformats.org/officeDocument/2006/relationships/audio" Target="../media/audio1.wav"/><Relationship Id="rId16" Type="http://schemas.openxmlformats.org/officeDocument/2006/relationships/image" Target="../media/image19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wmf"/><Relationship Id="rId11" Type="http://schemas.openxmlformats.org/officeDocument/2006/relationships/image" Target="../media/image14.wmf"/><Relationship Id="rId5" Type="http://schemas.openxmlformats.org/officeDocument/2006/relationships/image" Target="../media/image8.wmf"/><Relationship Id="rId15" Type="http://schemas.openxmlformats.org/officeDocument/2006/relationships/image" Target="../media/image18.wmf"/><Relationship Id="rId10" Type="http://schemas.openxmlformats.org/officeDocument/2006/relationships/image" Target="../media/image13.png"/><Relationship Id="rId4" Type="http://schemas.openxmlformats.org/officeDocument/2006/relationships/image" Target="../media/image7.wmf"/><Relationship Id="rId9" Type="http://schemas.openxmlformats.org/officeDocument/2006/relationships/image" Target="../media/image12.wmf"/><Relationship Id="rId14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audio" Target="../media/audio1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274320" y="142680"/>
            <a:ext cx="8595360" cy="3809887"/>
          </a:xfrm>
          <a:prstGeom prst="rect">
            <a:avLst/>
          </a:prstGeom>
        </p:spPr>
        <p:txBody>
          <a:bodyPr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600" kern="1200" cap="all" spc="-60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 školy: ZŠ Karla Klíče, Hostinné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Autor: Mgr. Ludmila </a:t>
            </a:r>
            <a:r>
              <a:rPr lang="cs-CZ" sz="3200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Eisová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Název: VY_32_INOVACE_11_B_12_sčítání do 4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320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první počítání</a:t>
            </a: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Číslo projektu: CZ.1.07/1.4.00/21.2131</a:t>
            </a:r>
            <a:br>
              <a:rPr lang="cs-CZ" sz="32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</a:br>
            <a:endParaRPr lang="cs-CZ" sz="32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2254" y="49389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35087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2" name="camera.wav"/>
          </p:stSnd>
        </p:sndAc>
      </p:transition>
    </mc:Choice>
    <mc:Fallback xmlns="">
      <p:transition spd="slow">
        <p:pull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5253184"/>
              </p:ext>
            </p:extLst>
          </p:nvPr>
        </p:nvGraphicFramePr>
        <p:xfrm>
          <a:off x="1187624" y="1423539"/>
          <a:ext cx="6834212" cy="34350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Ludmila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Eisová</a:t>
                      </a:r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1.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aseline="0" smtClean="0">
                          <a:solidFill>
                            <a:schemeClr val="tx1"/>
                          </a:solidFill>
                        </a:rPr>
                        <a:t>12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. listopadu 2012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ve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třídě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I.</a:t>
                      </a:r>
                      <a:r>
                        <a:rPr lang="cs-CZ" baseline="0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a její aplikace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Matematika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První počítání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do 4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Sčítání, plus, rovná se, celkem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74174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2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Ludmila Eisová\AppData\Local\Microsoft\Windows\Temporary Internet Files\Content.IE5\DU3WXRX5\MC90019327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33" t="51361" r="11949" b="6570"/>
          <a:stretch/>
        </p:blipFill>
        <p:spPr bwMode="auto">
          <a:xfrm>
            <a:off x="7997127" y="4083802"/>
            <a:ext cx="883404" cy="119337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udmila Eisová\AppData\Local\Microsoft\Windows\Temporary Internet Files\Content.IE5\DU3WXRX5\MC900432167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4800" y="342393"/>
            <a:ext cx="1611544" cy="2228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29166" y="4429924"/>
            <a:ext cx="3204724" cy="1015663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3</a:t>
            </a:r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 + 1 = _</a:t>
            </a:r>
            <a:endParaRPr lang="cs-CZ" sz="6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439905" y="1938447"/>
            <a:ext cx="3204724" cy="1015663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2 + 2 = _</a:t>
            </a:r>
            <a:endParaRPr lang="cs-CZ" sz="6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" name="Picture 3" descr="C:\Users\Ludmila Eisová\AppData\Local\Microsoft\Windows\Temporary Internet Files\Content.IE5\4VJN298M\MC90019331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4" r="45133" b="17261"/>
          <a:stretch/>
        </p:blipFill>
        <p:spPr bwMode="auto">
          <a:xfrm>
            <a:off x="5219179" y="4088969"/>
            <a:ext cx="853574" cy="120886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3" descr="C:\Users\Ludmila Eisová\AppData\Local\Microsoft\Windows\Temporary Internet Files\Content.IE5\4VJN298M\MC90019331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4" r="45133" b="17261"/>
          <a:stretch/>
        </p:blipFill>
        <p:spPr bwMode="auto">
          <a:xfrm>
            <a:off x="1961952" y="3109219"/>
            <a:ext cx="853574" cy="120886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3" descr="C:\Users\Ludmila Eisová\AppData\Local\Microsoft\Windows\Temporary Internet Files\Content.IE5\4VJN298M\MC90019331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4" r="45133" b="17261"/>
          <a:stretch/>
        </p:blipFill>
        <p:spPr bwMode="auto">
          <a:xfrm>
            <a:off x="6143911" y="596686"/>
            <a:ext cx="853574" cy="120886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C:\Users\Ludmila Eisová\AppData\Local\Microsoft\Windows\Temporary Internet Files\Content.IE5\4VJN298M\MC90019331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4" r="45133" b="17261"/>
          <a:stretch/>
        </p:blipFill>
        <p:spPr bwMode="auto">
          <a:xfrm>
            <a:off x="5211430" y="609602"/>
            <a:ext cx="853574" cy="120886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3" descr="C:\Users\Ludmila Eisová\AppData\Local\Microsoft\Windows\Temporary Internet Files\Content.IE5\4VJN298M\MC90019331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4" r="45133" b="17261"/>
          <a:stretch/>
        </p:blipFill>
        <p:spPr bwMode="auto">
          <a:xfrm>
            <a:off x="1070801" y="3086747"/>
            <a:ext cx="853574" cy="120886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3" descr="C:\Users\Ludmila Eisová\AppData\Local\Microsoft\Windows\Temporary Internet Files\Content.IE5\4VJN298M\MC900193312[1].wmf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4" r="45133" b="17261"/>
          <a:stretch/>
        </p:blipFill>
        <p:spPr bwMode="auto">
          <a:xfrm>
            <a:off x="153816" y="3068665"/>
            <a:ext cx="853574" cy="1208867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Ludmila Eisová\AppData\Local\Microsoft\Windows\Temporary Internet Files\Content.IE5\DU3WXRX5\MC90019327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33" t="51361" r="11949" b="6570"/>
          <a:stretch/>
        </p:blipFill>
        <p:spPr bwMode="auto">
          <a:xfrm>
            <a:off x="7067226" y="4088969"/>
            <a:ext cx="883404" cy="119337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Ludmila Eisová\AppData\Local\Microsoft\Windows\Temporary Internet Files\Content.IE5\DU3WXRX5\MC90019327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33" t="51361" r="11949" b="6570"/>
          <a:stretch/>
        </p:blipFill>
        <p:spPr bwMode="auto">
          <a:xfrm>
            <a:off x="6132164" y="4070887"/>
            <a:ext cx="883404" cy="119337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2" descr="C:\Users\Ludmila Eisová\AppData\Local\Microsoft\Windows\Temporary Internet Files\Content.IE5\DU3WXRX5\MC90019327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33" t="51361" r="11949" b="6570"/>
          <a:stretch/>
        </p:blipFill>
        <p:spPr bwMode="auto">
          <a:xfrm>
            <a:off x="2890435" y="3122133"/>
            <a:ext cx="883404" cy="119337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2" descr="C:\Users\Ludmila Eisová\AppData\Local\Microsoft\Windows\Temporary Internet Files\Content.IE5\DU3WXRX5\MC90019327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33" t="51361" r="11949" b="6570"/>
          <a:stretch/>
        </p:blipFill>
        <p:spPr bwMode="auto">
          <a:xfrm>
            <a:off x="7103391" y="625097"/>
            <a:ext cx="883404" cy="119337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2" descr="C:\Users\Ludmila Eisová\AppData\Local\Microsoft\Windows\Temporary Internet Files\Content.IE5\DU3WXRX5\MC900193270[1].wmf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333" t="51361" r="11949" b="6570"/>
          <a:stretch/>
        </p:blipFill>
        <p:spPr bwMode="auto">
          <a:xfrm>
            <a:off x="8077202" y="622514"/>
            <a:ext cx="883404" cy="1193371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" name="Obdélník 17"/>
          <p:cNvSpPr/>
          <p:nvPr/>
        </p:nvSpPr>
        <p:spPr>
          <a:xfrm>
            <a:off x="5417037" y="5372737"/>
            <a:ext cx="3204724" cy="1015663"/>
          </a:xfrm>
          <a:prstGeom prst="rect">
            <a:avLst/>
          </a:prstGeom>
          <a:solidFill>
            <a:schemeClr val="bg1"/>
          </a:solidFill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60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1 + 3 = _</a:t>
            </a:r>
            <a:endParaRPr lang="cs-CZ" sz="6000" b="1" cap="none" spc="50" dirty="0">
              <a:ln w="11430"/>
              <a:solidFill>
                <a:srgbClr val="FF0000"/>
              </a:soli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Oválný popisek 1"/>
          <p:cNvSpPr/>
          <p:nvPr/>
        </p:nvSpPr>
        <p:spPr>
          <a:xfrm>
            <a:off x="2453640" y="518160"/>
            <a:ext cx="2392680" cy="1630680"/>
          </a:xfrm>
          <a:prstGeom prst="wedgeEllipseCallout">
            <a:avLst>
              <a:gd name="adj1" fmla="val -106866"/>
              <a:gd name="adj2" fmla="val 16498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</a:rPr>
              <a:t>Počítejte, kolik je celkem hub.</a:t>
            </a:r>
            <a:endParaRPr lang="cs-CZ" sz="24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38949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2" name="camera.wav"/>
          </p:stSnd>
        </p:sndAc>
      </p:transition>
    </mc:Choice>
    <mc:Fallback xmlns="">
      <p:transition spd="slow">
        <p:pull/>
        <p:sndAc>
          <p:stSnd>
            <p:snd r:embed="rId6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000"/>
                            </p:stCondLst>
                            <p:childTnLst>
                              <p:par>
                                <p:cTn id="41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3000"/>
                            </p:stCondLst>
                            <p:childTnLst>
                              <p:par>
                                <p:cTn id="46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1000"/>
                            </p:stCondLst>
                            <p:childTnLst>
                              <p:par>
                                <p:cTn id="56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2" presetClass="entr" presetSubtype="4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3000"/>
                            </p:stCondLst>
                            <p:childTnLst>
                              <p:par>
                                <p:cTn id="69" presetID="21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0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6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2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1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2072" y="3428469"/>
            <a:ext cx="2210863" cy="707886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+ 2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3" name="Picture 4" descr="C:\Users\Ludmila Eisová\AppData\Local\Microsoft\Windows\Temporary Internet Files\Content.IE5\DU3WXRX5\MC90043216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822" y="0"/>
            <a:ext cx="1314001" cy="1817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C:\Users\Ludmila Eisová\AppData\Local\Microsoft\Windows\Temporary Internet Files\Content.IE5\4VJN298M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737940"/>
            <a:ext cx="1317497" cy="14394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Ludmila Eisová\AppData\Local\Microsoft\Windows\Temporary Internet Files\Content.IE5\UZTM5EZ0\MC900111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552009" y="4587240"/>
            <a:ext cx="782605" cy="1132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Ludmila Eisová\AppData\Local\Microsoft\Windows\Temporary Internet Files\Content.IE5\4VJN298M\MC900030472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850" y="2606040"/>
            <a:ext cx="765989" cy="916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Ludmila Eisová\AppData\Local\Microsoft\Windows\Temporary Internet Files\Content.IE5\DU3WXRX5\MC9004414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75560" y="2514599"/>
            <a:ext cx="908050" cy="81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Ludmila Eisová\AppData\Local\Microsoft\Windows\Temporary Internet Files\Content.IE5\DU3WXRX5\MC900356125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0" y="4663439"/>
            <a:ext cx="1590677" cy="1145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Ludmila Eisová\AppData\Local\Microsoft\Windows\Temporary Internet Files\Content.IE5\DKFTMRFD\MC90034689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1234" y="-1939290"/>
            <a:ext cx="1826971" cy="116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3" name="Picture 15" descr="C:\Users\Ludmila Eisová\AppData\Local\Microsoft\Windows\Temporary Internet Files\Content.IE5\DU3WXRX5\MC900438020[1].pn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3520" y="502920"/>
            <a:ext cx="914400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Ludmila Eisová\AppData\Local\Microsoft\Windows\Temporary Internet Files\Content.IE5\6MRND51Y\MC90019227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0527" y="640081"/>
            <a:ext cx="1176987" cy="8203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2" descr="C:\Users\Ludmila Eisová\AppData\Local\Microsoft\Windows\Temporary Internet Files\Content.IE5\4VJN298M\MC90035615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8478" y="1798320"/>
            <a:ext cx="1429619" cy="1561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10" descr="C:\Users\Ludmila Eisová\AppData\Local\Microsoft\Windows\Temporary Internet Files\Content.IE5\DU3WXRX5\MC90044141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545080" y="1676399"/>
            <a:ext cx="908050" cy="815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5" descr="C:\Users\Ludmila Eisová\AppData\Local\Microsoft\Windows\Temporary Internet Files\Content.IE5\UZTM5EZ0\MC900111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914196" y="4602480"/>
            <a:ext cx="761538" cy="11018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C:\Users\Ludmila Eisová\AppData\Local\Microsoft\Windows\Temporary Internet Files\Content.IE5\UZTM5EZ0\MC90011138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79943" y="4495800"/>
            <a:ext cx="740472" cy="10713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4" name="Obdélník 23"/>
          <p:cNvSpPr/>
          <p:nvPr/>
        </p:nvSpPr>
        <p:spPr>
          <a:xfrm>
            <a:off x="743032" y="5775429"/>
            <a:ext cx="2210863" cy="707886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+ 3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5" name="Picture 15" descr="C:\Users\Ludmila Eisová\AppData\Local\Microsoft\Windows\Temporary Internet Files\Content.IE5\DU3WXRX5\MC900438020[1].pn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7840" y="899160"/>
            <a:ext cx="960120" cy="96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15" descr="C:\Users\Ludmila Eisová\AppData\Local\Microsoft\Windows\Temporary Internet Files\Content.IE5\DU3WXRX5\MC900438020[1].pn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33160" y="335280"/>
            <a:ext cx="1036320" cy="1036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7" name="Obdélník 26"/>
          <p:cNvSpPr/>
          <p:nvPr/>
        </p:nvSpPr>
        <p:spPr>
          <a:xfrm>
            <a:off x="6077032" y="1691109"/>
            <a:ext cx="2210863" cy="707886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3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+ 1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68" name="Picture 20" descr="C:\Users\Ludmila Eisová\AppData\Local\Microsoft\Windows\Temporary Internet Files\Content.IE5\DU3WXRX5\MC900111378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7280" y="2662605"/>
            <a:ext cx="1597762" cy="90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1" name="Picture 9" descr="C:\Users\Ludmila Eisová\AppData\Local\Microsoft\Windows\Temporary Internet Files\Content.IE5\4VJN298M\MC900030472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840" y="2751128"/>
            <a:ext cx="810310" cy="9695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9" descr="C:\Users\Ludmila Eisová\AppData\Local\Microsoft\Windows\Temporary Internet Files\Content.IE5\4VJN298M\MC900030472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4640" y="2900269"/>
            <a:ext cx="749350" cy="896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3" name="Obdélník 32"/>
          <p:cNvSpPr/>
          <p:nvPr/>
        </p:nvSpPr>
        <p:spPr>
          <a:xfrm>
            <a:off x="6061792" y="3916149"/>
            <a:ext cx="2210863" cy="707886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1 + 3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2069" name="Picture 21" descr="C:\Users\Ludmila Eisová\AppData\Local\Microsoft\Windows\Temporary Internet Files\Content.IE5\UZTM5EZ0\MC900441392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120" y="4620935"/>
            <a:ext cx="1086167" cy="1067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5" name="Picture 27" descr="C:\Users\Ludmila Eisová\AppData\Local\Microsoft\Windows\Temporary Internet Files\Content.IE5\DU3WXRX5\MC90032446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9384" y="4724399"/>
            <a:ext cx="693749" cy="103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7" descr="C:\Users\Ludmila Eisová\AppData\Local\Microsoft\Windows\Temporary Internet Files\Content.IE5\DU3WXRX5\MC90032446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56144" y="4693919"/>
            <a:ext cx="693749" cy="10312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21" descr="C:\Users\Ludmila Eisová\AppData\Local\Microsoft\Windows\Temporary Internet Files\Content.IE5\UZTM5EZ0\MC900441392[2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3600" y="4711303"/>
            <a:ext cx="1025207" cy="10071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3" name="Obdélník 42"/>
          <p:cNvSpPr/>
          <p:nvPr/>
        </p:nvSpPr>
        <p:spPr>
          <a:xfrm>
            <a:off x="6137992" y="5790669"/>
            <a:ext cx="2210863" cy="707886"/>
          </a:xfrm>
          <a:prstGeom prst="rect">
            <a:avLst/>
          </a:prstGeom>
          <a:solidFill>
            <a:schemeClr val="bg1"/>
          </a:solidFill>
          <a:ln>
            <a:solidFill>
              <a:srgbClr val="C00000"/>
            </a:solidFill>
          </a:ln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0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2</a:t>
            </a:r>
            <a:r>
              <a:rPr lang="cs-CZ" sz="4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00B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 + 2 = _</a:t>
            </a:r>
            <a:endParaRPr lang="cs-CZ" sz="40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00B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Oválný popisek 3"/>
          <p:cNvSpPr/>
          <p:nvPr/>
        </p:nvSpPr>
        <p:spPr>
          <a:xfrm>
            <a:off x="2026920" y="243840"/>
            <a:ext cx="3200400" cy="1295400"/>
          </a:xfrm>
          <a:prstGeom prst="wedgeEllipseCallout">
            <a:avLst>
              <a:gd name="adj1" fmla="val -84622"/>
              <a:gd name="adj2" fmla="val 861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VV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75560" y="365760"/>
            <a:ext cx="2177199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/>
              <a:t>V</a:t>
            </a:r>
            <a:r>
              <a:rPr lang="cs-CZ" sz="3200" dirty="0" smtClean="0"/>
              <a:t>ypočítejte</a:t>
            </a:r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3200" dirty="0" smtClean="0"/>
              <a:t>příklady</a:t>
            </a:r>
            <a:r>
              <a:rPr lang="cs-CZ" sz="28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36730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2" name="camera.wav"/>
          </p:stSnd>
        </p:sndAc>
      </p:transition>
    </mc:Choice>
    <mc:Fallback xmlns="">
      <p:transition spd="slow">
        <p:pull/>
        <p:sndAc>
          <p:stSnd>
            <p:snd r:embed="rId17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4" descr="C:\Users\Ludmila Eisová\AppData\Local\Microsoft\Windows\Temporary Internet Files\Content.IE5\DU3WXRX5\MC900432167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360" y="146679"/>
            <a:ext cx="1672503" cy="1960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7" name="Oválný popisek 16"/>
          <p:cNvSpPr/>
          <p:nvPr/>
        </p:nvSpPr>
        <p:spPr>
          <a:xfrm>
            <a:off x="4343400" y="259080"/>
            <a:ext cx="3474720" cy="1402080"/>
          </a:xfrm>
          <a:prstGeom prst="wedgeEllipseCallout">
            <a:avLst>
              <a:gd name="adj1" fmla="val -91640"/>
              <a:gd name="adj2" fmla="val 22743"/>
            </a:avLst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VV</a:t>
            </a:r>
            <a:endParaRPr lang="cs-CZ" dirty="0"/>
          </a:p>
        </p:txBody>
      </p:sp>
      <p:cxnSp>
        <p:nvCxnSpPr>
          <p:cNvPr id="29" name="Přímá spojnice 28"/>
          <p:cNvCxnSpPr/>
          <p:nvPr/>
        </p:nvCxnSpPr>
        <p:spPr>
          <a:xfrm>
            <a:off x="274320" y="271272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243840" y="342900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>
            <a:off x="274320" y="411480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274320" y="486156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304800" y="559308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/>
          <p:nvPr/>
        </p:nvCxnSpPr>
        <p:spPr>
          <a:xfrm>
            <a:off x="259080" y="630936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Ovál 43"/>
          <p:cNvSpPr/>
          <p:nvPr/>
        </p:nvSpPr>
        <p:spPr>
          <a:xfrm>
            <a:off x="1905000" y="611124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vál 44"/>
          <p:cNvSpPr/>
          <p:nvPr/>
        </p:nvSpPr>
        <p:spPr>
          <a:xfrm>
            <a:off x="1417320" y="6127204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vál 45"/>
          <p:cNvSpPr/>
          <p:nvPr/>
        </p:nvSpPr>
        <p:spPr>
          <a:xfrm>
            <a:off x="1905000" y="539496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vál 46"/>
          <p:cNvSpPr/>
          <p:nvPr/>
        </p:nvSpPr>
        <p:spPr>
          <a:xfrm>
            <a:off x="1432560" y="539496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vál 47"/>
          <p:cNvSpPr/>
          <p:nvPr/>
        </p:nvSpPr>
        <p:spPr>
          <a:xfrm>
            <a:off x="975360" y="537972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vál 48"/>
          <p:cNvSpPr/>
          <p:nvPr/>
        </p:nvSpPr>
        <p:spPr>
          <a:xfrm>
            <a:off x="1920240" y="466344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vál 49"/>
          <p:cNvSpPr/>
          <p:nvPr/>
        </p:nvSpPr>
        <p:spPr>
          <a:xfrm>
            <a:off x="1935480" y="391668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vál 50"/>
          <p:cNvSpPr/>
          <p:nvPr/>
        </p:nvSpPr>
        <p:spPr>
          <a:xfrm>
            <a:off x="1478280" y="391668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vál 51"/>
          <p:cNvSpPr/>
          <p:nvPr/>
        </p:nvSpPr>
        <p:spPr>
          <a:xfrm>
            <a:off x="1579154" y="322326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vál 52"/>
          <p:cNvSpPr/>
          <p:nvPr/>
        </p:nvSpPr>
        <p:spPr>
          <a:xfrm>
            <a:off x="1105263" y="3208745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vál 53"/>
          <p:cNvSpPr/>
          <p:nvPr/>
        </p:nvSpPr>
        <p:spPr>
          <a:xfrm>
            <a:off x="1188720" y="248412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vál 56"/>
          <p:cNvSpPr/>
          <p:nvPr/>
        </p:nvSpPr>
        <p:spPr>
          <a:xfrm>
            <a:off x="731520" y="609600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vál 57"/>
          <p:cNvSpPr/>
          <p:nvPr/>
        </p:nvSpPr>
        <p:spPr>
          <a:xfrm>
            <a:off x="289560" y="608076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vál 58"/>
          <p:cNvSpPr/>
          <p:nvPr/>
        </p:nvSpPr>
        <p:spPr>
          <a:xfrm>
            <a:off x="289560" y="537972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vál 59"/>
          <p:cNvSpPr/>
          <p:nvPr/>
        </p:nvSpPr>
        <p:spPr>
          <a:xfrm>
            <a:off x="1173480" y="466344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vál 60"/>
          <p:cNvSpPr/>
          <p:nvPr/>
        </p:nvSpPr>
        <p:spPr>
          <a:xfrm>
            <a:off x="716280" y="466344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vál 61"/>
          <p:cNvSpPr/>
          <p:nvPr/>
        </p:nvSpPr>
        <p:spPr>
          <a:xfrm>
            <a:off x="274320" y="464820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vál 62"/>
          <p:cNvSpPr/>
          <p:nvPr/>
        </p:nvSpPr>
        <p:spPr>
          <a:xfrm>
            <a:off x="716280" y="391668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vál 63"/>
          <p:cNvSpPr/>
          <p:nvPr/>
        </p:nvSpPr>
        <p:spPr>
          <a:xfrm>
            <a:off x="259080" y="391668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vál 64"/>
          <p:cNvSpPr/>
          <p:nvPr/>
        </p:nvSpPr>
        <p:spPr>
          <a:xfrm>
            <a:off x="259080" y="322326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vál 65"/>
          <p:cNvSpPr/>
          <p:nvPr/>
        </p:nvSpPr>
        <p:spPr>
          <a:xfrm>
            <a:off x="289560" y="246888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5" name="TextovéPole 3074"/>
          <p:cNvSpPr txBox="1"/>
          <p:nvPr/>
        </p:nvSpPr>
        <p:spPr>
          <a:xfrm>
            <a:off x="1082040" y="361188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3076" name="Krychle 3075"/>
          <p:cNvSpPr/>
          <p:nvPr/>
        </p:nvSpPr>
        <p:spPr>
          <a:xfrm>
            <a:off x="121920" y="1996440"/>
            <a:ext cx="106680" cy="4645152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Krychle 68"/>
          <p:cNvSpPr/>
          <p:nvPr/>
        </p:nvSpPr>
        <p:spPr>
          <a:xfrm>
            <a:off x="4023360" y="2011680"/>
            <a:ext cx="106680" cy="4645152"/>
          </a:xfrm>
          <a:prstGeom prst="cub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7" name="Zaoblený obdélník 3076"/>
          <p:cNvSpPr/>
          <p:nvPr/>
        </p:nvSpPr>
        <p:spPr>
          <a:xfrm>
            <a:off x="2529840" y="236220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Zaoblený obdélník 70"/>
          <p:cNvSpPr/>
          <p:nvPr/>
        </p:nvSpPr>
        <p:spPr>
          <a:xfrm>
            <a:off x="2529840" y="313182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Zaoblený obdélník 71"/>
          <p:cNvSpPr/>
          <p:nvPr/>
        </p:nvSpPr>
        <p:spPr>
          <a:xfrm>
            <a:off x="2545080" y="377952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Zaoblený obdélník 72"/>
          <p:cNvSpPr/>
          <p:nvPr/>
        </p:nvSpPr>
        <p:spPr>
          <a:xfrm>
            <a:off x="2529840" y="448056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Zaoblený obdélník 73"/>
          <p:cNvSpPr/>
          <p:nvPr/>
        </p:nvSpPr>
        <p:spPr>
          <a:xfrm>
            <a:off x="2514600" y="524256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Zaoblený obdélník 74"/>
          <p:cNvSpPr/>
          <p:nvPr/>
        </p:nvSpPr>
        <p:spPr>
          <a:xfrm>
            <a:off x="2545080" y="597408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TextovéPole 75"/>
          <p:cNvSpPr txBox="1"/>
          <p:nvPr/>
        </p:nvSpPr>
        <p:spPr>
          <a:xfrm>
            <a:off x="1524000" y="437388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624840" y="510540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066800" y="580644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651691" y="291084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762000" y="214884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cxnSp>
        <p:nvCxnSpPr>
          <p:cNvPr id="83" name="Přímá spojnice 82"/>
          <p:cNvCxnSpPr/>
          <p:nvPr/>
        </p:nvCxnSpPr>
        <p:spPr>
          <a:xfrm>
            <a:off x="5135880" y="632460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Přímá spojnice 83"/>
          <p:cNvCxnSpPr/>
          <p:nvPr/>
        </p:nvCxnSpPr>
        <p:spPr>
          <a:xfrm>
            <a:off x="5151120" y="556260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5135880" y="486156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6" name="Přímá spojnice 85"/>
          <p:cNvCxnSpPr/>
          <p:nvPr/>
        </p:nvCxnSpPr>
        <p:spPr>
          <a:xfrm>
            <a:off x="5166360" y="414528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5151120" y="339852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5120640" y="2712720"/>
            <a:ext cx="3733800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9" name="Krychle 88"/>
          <p:cNvSpPr/>
          <p:nvPr/>
        </p:nvSpPr>
        <p:spPr>
          <a:xfrm>
            <a:off x="5044440" y="1981200"/>
            <a:ext cx="106680" cy="4645152"/>
          </a:xfrm>
          <a:prstGeom prst="cub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Krychle 89"/>
          <p:cNvSpPr/>
          <p:nvPr/>
        </p:nvSpPr>
        <p:spPr>
          <a:xfrm>
            <a:off x="8869680" y="1965960"/>
            <a:ext cx="106680" cy="4645152"/>
          </a:xfrm>
          <a:prstGeom prst="cube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vál 90"/>
          <p:cNvSpPr/>
          <p:nvPr/>
        </p:nvSpPr>
        <p:spPr>
          <a:xfrm>
            <a:off x="5638800" y="534924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vál 91"/>
          <p:cNvSpPr/>
          <p:nvPr/>
        </p:nvSpPr>
        <p:spPr>
          <a:xfrm>
            <a:off x="5181600" y="536448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vál 92"/>
          <p:cNvSpPr/>
          <p:nvPr/>
        </p:nvSpPr>
        <p:spPr>
          <a:xfrm>
            <a:off x="5166360" y="464820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vál 93"/>
          <p:cNvSpPr/>
          <p:nvPr/>
        </p:nvSpPr>
        <p:spPr>
          <a:xfrm>
            <a:off x="5638800" y="322326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vál 94"/>
          <p:cNvSpPr/>
          <p:nvPr/>
        </p:nvSpPr>
        <p:spPr>
          <a:xfrm>
            <a:off x="5166360" y="322326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vál 95"/>
          <p:cNvSpPr/>
          <p:nvPr/>
        </p:nvSpPr>
        <p:spPr>
          <a:xfrm>
            <a:off x="5608320" y="249936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vál 96"/>
          <p:cNvSpPr/>
          <p:nvPr/>
        </p:nvSpPr>
        <p:spPr>
          <a:xfrm>
            <a:off x="5151120" y="246888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vál 97"/>
          <p:cNvSpPr/>
          <p:nvPr/>
        </p:nvSpPr>
        <p:spPr>
          <a:xfrm>
            <a:off x="5943600" y="611124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vál 98"/>
          <p:cNvSpPr/>
          <p:nvPr/>
        </p:nvSpPr>
        <p:spPr>
          <a:xfrm>
            <a:off x="5974080" y="466344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vál 99"/>
          <p:cNvSpPr/>
          <p:nvPr/>
        </p:nvSpPr>
        <p:spPr>
          <a:xfrm>
            <a:off x="5852160" y="396240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vál 100"/>
          <p:cNvSpPr/>
          <p:nvPr/>
        </p:nvSpPr>
        <p:spPr>
          <a:xfrm>
            <a:off x="6324600" y="396240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vál 101"/>
          <p:cNvSpPr/>
          <p:nvPr/>
        </p:nvSpPr>
        <p:spPr>
          <a:xfrm>
            <a:off x="6781800" y="394716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vál 102"/>
          <p:cNvSpPr/>
          <p:nvPr/>
        </p:nvSpPr>
        <p:spPr>
          <a:xfrm>
            <a:off x="6751320" y="322326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vál 103"/>
          <p:cNvSpPr/>
          <p:nvPr/>
        </p:nvSpPr>
        <p:spPr>
          <a:xfrm>
            <a:off x="6278880" y="322326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Ovál 104"/>
          <p:cNvSpPr/>
          <p:nvPr/>
        </p:nvSpPr>
        <p:spPr>
          <a:xfrm>
            <a:off x="6307183" y="2483394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Zaoblený obdélník 105"/>
          <p:cNvSpPr/>
          <p:nvPr/>
        </p:nvSpPr>
        <p:spPr>
          <a:xfrm>
            <a:off x="7376160" y="242316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Zaoblený obdélník 106"/>
          <p:cNvSpPr/>
          <p:nvPr/>
        </p:nvSpPr>
        <p:spPr>
          <a:xfrm>
            <a:off x="7376160" y="385572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Zaoblený obdélník 107"/>
          <p:cNvSpPr/>
          <p:nvPr/>
        </p:nvSpPr>
        <p:spPr>
          <a:xfrm>
            <a:off x="7376160" y="457200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Zaoblený obdélník 108"/>
          <p:cNvSpPr/>
          <p:nvPr/>
        </p:nvSpPr>
        <p:spPr>
          <a:xfrm>
            <a:off x="7360920" y="524256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Zaoblený obdélník 109"/>
          <p:cNvSpPr/>
          <p:nvPr/>
        </p:nvSpPr>
        <p:spPr>
          <a:xfrm>
            <a:off x="7345680" y="600456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Zaoblený obdélník 110"/>
          <p:cNvSpPr/>
          <p:nvPr/>
        </p:nvSpPr>
        <p:spPr>
          <a:xfrm>
            <a:off x="7376160" y="3131820"/>
            <a:ext cx="1447800" cy="59436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vál 55"/>
          <p:cNvSpPr/>
          <p:nvPr/>
        </p:nvSpPr>
        <p:spPr>
          <a:xfrm>
            <a:off x="5196840" y="394716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vál 54"/>
          <p:cNvSpPr/>
          <p:nvPr/>
        </p:nvSpPr>
        <p:spPr>
          <a:xfrm>
            <a:off x="6096000" y="536448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73" name="Ovál 3072"/>
          <p:cNvSpPr/>
          <p:nvPr/>
        </p:nvSpPr>
        <p:spPr>
          <a:xfrm>
            <a:off x="6797040" y="534924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vál 40"/>
          <p:cNvSpPr/>
          <p:nvPr/>
        </p:nvSpPr>
        <p:spPr>
          <a:xfrm>
            <a:off x="5212080" y="6111240"/>
            <a:ext cx="441960" cy="411480"/>
          </a:xfrm>
          <a:prstGeom prst="ellips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vál 41"/>
          <p:cNvSpPr/>
          <p:nvPr/>
        </p:nvSpPr>
        <p:spPr>
          <a:xfrm>
            <a:off x="6400800" y="612648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vál 42"/>
          <p:cNvSpPr/>
          <p:nvPr/>
        </p:nvSpPr>
        <p:spPr>
          <a:xfrm>
            <a:off x="6842760" y="6141720"/>
            <a:ext cx="441960" cy="411480"/>
          </a:xfrm>
          <a:prstGeom prst="ellipse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2" name="TextovéPole 111"/>
          <p:cNvSpPr txBox="1"/>
          <p:nvPr/>
        </p:nvSpPr>
        <p:spPr>
          <a:xfrm>
            <a:off x="5593080" y="579120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113" name="TextovéPole 112"/>
          <p:cNvSpPr txBox="1"/>
          <p:nvPr/>
        </p:nvSpPr>
        <p:spPr>
          <a:xfrm>
            <a:off x="6431280" y="505968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114" name="TextovéPole 113"/>
          <p:cNvSpPr txBox="1"/>
          <p:nvPr/>
        </p:nvSpPr>
        <p:spPr>
          <a:xfrm>
            <a:off x="5547360" y="438912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115" name="TextovéPole 114"/>
          <p:cNvSpPr txBox="1"/>
          <p:nvPr/>
        </p:nvSpPr>
        <p:spPr>
          <a:xfrm>
            <a:off x="5532120" y="364236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116" name="TextovéPole 115"/>
          <p:cNvSpPr txBox="1"/>
          <p:nvPr/>
        </p:nvSpPr>
        <p:spPr>
          <a:xfrm>
            <a:off x="5958840" y="291084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117" name="TextovéPole 116"/>
          <p:cNvSpPr txBox="1"/>
          <p:nvPr/>
        </p:nvSpPr>
        <p:spPr>
          <a:xfrm>
            <a:off x="5943600" y="2179320"/>
            <a:ext cx="45397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+</a:t>
            </a:r>
            <a:endParaRPr lang="cs-CZ" sz="3600" dirty="0"/>
          </a:p>
        </p:txBody>
      </p:sp>
      <p:sp>
        <p:nvSpPr>
          <p:cNvPr id="3078" name="TextovéPole 3077"/>
          <p:cNvSpPr txBox="1"/>
          <p:nvPr/>
        </p:nvSpPr>
        <p:spPr>
          <a:xfrm>
            <a:off x="4648200" y="548640"/>
            <a:ext cx="30957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Zapište a počítejte</a:t>
            </a:r>
          </a:p>
          <a:p>
            <a:r>
              <a:rPr lang="cs-CZ" sz="2400" dirty="0"/>
              <a:t>p</a:t>
            </a:r>
            <a:r>
              <a:rPr lang="cs-CZ" sz="2400" dirty="0" smtClean="0"/>
              <a:t>říklady na počitadle.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5112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2" name="camera.wav"/>
          </p:stSnd>
        </p:sndAc>
      </p:transition>
    </mc:Choice>
    <mc:Fallback xmlns="">
      <p:transition spd="slow">
        <p:pull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3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323528" y="620688"/>
            <a:ext cx="8363272" cy="5505475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spcAft>
                <a:spcPts val="600"/>
              </a:spcAft>
              <a:buFont typeface="Arial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Clr>
                <a:schemeClr val="tx2"/>
              </a:buClr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Anotace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3. list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 –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Výklad – sčítání do 4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4. list – Procvičovací stránka – sčítání zvířat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5. list –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rocvičovací stránka – sčítání kuliček na počitadle</a:t>
            </a:r>
          </a:p>
          <a:p>
            <a:r>
              <a:rPr lang="cs-CZ" sz="2400" dirty="0" smtClean="0">
                <a:latin typeface="Arial" pitchFamily="34" charset="0"/>
                <a:cs typeface="Arial" pitchFamily="34" charset="0"/>
              </a:rPr>
              <a:t>Prezentace obsahuje animaci.</a:t>
            </a:r>
          </a:p>
          <a:p>
            <a:endParaRPr lang="cs-CZ" sz="24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973965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2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60134" y="796102"/>
            <a:ext cx="212750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Použité zdroje: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1544184" y="1386037"/>
            <a:ext cx="502413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/>
              <a:t>Otevřená galerie </a:t>
            </a:r>
            <a:r>
              <a:rPr lang="cs-CZ" sz="2400" b="1" smtClean="0"/>
              <a:t>Microsoft Office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252926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pull/>
        <p:sndAc>
          <p:stSnd>
            <p:snd r:embed="rId2" name="camera.wav"/>
          </p:stSnd>
        </p:sndAc>
      </p:transition>
    </mc:Choice>
    <mc:Fallback xmlns="">
      <p:transition spd="slow">
        <p:pull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uckyTie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ucky Tie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50000"/>
                <a:hueMod val="100000"/>
                <a:satMod val="90000"/>
              </a:schemeClr>
            </a:gs>
            <a:gs pos="50000">
              <a:schemeClr val="phClr">
                <a:tint val="5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90000"/>
              </a:schemeClr>
            </a:gs>
          </a:gsLst>
          <a:lin ang="1800000" scaled="1"/>
        </a:gradFill>
        <a:solidFill>
          <a:schemeClr val="phClr">
            <a:tint val="100000"/>
            <a:shade val="100000"/>
            <a:hueMod val="100000"/>
            <a:satMod val="100000"/>
          </a:schemeClr>
        </a:solidFill>
      </a:fillStyleLst>
      <a:lnStyleLst>
        <a:ln w="20000" cap="flat" cmpd="sng" algn="ctr">
          <a:solidFill>
            <a:schemeClr val="phClr"/>
          </a:solidFill>
          <a:prstDash val="solid"/>
        </a:ln>
        <a:ln w="30000" cap="flat" cmpd="sng" algn="ctr">
          <a:solidFill>
            <a:schemeClr val="phClr"/>
          </a:solidFill>
          <a:prstDash val="solid"/>
        </a:ln>
        <a:ln w="400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 rad="12700">
              <a:schemeClr val="phClr">
                <a:tint val="100000"/>
                <a:shade val="100000"/>
                <a:alpha val="50196"/>
                <a:hueMod val="100000"/>
                <a:satMod val="100000"/>
              </a:schemeClr>
            </a:glow>
          </a:effectLst>
        </a:effectStyle>
        <a:effectStyle>
          <a:effectLst>
            <a:innerShdw blurRad="25400" dist="38100" dir="2700000">
              <a:schemeClr val="phClr">
                <a:tint val="90000"/>
                <a:shade val="100000"/>
                <a:hueMod val="100000"/>
                <a:satMod val="100000"/>
              </a:schemeClr>
            </a:innerShdw>
          </a:effectLst>
        </a:effectStyle>
        <a:effectStyle>
          <a:effectLst>
            <a:innerShdw blurRad="25400" dist="38100" dir="2700000">
              <a:schemeClr val="phClr">
                <a:tint val="100000"/>
                <a:shade val="50000"/>
                <a:hueMod val="100000"/>
                <a:satMod val="100000"/>
              </a:schemeClr>
            </a:innerShdw>
          </a:effectLst>
          <a:scene3d>
            <a:camera prst="orthographicFront"/>
            <a:lightRig rig="soft" dir="t"/>
          </a:scene3d>
          <a:sp3d extrusionH="76200" prstMaterial="matte">
            <a:bevelT h="50800"/>
            <a:bevelB w="0" h="0"/>
            <a:extrusionClr>
              <a:schemeClr val="accent3">
                <a:tint val="40000"/>
              </a:schemeClr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50000"/>
                <a:hueMod val="100000"/>
                <a:satMod val="100000"/>
              </a:schemeClr>
            </a:gs>
            <a:gs pos="40000">
              <a:schemeClr val="phClr">
                <a:tint val="8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50000"/>
                <a:hueMod val="100000"/>
                <a:satMod val="100000"/>
              </a:schemeClr>
            </a:gs>
          </a:gsLst>
          <a:lin ang="2700000" scaled="1"/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60000"/>
                <a:hueMod val="100000"/>
                <a:satMod val="100000"/>
              </a:schemeClr>
              <a:schemeClr val="phClr">
                <a:tint val="70000"/>
                <a:shade val="100000"/>
                <a:hueMod val="100000"/>
                <a:satMod val="10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vzorku kravaty</Template>
  <TotalTime>275</TotalTime>
  <Words>168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LuckyTie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Ludmila Eisová</dc:creator>
  <cp:lastModifiedBy>Martin a Lída</cp:lastModifiedBy>
  <cp:revision>22</cp:revision>
  <dcterms:created xsi:type="dcterms:W3CDTF">2012-11-09T20:18:54Z</dcterms:created>
  <dcterms:modified xsi:type="dcterms:W3CDTF">2013-01-04T17:04:41Z</dcterms:modified>
</cp:coreProperties>
</file>