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73" r:id="rId2"/>
    <p:sldId id="256" r:id="rId3"/>
    <p:sldId id="280" r:id="rId4"/>
    <p:sldId id="309" r:id="rId5"/>
    <p:sldId id="313" r:id="rId6"/>
    <p:sldId id="310" r:id="rId7"/>
    <p:sldId id="314" r:id="rId8"/>
    <p:sldId id="315" r:id="rId9"/>
    <p:sldId id="275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4CF38A80-7A83-49C7-8146-DA9E8B2D0C8F}">
          <p14:sldIdLst>
            <p14:sldId id="273"/>
            <p14:sldId id="256"/>
            <p14:sldId id="280"/>
            <p14:sldId id="309"/>
            <p14:sldId id="313"/>
            <p14:sldId id="310"/>
            <p14:sldId id="314"/>
            <p14:sldId id="315"/>
            <p14:sldId id="275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37" autoAdjust="0"/>
    <p:restoredTop sz="94660"/>
  </p:normalViewPr>
  <p:slideViewPr>
    <p:cSldViewPr>
      <p:cViewPr>
        <p:scale>
          <a:sx n="66" d="100"/>
          <a:sy n="66" d="100"/>
        </p:scale>
        <p:origin x="-154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02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III/2 – Inovace a zkvalitnění výuky prostřednictvím ICT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6167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 smtClean="0"/>
              <a:t>Algebraické výrazy – </a:t>
            </a:r>
            <a:r>
              <a:rPr lang="cs-CZ" sz="3200" dirty="0" smtClean="0"/>
              <a:t>rozklad mnohočlenu na součin</a:t>
            </a:r>
            <a:endParaRPr lang="cs-CZ" sz="3200" cap="none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Rozklad mnohočlenu na součin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628800"/>
                <a:ext cx="8229600" cy="453650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85000" lnSpcReduction="20000"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b="1" dirty="0" smtClean="0"/>
                  <a:t>Rozložit mnohočlen na součin znamená vyjádřit ho v podobě součinu jednodušších mnohočlenů.</a:t>
                </a:r>
              </a:p>
              <a:p>
                <a:pPr marL="0" indent="0">
                  <a:buNone/>
                </a:pPr>
                <a:endParaRPr lang="cs-CZ" b="1" dirty="0" smtClean="0"/>
              </a:p>
              <a:p>
                <a:pPr marL="0" indent="0">
                  <a:buNone/>
                </a:pPr>
                <a:r>
                  <a:rPr lang="cs-CZ" b="1" dirty="0" smtClean="0"/>
                  <a:t>Příklad:</a:t>
                </a:r>
              </a:p>
              <a:p>
                <a:pPr marL="44926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−2</m:t>
                          </m:r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−2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Způsoby rozkladu na součin:</a:t>
                </a:r>
              </a:p>
              <a:p>
                <a:pPr marL="457200" indent="-457200">
                  <a:buAutoNum type="arabicPeriod"/>
                </a:pPr>
                <a:r>
                  <a:rPr lang="cs-CZ" dirty="0" smtClean="0"/>
                  <a:t>Vytknutí společného činitele před závorku</a:t>
                </a:r>
              </a:p>
              <a:p>
                <a:pPr marL="457200" indent="-457200">
                  <a:buAutoNum type="arabicPeriod"/>
                </a:pPr>
                <a:r>
                  <a:rPr lang="cs-CZ" dirty="0" smtClean="0"/>
                  <a:t>Rozklad pomocí vzorců</a:t>
                </a:r>
              </a:p>
              <a:p>
                <a:pPr marL="0" indent="0">
                  <a:buNone/>
                </a:pPr>
                <a:r>
                  <a:rPr lang="cs-CZ" dirty="0" smtClean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+2</m:t>
                    </m:r>
                    <m:r>
                      <a:rPr lang="cs-CZ" b="0" i="1" smtClean="0">
                        <a:latin typeface="Cambria Math"/>
                      </a:rPr>
                      <m:t>𝑎𝑏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i="1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i="1">
                        <a:latin typeface="Cambria Math"/>
                      </a:rPr>
                      <m:t>2</m:t>
                    </m:r>
                    <m:r>
                      <a:rPr lang="cs-CZ" i="1">
                        <a:latin typeface="Cambria Math"/>
                      </a:rPr>
                      <m:t>𝑎𝑏</m:t>
                    </m:r>
                    <m:r>
                      <a:rPr lang="cs-CZ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i="1" dirty="0" smtClean="0">
                  <a:latin typeface="Cambria Math"/>
                </a:endParaRPr>
              </a:p>
              <a:p>
                <a:pPr marL="90011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endParaRPr lang="cs-CZ" i="1" dirty="0" smtClean="0">
                  <a:latin typeface="Cambria Math"/>
                </a:endParaRPr>
              </a:p>
              <a:p>
                <a:pPr marL="90011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𝑏</m:t>
                      </m:r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𝑎𝑏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  <m:r>
                              <a:rPr lang="cs-CZ" i="1">
                                <a:latin typeface="Cambria Math"/>
                              </a:rPr>
                              <m:t>−</m:t>
                            </m:r>
                            <m:r>
                              <a:rPr lang="cs-CZ" i="1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𝑏</m:t>
                    </m:r>
                    <m:r>
                      <a:rPr lang="cs-CZ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3</m:t>
                        </m:r>
                        <m:r>
                          <a:rPr lang="cs-CZ" i="1">
                            <a:latin typeface="Cambria Math"/>
                          </a:rPr>
                          <m:t>𝑎𝑏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900113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b="0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 algn="ctr">
                  <a:buNone/>
                </a:pPr>
                <a:endParaRPr lang="en-US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628800"/>
                <a:ext cx="8229600" cy="4536504"/>
              </a:xfrm>
              <a:prstGeom prst="rect">
                <a:avLst/>
              </a:prstGeom>
              <a:blipFill rotWithShape="1">
                <a:blip r:embed="rId3"/>
                <a:stretch>
                  <a:fillRect l="-815" t="-18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136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Vytknutí společného činitele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Nalezneme společný činitel obsažený ve všech členech mnohočlenu: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Příklady: Rozložte na součin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</m:t>
                    </m:r>
                    <m:r>
                      <a:rPr lang="cs-CZ" b="0" i="1" smtClean="0">
                        <a:latin typeface="Cambria Math"/>
                      </a:rPr>
                      <m:t>𝑥𝑦</m:t>
                    </m:r>
                    <m:r>
                      <a:rPr lang="cs-CZ" b="0" i="1" smtClean="0">
                        <a:latin typeface="Cambria Math"/>
                      </a:rPr>
                      <m:t>+5</m:t>
                    </m:r>
                    <m:r>
                      <a:rPr lang="cs-CZ" b="0" i="1" smtClean="0">
                        <a:latin typeface="Cambria Math"/>
                      </a:rPr>
                      <m:t>𝑥𝑧</m:t>
                    </m:r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pPr marL="536575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4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i="1">
                          <a:latin typeface="Cambria Math"/>
                        </a:rPr>
                        <m:t>𝑦</m:t>
                      </m:r>
                      <m:r>
                        <a:rPr lang="cs-CZ" i="1">
                          <a:latin typeface="Cambria Math"/>
                        </a:rPr>
                        <m:t>+5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i="1">
                          <a:latin typeface="Cambria Math"/>
                        </a:rPr>
                        <m:t>𝑧</m:t>
                      </m:r>
                      <m:r>
                        <a:rPr lang="cs-CZ" i="1">
                          <a:latin typeface="Cambria Math"/>
                        </a:rPr>
                        <m:t>−2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4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+5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𝑧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−2</m:t>
                          </m:r>
                        </m:e>
                      </m:d>
                    </m:oMath>
                  </m:oMathPara>
                </a14:m>
                <a:endParaRPr lang="cs-CZ" dirty="0" smtClean="0"/>
              </a:p>
              <a:p>
                <a:pPr marL="457200" indent="-457200">
                  <a:buFont typeface="+mj-lt"/>
                  <a:buAutoNum type="arabicPeriod" startAt="2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𝑎𝑥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𝑏𝑥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𝑎𝑏</m:t>
                    </m:r>
                  </m:oMath>
                </a14:m>
                <a:endParaRPr lang="cs-CZ" dirty="0" smtClean="0"/>
              </a:p>
              <a:p>
                <a:pPr marL="449263" indent="0">
                  <a:buNone/>
                </a:pPr>
                <a:r>
                  <a:rPr lang="cs-CZ" dirty="0" smtClean="0"/>
                  <a:t>Vytkneme společné činitele ze dvou členů:</a:t>
                </a:r>
              </a:p>
              <a:p>
                <a:pPr marL="44926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</a:rPr>
                        <m:t>+</m:t>
                      </m:r>
                      <m:r>
                        <a:rPr lang="cs-CZ" b="1" i="1">
                          <a:latin typeface="Cambria Math"/>
                        </a:rPr>
                        <m:t>𝒂𝒙</m:t>
                      </m:r>
                      <m:r>
                        <a:rPr lang="cs-CZ" i="1">
                          <a:latin typeface="Cambria Math"/>
                        </a:rPr>
                        <m:t>−</m:t>
                      </m:r>
                      <m:r>
                        <a:rPr lang="cs-CZ" i="1">
                          <a:latin typeface="Cambria Math"/>
                        </a:rPr>
                        <m:t>𝑏𝑥</m:t>
                      </m:r>
                      <m:r>
                        <a:rPr lang="cs-CZ" i="1">
                          <a:latin typeface="Cambria Math"/>
                        </a:rPr>
                        <m:t>−</m:t>
                      </m:r>
                      <m:r>
                        <a:rPr lang="cs-CZ" i="1">
                          <a:latin typeface="Cambria Math"/>
                        </a:rPr>
                        <m:t>𝑎𝑏</m:t>
                      </m:r>
                      <m:r>
                        <a:rPr lang="cs-CZ" b="0" i="0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</m:d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</m:d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d>
                    </m:oMath>
                  </m:oMathPara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1185" t="-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727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Vytknutí společného činitele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b="1" dirty="0" smtClean="0"/>
                  <a:t>Procvičení</a:t>
                </a:r>
                <a:r>
                  <a:rPr lang="cs-CZ" dirty="0" smtClean="0"/>
                  <a:t>:</a:t>
                </a:r>
              </a:p>
              <a:p>
                <a:pPr marL="0" indent="0">
                  <a:buNone/>
                </a:pPr>
                <a:r>
                  <a:rPr lang="cs-CZ" dirty="0" smtClean="0"/>
                  <a:t>Rozložte na součin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b="0" i="1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9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−3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+6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𝑥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+2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+2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+2</m:t>
                        </m:r>
                      </m:e>
                    </m:d>
                  </m:oMath>
                </a14:m>
                <a:endParaRPr lang="cs-CZ" dirty="0" smtClean="0">
                  <a:ea typeface="Cambria Math"/>
                </a:endParaRPr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9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+9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</m:oMath>
                </a14:m>
                <a:endParaRPr lang="cs-CZ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1185" t="-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718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Rozklad na součin pomocí vzorců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000" dirty="0" smtClean="0"/>
                  <a:t>Použijeme již dříve připomenuté  </a:t>
                </a:r>
                <a:r>
                  <a:rPr lang="cs-CZ" sz="2000" dirty="0" smtClean="0"/>
                  <a:t>vzorce</a:t>
                </a: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000" dirty="0" smtClean="0"/>
                  <a:t>Příklady:</a:t>
                </a:r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endParaRPr lang="cs-CZ" b="0" dirty="0" smtClean="0"/>
              </a:p>
              <a:p>
                <a:pPr marL="449263" indent="0">
                  <a:buNone/>
                </a:pPr>
                <a:r>
                  <a:rPr lang="cs-CZ" sz="2000" dirty="0" smtClean="0"/>
                  <a:t>Použijeme vzorec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d>
                    <m:r>
                      <a:rPr lang="cs-CZ" sz="2000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/>
                          </a:rPr>
                          <m:t>𝑎</m:t>
                        </m:r>
                        <m:r>
                          <a:rPr lang="cs-CZ" sz="2000" b="0" i="1" smtClean="0">
                            <a:latin typeface="Cambria Math"/>
                          </a:rPr>
                          <m:t>+</m:t>
                        </m:r>
                        <m:r>
                          <a:rPr lang="cs-CZ" sz="2000" i="1">
                            <a:latin typeface="Cambria Math"/>
                          </a:rPr>
                          <m:t>𝑏</m:t>
                        </m:r>
                      </m:e>
                    </m:d>
                  </m:oMath>
                </a14:m>
                <a:endParaRPr lang="cs-CZ" sz="2000" dirty="0" smtClean="0"/>
              </a:p>
              <a:p>
                <a:pPr marL="44926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𝑎</m:t>
                      </m:r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</a:rPr>
                        <m:t>,  </m:t>
                      </m:r>
                      <m:r>
                        <a:rPr lang="cs-CZ" sz="2000" b="0" i="1" smtClean="0">
                          <a:latin typeface="Cambria Math"/>
                        </a:rPr>
                        <m:t>𝑏</m:t>
                      </m:r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000" dirty="0" smtClean="0"/>
              </a:p>
              <a:p>
                <a:pPr marL="44926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000" dirty="0" smtClean="0"/>
              </a:p>
              <a:p>
                <a:pPr marL="449263" indent="0">
                  <a:buNone/>
                </a:pPr>
                <a:endParaRPr lang="cs-CZ" sz="2000" dirty="0" smtClean="0"/>
              </a:p>
              <a:p>
                <a:pPr marL="457200" indent="-457200">
                  <a:buFont typeface="+mj-lt"/>
                  <a:buAutoNum type="arabicPeriod" startAt="2"/>
                </a:pP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9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−12</m:t>
                    </m:r>
                    <m:r>
                      <a:rPr lang="cs-CZ" sz="2000" b="0" i="1" smtClean="0">
                        <a:latin typeface="Cambria Math"/>
                      </a:rPr>
                      <m:t>𝑎𝑏</m:t>
                    </m:r>
                    <m:r>
                      <a:rPr lang="cs-CZ" sz="2000" b="0" i="1" smtClean="0">
                        <a:latin typeface="Cambria Math"/>
                      </a:rPr>
                      <m:t>+4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000" b="0" dirty="0" smtClean="0"/>
              </a:p>
              <a:p>
                <a:pPr marL="449263" indent="0">
                  <a:buNone/>
                </a:pPr>
                <a:r>
                  <a:rPr lang="cs-CZ" sz="2000" dirty="0" smtClean="0"/>
                  <a:t>Použijeme vzorec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−2</m:t>
                    </m:r>
                    <m:r>
                      <a:rPr lang="cs-CZ" sz="2000" i="1">
                        <a:latin typeface="Cambria Math"/>
                      </a:rPr>
                      <m:t>𝑎𝑏</m:t>
                    </m:r>
                    <m:r>
                      <a:rPr lang="cs-CZ" sz="2000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000" i="1">
                                <a:latin typeface="Cambria Math"/>
                              </a:rPr>
                              <m:t>𝑎</m:t>
                            </m:r>
                            <m:r>
                              <a:rPr lang="cs-CZ" sz="2000" i="1">
                                <a:latin typeface="Cambria Math"/>
                              </a:rPr>
                              <m:t>−</m:t>
                            </m:r>
                            <m:r>
                              <a:rPr lang="cs-CZ" sz="2000" i="1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000" dirty="0" smtClean="0"/>
              </a:p>
              <a:p>
                <a:pPr marL="44926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i="1">
                          <a:latin typeface="Cambria Math"/>
                        </a:rPr>
                        <m:t>𝑎</m:t>
                      </m:r>
                      <m:r>
                        <a:rPr lang="cs-CZ" sz="2000" i="1">
                          <a:latin typeface="Cambria Math"/>
                        </a:rPr>
                        <m:t>=3</m:t>
                      </m:r>
                      <m:r>
                        <a:rPr lang="cs-CZ" sz="2000" b="0" i="1" smtClean="0">
                          <a:latin typeface="Cambria Math"/>
                        </a:rPr>
                        <m:t>𝑎</m:t>
                      </m:r>
                      <m:r>
                        <a:rPr lang="cs-CZ" sz="2000" i="1">
                          <a:latin typeface="Cambria Math"/>
                        </a:rPr>
                        <m:t>,  </m:t>
                      </m:r>
                      <m:r>
                        <a:rPr lang="cs-CZ" sz="2000" i="1">
                          <a:latin typeface="Cambria Math"/>
                        </a:rPr>
                        <m:t>𝑏</m:t>
                      </m:r>
                      <m:r>
                        <a:rPr lang="cs-CZ" sz="2000" i="1">
                          <a:latin typeface="Cambria Math"/>
                        </a:rPr>
                        <m:t>=</m:t>
                      </m:r>
                      <m:r>
                        <a:rPr lang="cs-CZ" sz="2000" b="0" i="0" smtClean="0">
                          <a:latin typeface="Cambria Math"/>
                        </a:rPr>
                        <m:t>2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/>
                        </a:rPr>
                        <m:t>b</m:t>
                      </m:r>
                    </m:oMath>
                  </m:oMathPara>
                </a14:m>
                <a:endParaRPr lang="cs-CZ" sz="2000" dirty="0" smtClean="0"/>
              </a:p>
              <a:p>
                <a:pPr marL="44926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i="1">
                          <a:latin typeface="Cambria Math"/>
                        </a:rPr>
                        <m:t>9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i="1">
                          <a:latin typeface="Cambria Math"/>
                        </a:rPr>
                        <m:t>−12</m:t>
                      </m:r>
                      <m:r>
                        <a:rPr lang="cs-CZ" sz="2000" i="1">
                          <a:latin typeface="Cambria Math"/>
                        </a:rPr>
                        <m:t>𝑎𝑏</m:t>
                      </m:r>
                      <m:r>
                        <a:rPr lang="cs-CZ" sz="2000" i="1">
                          <a:latin typeface="Cambria Math"/>
                        </a:rPr>
                        <m:t>+4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−2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000" dirty="0"/>
              </a:p>
              <a:p>
                <a:pPr marL="0" indent="0">
                  <a:buNone/>
                </a:pPr>
                <a:endParaRPr lang="cs-CZ" sz="2000" dirty="0"/>
              </a:p>
              <a:p>
                <a:pPr marL="0" indent="0">
                  <a:buNone/>
                </a:pPr>
                <a:endParaRPr lang="cs-CZ" sz="2000" dirty="0" smtClean="0"/>
              </a:p>
            </p:txBody>
          </p:sp>
        </mc:Choice>
        <mc:Fallback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815" t="-4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871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Rozklad na součin pomocí vzorců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endParaRPr lang="cs-CZ" sz="2000" dirty="0" smtClean="0"/>
              </a:p>
              <a:p>
                <a:pPr marL="457200" indent="-457200">
                  <a:buFont typeface="+mj-lt"/>
                  <a:buAutoNum type="arabicPeriod" startAt="3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27−8</m:t>
                        </m:r>
                        <m:r>
                          <a:rPr lang="cs-CZ" sz="20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sz="20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6</m:t>
                        </m:r>
                      </m:sup>
                    </m:sSup>
                  </m:oMath>
                </a14:m>
                <a:endParaRPr lang="cs-CZ" sz="2000" b="0" dirty="0" smtClean="0"/>
              </a:p>
              <a:p>
                <a:pPr marL="0" indent="0">
                  <a:buNone/>
                </a:pPr>
                <a:r>
                  <a:rPr lang="cs-CZ" sz="2000" dirty="0" smtClean="0"/>
                  <a:t>Použijeme vzorec</a:t>
                </a:r>
                <a14:m>
                  <m:oMath xmlns:m="http://schemas.openxmlformats.org/officeDocument/2006/math">
                    <m:r>
                      <a:rPr lang="cs-CZ" sz="2000" b="0" i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20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0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0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000" b="0" i="1" smtClean="0">
                            <a:latin typeface="Cambria Math"/>
                          </a:rPr>
                          <m:t>𝑏</m:t>
                        </m:r>
                      </m:e>
                    </m:d>
                    <m:r>
                      <a:rPr lang="cs-CZ" sz="200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i="1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sz="20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000" b="0" i="1" smtClean="0">
                            <a:latin typeface="Cambria Math"/>
                          </a:rPr>
                          <m:t>+</m:t>
                        </m:r>
                        <m:r>
                          <a:rPr lang="cs-CZ" sz="2000" i="1">
                            <a:latin typeface="Cambria Math"/>
                          </a:rPr>
                          <m:t>𝑎𝑏</m:t>
                        </m:r>
                        <m:r>
                          <a:rPr lang="cs-CZ" sz="2000" i="1"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000" i="1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sz="2000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lang="cs-CZ" sz="20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0" i="1" smtClean="0">
                          <a:latin typeface="Cambria Math"/>
                        </a:rPr>
                        <m:t>𝑎</m:t>
                      </m:r>
                      <m:r>
                        <a:rPr lang="cs-CZ" sz="2000" b="0" i="1" smtClean="0">
                          <a:latin typeface="Cambria Math"/>
                        </a:rPr>
                        <m:t>=3,  </m:t>
                      </m:r>
                      <m:r>
                        <a:rPr lang="cs-CZ" sz="2000" b="0" i="1" smtClean="0">
                          <a:latin typeface="Cambria Math"/>
                        </a:rPr>
                        <m:t>𝑏</m:t>
                      </m:r>
                      <m:r>
                        <a:rPr lang="cs-CZ" sz="2000" b="0" i="1" smtClean="0">
                          <a:latin typeface="Cambria Math"/>
                        </a:rPr>
                        <m:t>=2</m:t>
                      </m:r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sSup>
                        <m:sSup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0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27−8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en-US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𝑥</m:t>
                              </m:r>
                              <m:sSup>
                                <m:sSupPr>
                                  <m:ctrlPr>
                                    <a:rPr lang="cs-CZ" sz="20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3−</m:t>
                          </m:r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0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+3∙</m:t>
                          </m:r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000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000" i="1">
                                      <a:latin typeface="Cambria Math"/>
                                    </a:rPr>
                                    <m:t>2</m:t>
                                  </m:r>
                                  <m:r>
                                    <a:rPr lang="cs-CZ" sz="2000" i="1">
                                      <a:latin typeface="Cambria Math"/>
                                    </a:rPr>
                                    <m:t>𝑥</m:t>
                                  </m:r>
                                  <m:sSup>
                                    <m:sSupPr>
                                      <m:ctrlPr>
                                        <a:rPr lang="cs-CZ" sz="2000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2000" i="1">
                                          <a:latin typeface="Cambria Math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cs-CZ" sz="2000" i="1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</a:rPr>
                            <m:t>3−2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sz="2000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9+6</m:t>
                          </m:r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𝑥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+4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sz="2000" dirty="0" smtClean="0"/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457200" indent="-457200">
                  <a:buFont typeface="+mj-lt"/>
                  <a:buAutoNum type="arabicPeriod" startAt="4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+6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</a:rPr>
                      <m:t>+12</m:t>
                    </m:r>
                    <m:r>
                      <a:rPr lang="cs-CZ" sz="2000" b="0" i="1" smtClean="0">
                        <a:latin typeface="Cambria Math"/>
                      </a:rPr>
                      <m:t>𝑥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+8</m:t>
                    </m:r>
                    <m:sSup>
                      <m:sSupPr>
                        <m:ctrlPr>
                          <a:rPr lang="cs-CZ" sz="20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sz="2000" b="0" dirty="0" smtClean="0"/>
              </a:p>
              <a:p>
                <a:pPr marL="0" indent="0">
                  <a:buNone/>
                </a:pPr>
                <a:r>
                  <a:rPr lang="cs-CZ" sz="2000" dirty="0" smtClean="0"/>
                  <a:t>Použijeme vzorec</a:t>
                </a:r>
                <a14:m>
                  <m:oMath xmlns:m="http://schemas.openxmlformats.org/officeDocument/2006/math">
                    <m:r>
                      <a:rPr lang="cs-CZ" sz="2000" i="1" dirty="0">
                        <a:latin typeface="Cambria Math"/>
                      </a:rPr>
                      <m:t> </m:t>
                    </m:r>
                    <m:r>
                      <a:rPr lang="cs-CZ" sz="2000" b="0" i="1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3</m:t>
                        </m:r>
                        <m:r>
                          <a:rPr lang="cs-CZ" sz="2000" i="1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𝑏</m:t>
                    </m:r>
                    <m:r>
                      <a:rPr lang="cs-CZ" sz="2000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3</m:t>
                        </m:r>
                        <m:r>
                          <a:rPr lang="cs-CZ" sz="2000" i="1">
                            <a:latin typeface="Cambria Math"/>
                          </a:rPr>
                          <m:t>𝑎𝑏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0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 </m:t>
                        </m:r>
                        <m:d>
                          <m:dPr>
                            <m:ctrlPr>
                              <a:rPr lang="cs-CZ" sz="20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000" i="1">
                                <a:latin typeface="Cambria Math"/>
                              </a:rPr>
                              <m:t>𝑎</m:t>
                            </m:r>
                            <m:r>
                              <a:rPr lang="cs-CZ" sz="2000" i="1">
                                <a:latin typeface="Cambria Math"/>
                              </a:rPr>
                              <m:t>+</m:t>
                            </m:r>
                            <m:r>
                              <a:rPr lang="cs-CZ" sz="2000" i="1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sz="20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>
                          <a:latin typeface="Cambria Math"/>
                        </a:rPr>
                        <m:t>𝑎</m:t>
                      </m:r>
                      <m:r>
                        <a:rPr lang="cs-CZ" sz="2000" i="1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𝑥</m:t>
                      </m:r>
                      <m:r>
                        <a:rPr lang="cs-CZ" sz="2000" i="1">
                          <a:latin typeface="Cambria Math"/>
                        </a:rPr>
                        <m:t>,  </m:t>
                      </m:r>
                      <m:r>
                        <a:rPr lang="cs-CZ" sz="2000" i="1">
                          <a:latin typeface="Cambria Math"/>
                        </a:rPr>
                        <m:t>𝑏</m:t>
                      </m:r>
                      <m:r>
                        <a:rPr lang="cs-CZ" sz="2000" i="1">
                          <a:latin typeface="Cambria Math"/>
                        </a:rPr>
                        <m:t>=</m:t>
                      </m:r>
                      <m:r>
                        <a:rPr lang="cs-CZ" sz="2000" b="0" i="0" smtClean="0">
                          <a:latin typeface="Cambria Math"/>
                        </a:rPr>
                        <m:t>2</m:t>
                      </m:r>
                      <m:r>
                        <m:rPr>
                          <m:sty m:val="p"/>
                        </m:rPr>
                        <a:rPr lang="cs-CZ" sz="2000" b="0" i="0" smtClean="0">
                          <a:latin typeface="Cambria Math"/>
                        </a:rPr>
                        <m:t>y</m:t>
                      </m:r>
                    </m:oMath>
                  </m:oMathPara>
                </a14:m>
                <a:endParaRPr lang="cs-CZ" sz="20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+</m:t>
                      </m:r>
                      <m:r>
                        <a:rPr lang="cs-CZ" sz="2000" i="1">
                          <a:latin typeface="Cambria Math"/>
                        </a:rPr>
                        <m:t>6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i="1">
                          <a:latin typeface="Cambria Math"/>
                        </a:rPr>
                        <m:t>𝑦</m:t>
                      </m:r>
                      <m:r>
                        <a:rPr lang="cs-CZ" sz="2000" i="1">
                          <a:latin typeface="Cambria Math"/>
                        </a:rPr>
                        <m:t>+12</m:t>
                      </m:r>
                      <m:r>
                        <a:rPr lang="cs-CZ" sz="2000" i="1">
                          <a:latin typeface="Cambria Math"/>
                        </a:rPr>
                        <m:t>𝑥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i="1">
                          <a:latin typeface="Cambria Math"/>
                        </a:rPr>
                        <m:t>+8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+3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2</m:t>
                      </m:r>
                      <m:r>
                        <a:rPr lang="cs-CZ" sz="2000" i="1">
                          <a:latin typeface="Cambria Math"/>
                        </a:rPr>
                        <m:t>𝑦</m:t>
                      </m:r>
                      <m:r>
                        <a:rPr lang="cs-CZ" sz="2000" i="1">
                          <a:latin typeface="Cambria Math"/>
                        </a:rPr>
                        <m:t>+3∙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000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+2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+2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  <m:r>
                            <a:rPr lang="cs-CZ" sz="2000" i="1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sz="2000" i="1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000" i="1">
                              <a:latin typeface="Cambria Math"/>
                            </a:rPr>
                            <m:t>2</m:t>
                          </m:r>
                          <m:r>
                            <a:rPr lang="cs-CZ" sz="2000" i="1">
                              <a:latin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cs-CZ" sz="2000" dirty="0"/>
              </a:p>
              <a:p>
                <a:pPr marL="0" indent="0">
                  <a:buNone/>
                </a:pPr>
                <a:endParaRPr lang="cs-CZ" sz="2000" dirty="0"/>
              </a:p>
              <a:p>
                <a:pPr marL="0" indent="0">
                  <a:buNone/>
                </a:pPr>
                <a:endParaRPr lang="cs-CZ" sz="2000" dirty="0" smtClean="0"/>
              </a:p>
            </p:txBody>
          </p:sp>
        </mc:Choice>
        <mc:Fallback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8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237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Rozklad na součin pomocí vzorců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539552" y="1343405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Procvičení: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sz="2000" dirty="0"/>
                  <a:t>Rozložte na součin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−4</m:t>
                    </m:r>
                    <m:r>
                      <a:rPr lang="cs-CZ" b="0" i="1" smtClean="0">
                        <a:latin typeface="Cambria Math"/>
                      </a:rPr>
                      <m:t>𝑥𝑦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36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1</m:t>
                    </m:r>
                  </m:oMath>
                </a14:m>
                <a:endParaRPr lang="cs-CZ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−1−3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+3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b="0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−27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b="0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𝑦</m:t>
                    </m:r>
                    <m:r>
                      <a:rPr lang="cs-CZ" b="0" i="1" smtClean="0">
                        <a:latin typeface="Cambria Math"/>
                      </a:rPr>
                      <m:t>+4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</m:oMath>
                </a14:m>
                <a:endParaRPr lang="cs-CZ" b="0" dirty="0" smtClean="0"/>
              </a:p>
              <a:p>
                <a:pPr marL="457200" indent="-457200"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0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sup>
                    </m:sSup>
                  </m:oMath>
                </a14:m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1343405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1185" t="-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242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seznamuje žáky se způsoby rozkladu mnohočlenu na součin. </a:t>
            </a:r>
          </a:p>
          <a:p>
            <a:r>
              <a:rPr lang="cs-CZ" dirty="0" smtClean="0"/>
              <a:t>Probírané pojmy: rozklad na součin pomocí vytýkání, rozklad na součin pomocí vzorců</a:t>
            </a:r>
          </a:p>
          <a:p>
            <a:r>
              <a:rPr lang="cs-CZ" dirty="0" smtClean="0"/>
              <a:t>Obsahuje řešené vzorové příklady i příklady k procvičení učiva</a:t>
            </a:r>
          </a:p>
          <a:p>
            <a:r>
              <a:rPr lang="cs-CZ" dirty="0" smtClean="0"/>
              <a:t>Předpokládaná doba: 40 min.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Calda E. – Petránek O. – Řepová J.: </a:t>
            </a:r>
            <a:r>
              <a:rPr lang="cs-CZ" i="1" dirty="0" smtClean="0"/>
              <a:t>Matematika </a:t>
            </a:r>
          </a:p>
          <a:p>
            <a:pPr marL="180975" indent="0" algn="just">
              <a:buNone/>
            </a:pPr>
            <a:r>
              <a:rPr lang="cs-CZ" i="1" dirty="0" smtClean="0"/>
              <a:t>pro střední odborné školy a studijní obory středních odborných učilišť – 1.část</a:t>
            </a:r>
            <a:r>
              <a:rPr lang="cs-CZ" dirty="0" smtClean="0"/>
              <a:t>. Prometheus Praha 1999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Petáková J.: </a:t>
            </a:r>
            <a:r>
              <a:rPr lang="cs-CZ" i="1" dirty="0" smtClean="0"/>
              <a:t>Matematika – příprava k maturitě </a:t>
            </a:r>
          </a:p>
          <a:p>
            <a:pPr marL="180975" indent="0" algn="just">
              <a:buNone/>
            </a:pPr>
            <a:r>
              <a:rPr lang="cs-CZ" i="1" dirty="0" smtClean="0"/>
              <a:t>a k přijímacím zkouškám na vysoké školy</a:t>
            </a:r>
            <a:r>
              <a:rPr lang="cs-CZ" dirty="0" smtClean="0"/>
              <a:t>. Prometheus Praha </a:t>
            </a:r>
            <a:r>
              <a:rPr lang="cs-CZ" dirty="0" smtClean="0"/>
              <a:t>2004</a:t>
            </a:r>
          </a:p>
          <a:p>
            <a:pPr marL="180975" indent="0" algn="just">
              <a:buNone/>
            </a:pPr>
            <a:endParaRPr lang="cs-CZ" dirty="0" smtClean="0"/>
          </a:p>
          <a:p>
            <a:pPr marL="174625" indent="-174625" algn="just"/>
            <a:r>
              <a:rPr lang="cs-CZ" dirty="0"/>
              <a:t>Hudcová M. – Kubičíková L.: </a:t>
            </a:r>
            <a:r>
              <a:rPr lang="cs-CZ" i="1" dirty="0"/>
              <a:t>Sbírka úloh z matematiky pro SOŠ, SOU a nástavbové studium</a:t>
            </a:r>
            <a:r>
              <a:rPr lang="cs-CZ" dirty="0"/>
              <a:t>. Prometheus Praha 2005</a:t>
            </a:r>
          </a:p>
          <a:p>
            <a:pPr marL="180975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0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1571</TotalTime>
  <Words>924</Words>
  <Application>Microsoft Office PowerPoint</Application>
  <PresentationFormat>Předvádění na obrazovce (4:3)</PresentationFormat>
  <Paragraphs>103</Paragraphs>
  <Slides>10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Přehlednost</vt:lpstr>
      <vt:lpstr>Prezentace aplikace PowerPoint</vt:lpstr>
      <vt:lpstr>Algebraické výrazy – rozklad mnohočlenu na součin</vt:lpstr>
      <vt:lpstr>Rozklad mnohočlenu na součin</vt:lpstr>
      <vt:lpstr>Vytknutí společného činitele</vt:lpstr>
      <vt:lpstr>Vytknutí společného činitele</vt:lpstr>
      <vt:lpstr>Rozklad na součin pomocí vzorců</vt:lpstr>
      <vt:lpstr>Rozklad na součin pomocí vzorců</vt:lpstr>
      <vt:lpstr>Rozklad na součin pomocí vzorců</vt:lpstr>
      <vt:lpstr>Anotace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Asia</cp:lastModifiedBy>
  <cp:revision>160</cp:revision>
  <dcterms:created xsi:type="dcterms:W3CDTF">2012-08-22T14:31:09Z</dcterms:created>
  <dcterms:modified xsi:type="dcterms:W3CDTF">2013-01-05T09:29:56Z</dcterms:modified>
</cp:coreProperties>
</file>