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59" r:id="rId3"/>
    <p:sldId id="264" r:id="rId4"/>
    <p:sldId id="263" r:id="rId5"/>
    <p:sldId id="262" r:id="rId6"/>
    <p:sldId id="265" r:id="rId7"/>
    <p:sldId id="268" r:id="rId8"/>
    <p:sldId id="271" r:id="rId9"/>
    <p:sldId id="270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49" d="100"/>
          <a:sy n="49" d="100"/>
        </p:scale>
        <p:origin x="-107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075044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79765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Karel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11.5.2011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 Narrow" pitchFamily="34" charset="0"/>
              </a:rPr>
              <a:t>Po smrti krále Jana Lucemburského se stal dědicem Českého království Václav, syn Jana Lucemburského a Elišky Přemyslovny. Byl vychován na dvoře francouzského krále. Zde získal velmi kvalitní vzdělání a přijal jméno Karel podle svého kmotra, francouzského krále. Na přání šlechty a se svolením otce se ve svých sedmnácti letech vrátil do českých zemí, aby obnovil pořádek a vážnost krále. Byl jmenován markrabětem moravským, ale začal spravovat všechny země Českého království. Všude totiž panoval neklid, království bylo zchudlé, královské hrady a statky byly zastaveny bohatým šlechticům, na cestách řádily bandy loupeživých rytířů. Obchod vázl, lidé si nebyli jisti ani svými životy. Karel od počátku vlády hledal oporu u části české šlechty, silných klášterů, biskupství i významných měst. Snažil se vládnout spravedlivě a co nejlépe si počínat jako dobrý hospodář.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9" name="Zástupný symbol pro obsah 8" descr="381px-Karel_VI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71736" y="229628"/>
            <a:ext cx="3786214" cy="595260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Hned po svém příjezdu do českých zemí nalezl království v zuboženém stavu. Pražský hrad byl neobyvatelný, a tak Karel musel bydlet v jednom z měšťanských domů. Nesetkal se ani se svou matkou, ta již před třemi lety zemřela. Karel vykupoval zpět zastavené královské statky, platil otcovy dluhy. Bojoval s loupeživými bandami, přísně trestal všechny zločiny. 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/>
            </a:r>
            <a:br>
              <a:rPr lang="cs-CZ" dirty="0" smtClean="0">
                <a:latin typeface="Arial Narrow" pitchFamily="34" charset="0"/>
              </a:rPr>
            </a:b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Loupeživý kupec </a:t>
            </a:r>
            <a:r>
              <a:rPr lang="cs-CZ" dirty="0" err="1" smtClean="0"/>
              <a:t>Belko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 Podél řeky Olše vedla odpradávna kupecká stezka. Na její trase nedaleko </a:t>
            </a:r>
            <a:r>
              <a:rPr lang="cs-CZ" dirty="0" err="1" smtClean="0">
                <a:latin typeface="Arial Narrow" pitchFamily="34" charset="0"/>
              </a:rPr>
              <a:t>Jablunkova</a:t>
            </a:r>
            <a:r>
              <a:rPr lang="cs-CZ" dirty="0" smtClean="0">
                <a:latin typeface="Arial Narrow" pitchFamily="34" charset="0"/>
              </a:rPr>
              <a:t> byl na přelomu 14. a 15. století vystavěn obranný hrádek, jehož vojenská posádka měla ochraňovat projíždějící kupce před loupeživými přepady a jiným nebezpečím.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 Posádku vedl rytíř </a:t>
            </a:r>
            <a:r>
              <a:rPr lang="cs-CZ" dirty="0" err="1" smtClean="0">
                <a:latin typeface="Arial Narrow" pitchFamily="34" charset="0"/>
              </a:rPr>
              <a:t>Belko</a:t>
            </a:r>
            <a:r>
              <a:rPr lang="cs-CZ" dirty="0" smtClean="0">
                <a:latin typeface="Arial Narrow" pitchFamily="34" charset="0"/>
              </a:rPr>
              <a:t>. Byl však velmi chamtivý a neustále toužil po majetku. Místo toho aby kupce chránil, přepadával se svojí družinou jejich karavany, loupil a zabíjel. Dokonce pobil oddíl knížecího vojska, který byl proti němu vyslán. Když opět přepadl další karavanu, jeden z umírajících kupců jej těsně před smrtí proklel. Od toho dne mu v hlavě zněly výkřiky a nářky všech, které kdysi povraždil. Neodbytné volání svých obětí se snažil zahnat veselou zábavou a pitím vína. Dokonce si na skále u řeky postavil kamenný hrádek, aby v něm nalezl klid. Volání pobitých jej však pronásledovalo i ve spaní, a tak zoufalý a poblouzněný </a:t>
            </a:r>
            <a:r>
              <a:rPr lang="cs-CZ" dirty="0" err="1" smtClean="0">
                <a:latin typeface="Arial Narrow" pitchFamily="34" charset="0"/>
              </a:rPr>
              <a:t>Belko</a:t>
            </a:r>
            <a:r>
              <a:rPr lang="cs-CZ" dirty="0" smtClean="0">
                <a:latin typeface="Arial Narrow" pitchFamily="34" charset="0"/>
              </a:rPr>
              <a:t> skončil svůj život skokem do hluboké tůně. Po jeho smrti hrad zpustl a rozpadl se. Zůstala po něm jenom skála a hluboká tůň, které se lidé dodnes se strachem vyhýbají.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 </a:t>
            </a: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Ještě za života svého otce, roku 1346, byl zvolen římským a českým králem, v roce 1355 se stal císařem. Ihned po královské korunovaci začal uskutečňovat plány na povznesení Čech a zvláště Prahy. Na Pražském hradě nechal opravit opevnění, začal budovat nový královský palác a katedrálu svatého Víta. Oba břehy Vltavy nechal spojit kamenným mostem. V sousedství Starého Města založil Nové Město pražské.</a:t>
            </a: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8" name="Zástupný symbol pro obsah 7" descr="PRAHA_~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47021" y="1142984"/>
            <a:ext cx="7882631" cy="480123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Zástupný symbol pro obsah 6" descr="619px-Burgkarlstein0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609133"/>
            <a:ext cx="6000792" cy="580690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Doplň text, zapiš do sešitu: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Karel IV. je synem……………………………………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Vzdělání dostal na ……………dvoře.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Stal se nejen českým králem, ale i římským ……………… Za jeho vlády došlo k rozkvětu č………………zemí. Nechal vybudovat ……………………………………………… …………………………………………………………………………………………………………………………………………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Karel IV. je nazýván…………………………….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http://cs.wikipedia.org/wiki/Karel_VI.</a:t>
            </a:r>
          </a:p>
          <a:p>
            <a:r>
              <a:rPr lang="cs-CZ" dirty="0" smtClean="0"/>
              <a:t>Učebnice vlastivědy pro </a:t>
            </a:r>
            <a:r>
              <a:rPr lang="cs-CZ" dirty="0" err="1" smtClean="0"/>
              <a:t>IV.ročník</a:t>
            </a:r>
            <a:r>
              <a:rPr lang="cs-CZ" dirty="0" smtClean="0"/>
              <a:t> </a:t>
            </a:r>
            <a:r>
              <a:rPr lang="cs-CZ" dirty="0" err="1" smtClean="0"/>
              <a:t>Prodos</a:t>
            </a:r>
            <a:endParaRPr lang="cs-CZ" dirty="0" smtClean="0"/>
          </a:p>
          <a:p>
            <a:r>
              <a:rPr lang="cs-CZ" dirty="0" smtClean="0"/>
              <a:t>cs.wikipedia.org/wiki/</a:t>
            </a:r>
            <a:r>
              <a:rPr lang="cs-CZ" dirty="0" err="1" smtClean="0"/>
              <a:t>Opevnění_</a:t>
            </a:r>
            <a:r>
              <a:rPr lang="cs-CZ" b="1" dirty="0" err="1" smtClean="0"/>
              <a:t>Prahy</a:t>
            </a:r>
            <a:endParaRPr lang="cs-CZ" b="1" dirty="0" smtClean="0"/>
          </a:p>
          <a:p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Karlštejn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145</TotalTime>
  <Words>467</Words>
  <Application>Microsoft Office PowerPoint</Application>
  <PresentationFormat>Předvádění na obrazovce (4:3)</PresentationFormat>
  <Paragraphs>57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Karel IV.</vt:lpstr>
      <vt:lpstr>Prezentace aplikace PowerPoint</vt:lpstr>
      <vt:lpstr>Prezentace aplikace PowerPoint</vt:lpstr>
      <vt:lpstr>Loupeživý kupec Belko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Učitel</cp:lastModifiedBy>
  <cp:revision>22</cp:revision>
  <dcterms:created xsi:type="dcterms:W3CDTF">2010-07-04T09:26:34Z</dcterms:created>
  <dcterms:modified xsi:type="dcterms:W3CDTF">2013-01-05T17:13:01Z</dcterms:modified>
</cp:coreProperties>
</file>