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9"/>
  </p:notesMasterIdLst>
  <p:sldIdLst>
    <p:sldId id="260" r:id="rId2"/>
    <p:sldId id="261" r:id="rId3"/>
    <p:sldId id="265" r:id="rId4"/>
    <p:sldId id="272" r:id="rId5"/>
    <p:sldId id="273" r:id="rId6"/>
    <p:sldId id="274" r:id="rId7"/>
    <p:sldId id="262" r:id="rId8"/>
    <p:sldId id="275" r:id="rId9"/>
    <p:sldId id="267" r:id="rId10"/>
    <p:sldId id="264" r:id="rId11"/>
    <p:sldId id="276" r:id="rId12"/>
    <p:sldId id="269" r:id="rId13"/>
    <p:sldId id="268" r:id="rId14"/>
    <p:sldId id="277" r:id="rId15"/>
    <p:sldId id="266" r:id="rId16"/>
    <p:sldId id="270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306" autoAdjust="0"/>
    <p:restoredTop sz="86467" autoAdjust="0"/>
  </p:normalViewPr>
  <p:slideViewPr>
    <p:cSldViewPr>
      <p:cViewPr varScale="1">
        <p:scale>
          <a:sx n="75" d="100"/>
          <a:sy n="75" d="100"/>
        </p:scale>
        <p:origin x="-378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2" y="4029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b="1" dirty="0" smtClean="0">
              <a:latin typeface="Calibri" pitchFamily="34" charset="0"/>
            </a:rPr>
            <a:t>NÁZEV ŠKOLY: Základní škola a Mateřská škola Nedvědice, okres Brno – venkov, příspěvková organizace </a:t>
          </a:r>
          <a:endParaRPr lang="cs-CZ" sz="1200" b="1" dirty="0">
            <a:latin typeface="Calibri" pitchFamily="34" charset="0"/>
          </a:endParaRPr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b="1" dirty="0" smtClean="0">
              <a:latin typeface="Calibri" pitchFamily="34" charset="0"/>
            </a:rPr>
            <a:t>AUTOR: Mgr. Eva Kubíková </a:t>
          </a:r>
          <a:endParaRPr lang="cs-CZ" sz="1200" b="1" dirty="0">
            <a:latin typeface="Calibri" pitchFamily="34" charset="0"/>
          </a:endParaRPr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b="1" dirty="0" smtClean="0">
              <a:latin typeface="Calibri" pitchFamily="34" charset="0"/>
            </a:rPr>
            <a:t>NÁZEV:  </a:t>
          </a:r>
          <a:r>
            <a:rPr lang="cs-CZ" sz="1200" b="1" baseline="0" dirty="0" smtClean="0">
              <a:latin typeface="Calibri" pitchFamily="34" charset="0"/>
            </a:rPr>
            <a:t>VY_32_INOVACE_15_15 Prosinec a tradice</a:t>
          </a:r>
          <a:endParaRPr lang="cs-CZ" sz="1200" b="1" dirty="0">
            <a:latin typeface="Calibri" pitchFamily="34" charset="0"/>
          </a:endParaRPr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b="1" dirty="0" smtClean="0">
              <a:latin typeface="Calibri" pitchFamily="34" charset="0"/>
            </a:rPr>
            <a:t>TEMA: Prvouka 2. ročník  </a:t>
          </a:r>
          <a:endParaRPr lang="cs-CZ" sz="1200" b="1" dirty="0">
            <a:latin typeface="Calibri" pitchFamily="34" charset="0"/>
          </a:endParaRPr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b="1" dirty="0" smtClean="0">
              <a:latin typeface="Calibri" pitchFamily="34" charset="0"/>
            </a:rPr>
            <a:t>ČÍSLO PROJEKKTU: 2674/21/7.1.4/2011  </a:t>
          </a:r>
          <a:endParaRPr lang="cs-CZ" sz="1200" b="1" dirty="0">
            <a:latin typeface="Calibri" pitchFamily="34" charset="0"/>
          </a:endParaRPr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 custLinFactNeighborX="-33" custLinFactNeighborY="246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67AF6C-94DC-4C30-83A4-8A814003B885}" type="presOf" srcId="{ABD4D77B-BA54-4DFB-A762-4C734220F9AA}" destId="{AAB7E4A6-9D01-402C-9D7A-6D30767F0B58}" srcOrd="0" destOrd="0" presId="urn:microsoft.com/office/officeart/2005/8/layout/target3"/>
    <dgm:cxn modelId="{AF3EE5D1-BF0C-4AC3-A5FD-406AE601927E}" type="presOf" srcId="{DAAD5A11-3EBC-47AE-AB1C-4F1B938732A7}" destId="{2D933DCE-BBEA-46A5-98BC-CA41A7DBB761}" srcOrd="0" destOrd="0" presId="urn:microsoft.com/office/officeart/2005/8/layout/target3"/>
    <dgm:cxn modelId="{4E241DBC-8ED9-45D1-9279-0EB6A7FA801B}" type="presOf" srcId="{ABD4D77B-BA54-4DFB-A762-4C734220F9AA}" destId="{A6703DA5-6D74-4C8B-9C82-31DC93531BC2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5D739024-4448-4EBA-B56E-8AA9A1251CD7}" type="presOf" srcId="{FFA013E9-5C5D-404D-8688-08171EA7A387}" destId="{E1DA18CB-4B0A-4D0C-9459-15C4B327891F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E00A2921-8760-4F8A-8AEF-FA93D48D9458}" type="presOf" srcId="{1D895EAB-76A7-41C6-9C6C-7D303AD4C23C}" destId="{347D85BD-7382-4413-9298-D06CC996458A}" srcOrd="0" destOrd="0" presId="urn:microsoft.com/office/officeart/2005/8/layout/target3"/>
    <dgm:cxn modelId="{709A0341-B69B-4C17-A9F0-B816A7A90BFB}" type="presOf" srcId="{D9242A4C-F33A-42E2-BFA4-EC80805DCD32}" destId="{5A434D34-FA65-40B0-A4CE-3A1E2B14A215}" srcOrd="1" destOrd="0" presId="urn:microsoft.com/office/officeart/2005/8/layout/target3"/>
    <dgm:cxn modelId="{18994D51-12AD-4EC7-8CC0-189BA4ED21C1}" type="presOf" srcId="{A4836DAF-3E6B-4198-A089-B3C0D0384F2B}" destId="{36B74B1E-3C18-4C06-BA03-CB2EB266F8F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76438561-62FF-4F60-8AA3-1D710AE51C9B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BB9811F-A537-44B6-8FF8-184DC3E32AFD}" type="presOf" srcId="{1D895EAB-76A7-41C6-9C6C-7D303AD4C23C}" destId="{94413E88-B296-45A5-9057-6B5765B63A8F}" srcOrd="1" destOrd="0" presId="urn:microsoft.com/office/officeart/2005/8/layout/target3"/>
    <dgm:cxn modelId="{3F978ECD-0C6B-4066-8071-A066A3C1D76E}" type="presOf" srcId="{D9242A4C-F33A-42E2-BFA4-EC80805DCD32}" destId="{7DDB6D97-C311-42E1-B77C-B194BAE75773}" srcOrd="0" destOrd="0" presId="urn:microsoft.com/office/officeart/2005/8/layout/target3"/>
    <dgm:cxn modelId="{64FEF679-5AE5-44FC-83C6-4EF9F0AF5866}" type="presOf" srcId="{FFA013E9-5C5D-404D-8688-08171EA7A387}" destId="{359A210A-E8C9-4FD6-9BC7-434F4455A6B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68AFF99-924A-485D-847C-71E9EA34577B}" type="presParOf" srcId="{2D933DCE-BBEA-46A5-98BC-CA41A7DBB761}" destId="{D3A73299-62A4-4767-8E25-C16133A0B902}" srcOrd="0" destOrd="0" presId="urn:microsoft.com/office/officeart/2005/8/layout/target3"/>
    <dgm:cxn modelId="{5066DDDE-344A-412F-9EFF-2890742D67B5}" type="presParOf" srcId="{2D933DCE-BBEA-46A5-98BC-CA41A7DBB761}" destId="{EE30B2AF-DDC9-42DB-9092-5595C6257A57}" srcOrd="1" destOrd="0" presId="urn:microsoft.com/office/officeart/2005/8/layout/target3"/>
    <dgm:cxn modelId="{7C18AF9F-7171-43BB-A806-388680B52E72}" type="presParOf" srcId="{2D933DCE-BBEA-46A5-98BC-CA41A7DBB761}" destId="{E1DA18CB-4B0A-4D0C-9459-15C4B327891F}" srcOrd="2" destOrd="0" presId="urn:microsoft.com/office/officeart/2005/8/layout/target3"/>
    <dgm:cxn modelId="{D3D13B28-73F8-44D3-B95A-5ABBBFD39FA7}" type="presParOf" srcId="{2D933DCE-BBEA-46A5-98BC-CA41A7DBB761}" destId="{29996EEB-8589-4AED-9C98-E2204A026234}" srcOrd="3" destOrd="0" presId="urn:microsoft.com/office/officeart/2005/8/layout/target3"/>
    <dgm:cxn modelId="{DC46D7BB-7442-4904-8B78-D0116874DD86}" type="presParOf" srcId="{2D933DCE-BBEA-46A5-98BC-CA41A7DBB761}" destId="{056AE7B2-579D-40D1-A57C-4E33BFED76BE}" srcOrd="4" destOrd="0" presId="urn:microsoft.com/office/officeart/2005/8/layout/target3"/>
    <dgm:cxn modelId="{D937F873-0078-41FC-8769-D6F53B54C750}" type="presParOf" srcId="{2D933DCE-BBEA-46A5-98BC-CA41A7DBB761}" destId="{4F0AD45D-7E6A-4C4A-90DF-90E27C4B175D}" srcOrd="5" destOrd="0" presId="urn:microsoft.com/office/officeart/2005/8/layout/target3"/>
    <dgm:cxn modelId="{6A34FC87-8DE2-494B-93D9-EA848ABDB3D1}" type="presParOf" srcId="{2D933DCE-BBEA-46A5-98BC-CA41A7DBB761}" destId="{1804A346-BBD3-438B-AE0F-7BEBB1E2AF96}" srcOrd="6" destOrd="0" presId="urn:microsoft.com/office/officeart/2005/8/layout/target3"/>
    <dgm:cxn modelId="{C2764581-6795-4D79-89D2-23AE0F323113}" type="presParOf" srcId="{2D933DCE-BBEA-46A5-98BC-CA41A7DBB761}" destId="{60CB9877-708D-4C64-AA73-CFD3F3076BC2}" srcOrd="7" destOrd="0" presId="urn:microsoft.com/office/officeart/2005/8/layout/target3"/>
    <dgm:cxn modelId="{B82B2785-08CF-4BC4-8C40-06CB9FDCD8F2}" type="presParOf" srcId="{2D933DCE-BBEA-46A5-98BC-CA41A7DBB761}" destId="{347D85BD-7382-4413-9298-D06CC996458A}" srcOrd="8" destOrd="0" presId="urn:microsoft.com/office/officeart/2005/8/layout/target3"/>
    <dgm:cxn modelId="{9DDDF67F-ABE6-48FB-A308-552B49C9315D}" type="presParOf" srcId="{2D933DCE-BBEA-46A5-98BC-CA41A7DBB761}" destId="{C4DD5B9C-4D9E-449D-A063-107A759DF3D1}" srcOrd="9" destOrd="0" presId="urn:microsoft.com/office/officeart/2005/8/layout/target3"/>
    <dgm:cxn modelId="{B9D9A9CA-3A34-4C60-81EE-7C6960B19B19}" type="presParOf" srcId="{2D933DCE-BBEA-46A5-98BC-CA41A7DBB761}" destId="{CD515E15-5457-47F2-8109-A2A59D66C930}" srcOrd="10" destOrd="0" presId="urn:microsoft.com/office/officeart/2005/8/layout/target3"/>
    <dgm:cxn modelId="{97847044-FC91-448E-8FDD-0C12CC58E6A9}" type="presParOf" srcId="{2D933DCE-BBEA-46A5-98BC-CA41A7DBB761}" destId="{7DDB6D97-C311-42E1-B77C-B194BAE75773}" srcOrd="11" destOrd="0" presId="urn:microsoft.com/office/officeart/2005/8/layout/target3"/>
    <dgm:cxn modelId="{FD30AAFB-8BCA-4036-B2ED-593D9CC6E2F5}" type="presParOf" srcId="{2D933DCE-BBEA-46A5-98BC-CA41A7DBB761}" destId="{DE2B4424-17B1-4404-A13F-04051C43B79D}" srcOrd="12" destOrd="0" presId="urn:microsoft.com/office/officeart/2005/8/layout/target3"/>
    <dgm:cxn modelId="{00D1F883-437F-4455-BF93-55568146B9DE}" type="presParOf" srcId="{2D933DCE-BBEA-46A5-98BC-CA41A7DBB761}" destId="{555607BD-8A1D-4EBB-825A-8C74A1FB0FFC}" srcOrd="13" destOrd="0" presId="urn:microsoft.com/office/officeart/2005/8/layout/target3"/>
    <dgm:cxn modelId="{11223536-57B1-4B2B-8C29-D8934933D416}" type="presParOf" srcId="{2D933DCE-BBEA-46A5-98BC-CA41A7DBB761}" destId="{AAB7E4A6-9D01-402C-9D7A-6D30767F0B58}" srcOrd="14" destOrd="0" presId="urn:microsoft.com/office/officeart/2005/8/layout/target3"/>
    <dgm:cxn modelId="{8F261E20-B392-4862-950F-6A8052A6D069}" type="presParOf" srcId="{2D933DCE-BBEA-46A5-98BC-CA41A7DBB761}" destId="{359A210A-E8C9-4FD6-9BC7-434F4455A6B5}" srcOrd="15" destOrd="0" presId="urn:microsoft.com/office/officeart/2005/8/layout/target3"/>
    <dgm:cxn modelId="{C4BF0A51-BA42-460C-95A5-154622D30E87}" type="presParOf" srcId="{2D933DCE-BBEA-46A5-98BC-CA41A7DBB761}" destId="{36B74B1E-3C18-4C06-BA03-CB2EB266F8FF}" srcOrd="16" destOrd="0" presId="urn:microsoft.com/office/officeart/2005/8/layout/target3"/>
    <dgm:cxn modelId="{A9DEA9A5-D5AD-4A0A-9EDD-731A812FDA0A}" type="presParOf" srcId="{2D933DCE-BBEA-46A5-98BC-CA41A7DBB761}" destId="{94413E88-B296-45A5-9057-6B5765B63A8F}" srcOrd="17" destOrd="0" presId="urn:microsoft.com/office/officeart/2005/8/layout/target3"/>
    <dgm:cxn modelId="{D08ECBB4-B6EF-424C-AF9B-0BE8AB99AA4F}" type="presParOf" srcId="{2D933DCE-BBEA-46A5-98BC-CA41A7DBB761}" destId="{5A434D34-FA65-40B0-A4CE-3A1E2B14A215}" srcOrd="18" destOrd="0" presId="urn:microsoft.com/office/officeart/2005/8/layout/target3"/>
    <dgm:cxn modelId="{A01E251A-860A-4096-9733-7C84779D02EF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latin typeface="Calibri" pitchFamily="34" charset="0"/>
            </a:rPr>
            <a:t>NÁZEV ŠKOLY: Základní škola a Mateřská škola Nedvědice, okres Brno – venkov, příspěvková organizace </a:t>
          </a:r>
          <a:endParaRPr lang="cs-CZ" sz="1200" b="1" kern="1200" dirty="0">
            <a:latin typeface="Calibri" pitchFamily="34" charset="0"/>
          </a:endParaRPr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latin typeface="Calibri" pitchFamily="34" charset="0"/>
            </a:rPr>
            <a:t>AUTOR: Mgr. Eva Kubíková </a:t>
          </a:r>
          <a:endParaRPr lang="cs-CZ" sz="1200" b="1" kern="1200" dirty="0">
            <a:latin typeface="Calibri" pitchFamily="34" charset="0"/>
          </a:endParaRPr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5902" y="648068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latin typeface="Calibri" pitchFamily="34" charset="0"/>
            </a:rPr>
            <a:t>NÁZEV:  </a:t>
          </a:r>
          <a:r>
            <a:rPr lang="cs-CZ" sz="1200" b="1" kern="1200" baseline="0" dirty="0" smtClean="0">
              <a:latin typeface="Calibri" pitchFamily="34" charset="0"/>
            </a:rPr>
            <a:t>VY_32_INOVACE_15_15 Prosinec a tradice</a:t>
          </a:r>
          <a:endParaRPr lang="cs-CZ" sz="1200" b="1" kern="1200" dirty="0">
            <a:latin typeface="Calibri" pitchFamily="34" charset="0"/>
          </a:endParaRPr>
        </a:p>
      </dsp:txBody>
      <dsp:txXfrm>
        <a:off x="1005902" y="648068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latin typeface="Calibri" pitchFamily="34" charset="0"/>
            </a:rPr>
            <a:t>TEMA: Prvouka 2. ročník  </a:t>
          </a:r>
          <a:endParaRPr lang="cs-CZ" sz="1200" b="1" kern="1200" dirty="0">
            <a:latin typeface="Calibri" pitchFamily="34" charset="0"/>
          </a:endParaRPr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latin typeface="Calibri" pitchFamily="34" charset="0"/>
            </a:rPr>
            <a:t>ČÍSLO PROJEKKTU: 2674/21/7.1.4/2011  </a:t>
          </a:r>
          <a:endParaRPr lang="cs-CZ" sz="1200" b="1" kern="1200" dirty="0">
            <a:latin typeface="Calibri" pitchFamily="34" charset="0"/>
          </a:endParaRPr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F30C8B-4D57-45F5-BB0A-911836153578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59065C-A1F9-41FF-997A-E0ED3B3D59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16390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9065C-A1F9-41FF-997A-E0ED3B3D59F6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7025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105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069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11000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9207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9276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69866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377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77663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2789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296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0022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B9BF95-C334-4AAF-A0EB-9858AE99A7A3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5226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92259438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4075090"/>
            <a:ext cx="5616624" cy="1082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31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slouží jako doplněk učiva v rámci tématu Člověk a jeho svět.</a:t>
            </a:r>
          </a:p>
          <a:p>
            <a:r>
              <a:rPr lang="cs-CZ" dirty="0" smtClean="0"/>
              <a:t>Materiál slouží k procvičení učiva Soužití lidí</a:t>
            </a:r>
            <a:endParaRPr lang="cs-CZ" b="1" u="sng" dirty="0"/>
          </a:p>
          <a:p>
            <a:r>
              <a:rPr lang="cs-CZ" dirty="0" smtClean="0"/>
              <a:t>Vytvořeno jako DUM do předmětu Prvouka pro 2.ročník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Klíčová slova – prosinec, Vánoce, tradice- zvyky</a:t>
            </a:r>
          </a:p>
          <a:p>
            <a:r>
              <a:rPr lang="cs-CZ" dirty="0" smtClean="0"/>
              <a:t>Materiál byl vytvořen a pilotován v prvním pololetí školního roku 2012/2013.</a:t>
            </a:r>
          </a:p>
          <a:p>
            <a:r>
              <a:rPr lang="cs-CZ" dirty="0" smtClean="0"/>
              <a:t>Děti si připomněly různé předvánoční i vánoční tradice.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7415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PROSINEC A TRADICE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Prosinec je poslední měsíc v roce.</a:t>
            </a:r>
          </a:p>
          <a:p>
            <a:r>
              <a:rPr lang="cs-CZ" dirty="0" smtClean="0"/>
              <a:t>Je to první zimní měsíc.</a:t>
            </a:r>
          </a:p>
          <a:p>
            <a:r>
              <a:rPr lang="cs-CZ" dirty="0" smtClean="0"/>
              <a:t>Je velmi bohatý na různé </a:t>
            </a:r>
            <a:r>
              <a:rPr lang="cs-CZ" smtClean="0"/>
              <a:t>tradice – zvyky.</a:t>
            </a:r>
            <a:endParaRPr lang="cs-CZ"/>
          </a:p>
        </p:txBody>
      </p:sp>
      <p:pic>
        <p:nvPicPr>
          <p:cNvPr id="1026" name="Picture 2" descr="D:\Dokumenty\Fotky\MamkaTatka.VseZFotaku\Picture 21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356992"/>
            <a:ext cx="6276105" cy="3408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03296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r>
              <a:rPr lang="cs-CZ" dirty="0" smtClean="0"/>
              <a:t>Čtyři neděle před Vánocemi začíná advent- období čekání na Vánoce. Na stůl se dávají věnce se čtyřmi svícemi a každou neděli se  zapaluje jedna. Poslední adventní neděli už září všechny.</a:t>
            </a:r>
            <a:endParaRPr lang="cs-CZ" dirty="0"/>
          </a:p>
        </p:txBody>
      </p:sp>
      <p:pic>
        <p:nvPicPr>
          <p:cNvPr id="1026" name="Picture 2" descr="http://novy.email.seznam.cz/imageshow/YVjk-e6kFD7zKOqKhzRun5VokDsQV9eMwShskYngRU6shdMOPgAd0nppvHOG9cj_o4HUi6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3883" y="3212976"/>
            <a:ext cx="6490449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53471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4.prosince má svátek Barbora. Svobodné dívky si v ten den trhaly větvičky jabloní a když jim na Vánoce rozkvetly, do roka se vdaly</a:t>
            </a:r>
            <a:r>
              <a:rPr lang="cs-CZ" dirty="0" smtClean="0"/>
              <a:t>…..?!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Navštěvují se různé vánoční trhy, pečou se perníčky a jiné vánoční cukroví.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3578" y="1844824"/>
            <a:ext cx="4058394" cy="30437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54352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9795" y="620688"/>
            <a:ext cx="8229600" cy="6048672"/>
          </a:xfrm>
        </p:spPr>
        <p:txBody>
          <a:bodyPr/>
          <a:lstStyle/>
          <a:p>
            <a:r>
              <a:rPr lang="cs-CZ" dirty="0" smtClean="0"/>
              <a:t>6. prosince je Sv. Mikuláše. V předvečer svého svátku obchází Mikuláš v doprovodu andělů a čertů děti, odměňuje je drobnými dárky. Děti říkají básničky a čertům slibují, že budou hodné.</a:t>
            </a:r>
            <a:endParaRPr lang="cs-CZ" dirty="0"/>
          </a:p>
        </p:txBody>
      </p:sp>
      <p:pic>
        <p:nvPicPr>
          <p:cNvPr id="4" name="Picture 4" descr="D:\Dokumenty\Fotky\Mamka + Tatka\prosinec 2007 - štěpánov - mikuláš\IMG_01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0085" y="2961690"/>
            <a:ext cx="4544203" cy="3407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99901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Dokumenty\Fotky\Mamka + Tatka\prosinec 2007 - ZŠ Nedvědice - Mikuláš\IMG_012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780928"/>
            <a:ext cx="4436310" cy="3327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Dokumenty\Fotky\Mamka + Tatka\prosinec 2007 - ZŠ Nedvědice - Mikuláš\IMG_012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408" y="404664"/>
            <a:ext cx="3564034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908720"/>
            <a:ext cx="3349378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Mikuláš navštěvuje i děti ve škole.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82237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692696"/>
            <a:ext cx="7941568" cy="309634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Nejvíce děti milují Vánoce.</a:t>
            </a:r>
          </a:p>
          <a:p>
            <a:r>
              <a:rPr lang="cs-CZ" sz="2400" dirty="0" smtClean="0"/>
              <a:t>Češi slaví Vánoce v předvečer narození Ježíše -24.prosince.</a:t>
            </a:r>
          </a:p>
          <a:p>
            <a:r>
              <a:rPr lang="cs-CZ" sz="2400" dirty="0" smtClean="0"/>
              <a:t>Zdobí si stromeček.</a:t>
            </a:r>
          </a:p>
          <a:p>
            <a:r>
              <a:rPr lang="cs-CZ" sz="2400" dirty="0" smtClean="0"/>
              <a:t>Zabalují dárky.</a:t>
            </a:r>
          </a:p>
          <a:p>
            <a:r>
              <a:rPr lang="cs-CZ" sz="2400" dirty="0" smtClean="0"/>
              <a:t>Staví betlémy.</a:t>
            </a:r>
            <a:endParaRPr lang="cs-CZ" sz="2400" dirty="0"/>
          </a:p>
        </p:txBody>
      </p:sp>
      <p:pic>
        <p:nvPicPr>
          <p:cNvPr id="4" name="Picture 2" descr="D:\Dokumenty\Fotky\Mamka + Tatka\prosinec 2007 - Vánoce\IMG_026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719102"/>
            <a:ext cx="3456384" cy="4797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D:\Dokumenty\Fotky\Mamka + Tatka\prosinec 2008 - ZŠden otevřených dveří\IMG_273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12976"/>
            <a:ext cx="4405564" cy="3303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66395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D:\Dokumenty\Fotky\Mamka + Tatka\prosinec 2007 - ZŠ Nedvedice - Vánoce\IMG_018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574265"/>
            <a:ext cx="5832648" cy="437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908720"/>
            <a:ext cx="4188391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Hrají se i „živé betlémy“ o narození Ježíška.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91460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:\Dokumenty\Fotky\Mamka + Tatka\prosinec 2008 - ZŠden otevřených dveří\IMG_274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556792"/>
            <a:ext cx="6516043" cy="4886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548680"/>
            <a:ext cx="1751698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Zpívají se koledy.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47864" y="733346"/>
            <a:ext cx="383194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Lidé se setkávají a přejí si pěkné svátky.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92560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60648"/>
            <a:ext cx="4427984" cy="6209928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Na Štědrý den bychom se měli postit až do svitu první hvězdy, pak uvidíme zlaté prasátko.</a:t>
            </a:r>
          </a:p>
          <a:p>
            <a:endParaRPr lang="cs-CZ" sz="2000" dirty="0" smtClean="0"/>
          </a:p>
          <a:p>
            <a:r>
              <a:rPr lang="cs-CZ" sz="2000" dirty="0" smtClean="0"/>
              <a:t>Ke štědrovečerní večeři se jí kapr a bramborový salát.</a:t>
            </a:r>
          </a:p>
          <a:p>
            <a:endParaRPr lang="cs-CZ" sz="2000" dirty="0" smtClean="0"/>
          </a:p>
          <a:p>
            <a:r>
              <a:rPr lang="cs-CZ" sz="2000" dirty="0" smtClean="0"/>
              <a:t>Od stolu smí odejít jen hospodyně, jinak by se přivolalo neštěstí.</a:t>
            </a:r>
          </a:p>
          <a:p>
            <a:endParaRPr lang="cs-CZ" sz="2000" dirty="0" smtClean="0"/>
          </a:p>
          <a:p>
            <a:r>
              <a:rPr lang="cs-CZ" sz="2000" dirty="0" smtClean="0"/>
              <a:t>Prostírá se o jeden talíř navíc. Buď pro nečekaného hosta nebo pro Ježíše.</a:t>
            </a:r>
          </a:p>
          <a:p>
            <a:endParaRPr lang="cs-CZ" sz="2000" dirty="0" smtClean="0"/>
          </a:p>
          <a:p>
            <a:r>
              <a:rPr lang="cs-CZ" sz="2000" dirty="0" smtClean="0"/>
              <a:t>Pod talíř se schovává šupina, aby bylo příští rok dostatek peněz.</a:t>
            </a:r>
          </a:p>
          <a:p>
            <a:endParaRPr lang="cs-CZ" sz="2000" dirty="0" smtClean="0"/>
          </a:p>
          <a:p>
            <a:r>
              <a:rPr lang="cs-CZ" sz="2000" dirty="0" smtClean="0"/>
              <a:t>Po štědrovečerní večeři se rozkrajovala jablíčka. Jádřinec s krásnou hvězdičkou znamenal štěstí.</a:t>
            </a:r>
          </a:p>
          <a:p>
            <a:endParaRPr lang="cs-CZ" sz="2400" dirty="0"/>
          </a:p>
        </p:txBody>
      </p:sp>
      <p:pic>
        <p:nvPicPr>
          <p:cNvPr id="4" name="Picture 2" descr="D:\Dokumenty\Fotky\Mamka + Tatka\prosinec 2007 - den otevřených dveří ve škole\IMG_024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9855" y="260648"/>
            <a:ext cx="4494145" cy="619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45539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D:\Dokumenty\Fotky\Mamka + Tatka\prosinec 2007 - den otevřených dveří ve škole\IMG_024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548680"/>
            <a:ext cx="4238529" cy="5651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908720"/>
            <a:ext cx="1771575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Pouštění lodiček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204864"/>
            <a:ext cx="3398879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Do prázdné půlky skořápky ořechu</a:t>
            </a:r>
          </a:p>
          <a:p>
            <a:r>
              <a:rPr lang="cs-CZ" dirty="0"/>
              <a:t>s</a:t>
            </a:r>
            <a:r>
              <a:rPr lang="cs-CZ" dirty="0" smtClean="0"/>
              <a:t>e voskem přilepí malinká svíčka.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501008"/>
            <a:ext cx="2891433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Takovéto lodičky se pouštěly </a:t>
            </a:r>
          </a:p>
          <a:p>
            <a:r>
              <a:rPr lang="cs-CZ" dirty="0"/>
              <a:t>p</a:t>
            </a:r>
            <a:r>
              <a:rPr lang="cs-CZ" dirty="0" smtClean="0"/>
              <a:t>o vodě v lavoru.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725144"/>
            <a:ext cx="3413114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Komu vydržela nejdéle nad vodou,</a:t>
            </a:r>
          </a:p>
          <a:p>
            <a:r>
              <a:rPr lang="cs-CZ" dirty="0"/>
              <a:t>t</a:t>
            </a:r>
            <a:r>
              <a:rPr lang="cs-CZ" dirty="0" smtClean="0"/>
              <a:t>oho čekal dlouhý a šťastný život.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31500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:\Dokumenty\Fotky\Mamka + Tatka\prosinec 2007 - den otevřených dveří ve škole\IMG_024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268760"/>
            <a:ext cx="5608408" cy="4205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692696"/>
            <a:ext cx="1025024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Lití olova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556792"/>
            <a:ext cx="2852127" cy="120032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Roztavený kousek olova </a:t>
            </a:r>
          </a:p>
          <a:p>
            <a:r>
              <a:rPr lang="cs-CZ" dirty="0"/>
              <a:t>n</a:t>
            </a:r>
            <a:r>
              <a:rPr lang="cs-CZ" dirty="0" smtClean="0"/>
              <a:t>a kovové lžíci se rychle, ale </a:t>
            </a:r>
          </a:p>
          <a:p>
            <a:r>
              <a:rPr lang="cs-CZ" dirty="0"/>
              <a:t>o</a:t>
            </a:r>
            <a:r>
              <a:rPr lang="cs-CZ" dirty="0" smtClean="0"/>
              <a:t>patrně vlije do lavoru</a:t>
            </a:r>
          </a:p>
          <a:p>
            <a:r>
              <a:rPr lang="cs-CZ" dirty="0"/>
              <a:t>s</a:t>
            </a:r>
            <a:r>
              <a:rPr lang="cs-CZ" dirty="0" smtClean="0"/>
              <a:t> vodou.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789040"/>
            <a:ext cx="2102499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Podle tvaru odlitku</a:t>
            </a:r>
          </a:p>
          <a:p>
            <a:r>
              <a:rPr lang="cs-CZ" dirty="0"/>
              <a:t>s</a:t>
            </a:r>
            <a:r>
              <a:rPr lang="cs-CZ" dirty="0" smtClean="0"/>
              <a:t>e věští budoucnost.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5229200"/>
            <a:ext cx="312329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Například tvar biče</a:t>
            </a:r>
          </a:p>
          <a:p>
            <a:r>
              <a:rPr lang="cs-CZ" dirty="0" smtClean="0"/>
              <a:t>znamená dalekou cestu.</a:t>
            </a:r>
          </a:p>
          <a:p>
            <a:r>
              <a:rPr lang="cs-CZ" dirty="0" smtClean="0"/>
              <a:t>Tvar brouka, že budeš oblíbený.</a:t>
            </a:r>
          </a:p>
          <a:p>
            <a:r>
              <a:rPr lang="cs-CZ" dirty="0" smtClean="0"/>
              <a:t>A tak podobně.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16850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Fotografie a text autor.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77361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731963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645527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845114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1112</TotalTime>
  <Words>487</Words>
  <Application>Microsoft Office PowerPoint</Application>
  <PresentationFormat>Předvádění na obrazovce (4:3)</PresentationFormat>
  <Paragraphs>70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ANOTACE</vt:lpstr>
      <vt:lpstr>PROSINEC A TRADICE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Kubík</cp:lastModifiedBy>
  <cp:revision>98</cp:revision>
  <dcterms:created xsi:type="dcterms:W3CDTF">2012-07-05T13:26:37Z</dcterms:created>
  <dcterms:modified xsi:type="dcterms:W3CDTF">2012-12-27T15:23:53Z</dcterms:modified>
</cp:coreProperties>
</file>