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72" r:id="rId4"/>
    <p:sldId id="279" r:id="rId5"/>
    <p:sldId id="283" r:id="rId6"/>
    <p:sldId id="280" r:id="rId7"/>
    <p:sldId id="281" r:id="rId8"/>
    <p:sldId id="282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Nicolas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Winton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Nicolas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Winton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2. světová válka, židovské děti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223224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Sir Nicholas George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narozen 1909 ve velké Británii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63688" y="1555592"/>
            <a:ext cx="44644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http://upload.wikimedia.org/wikipedia/commons/thumb/0/07/Nicholas_Winton_in_Prague.jpg/800px-Nicholas_Winton_in_Prague.jpg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419" y="1844824"/>
            <a:ext cx="5761037" cy="431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190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99052"/>
          </a:xfrm>
        </p:spPr>
        <p:txBody>
          <a:bodyPr>
            <a:noAutofit/>
          </a:bodyPr>
          <a:lstStyle/>
          <a:p>
            <a:r>
              <a:rPr lang="cs-CZ" sz="2400" dirty="0"/>
              <a:t>narodil se v rodině německo-židovského obchodníka </a:t>
            </a:r>
            <a:r>
              <a:rPr lang="cs-CZ" sz="2400" dirty="0" err="1"/>
              <a:t>Wertheimera</a:t>
            </a:r>
            <a:r>
              <a:rPr lang="cs-CZ" sz="2400" dirty="0"/>
              <a:t>. Po přestěhování do Anglie v roce 1907 si rodina změnila příjmení a rodiče nechali Nicolase pokřtít</a:t>
            </a:r>
          </a:p>
          <a:p>
            <a:r>
              <a:rPr lang="cs-CZ" sz="2400" dirty="0"/>
              <a:t>po studiu pracoval v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různých </a:t>
            </a:r>
            <a:r>
              <a:rPr lang="cs-CZ" sz="2400" dirty="0"/>
              <a:t>bankách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(</a:t>
            </a:r>
            <a:r>
              <a:rPr lang="cs-CZ" sz="2400" dirty="0"/>
              <a:t>Hamburk, Berlín, Paříž</a:t>
            </a:r>
            <a:r>
              <a:rPr lang="cs-CZ" sz="2400" dirty="0" smtClean="0"/>
              <a:t>),</a:t>
            </a:r>
            <a:br>
              <a:rPr lang="cs-CZ" sz="2400" dirty="0" smtClean="0"/>
            </a:br>
            <a:r>
              <a:rPr lang="cs-CZ" sz="2400" dirty="0" smtClean="0"/>
              <a:t>po </a:t>
            </a:r>
            <a:r>
              <a:rPr lang="cs-CZ" sz="2400" dirty="0"/>
              <a:t>válce se věnoval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bankovnictví 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4989170" y="6492101"/>
            <a:ext cx="31500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http://upload.wikimedia.org/wikipedia/commons/thumb/8/89/Winton_students_4657.JPG/800px-Winton_students_4657.JPG</a:t>
            </a:r>
          </a:p>
        </p:txBody>
      </p:sp>
      <p:pic>
        <p:nvPicPr>
          <p:cNvPr id="5" name="Picture 2" descr="File:Winton students 46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13881"/>
            <a:ext cx="4248472" cy="317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47574" y="5246489"/>
            <a:ext cx="360040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Sir Nicholas </a:t>
            </a:r>
            <a:r>
              <a:rPr lang="cs-CZ" dirty="0" err="1"/>
              <a:t>Winton</a:t>
            </a:r>
            <a:r>
              <a:rPr lang="cs-CZ" dirty="0"/>
              <a:t> zachránce československých židovských dětí </a:t>
            </a:r>
            <a:r>
              <a:rPr lang="cs-CZ" dirty="0" smtClean="0"/>
              <a:t>při </a:t>
            </a:r>
            <a:r>
              <a:rPr lang="cs-CZ" dirty="0"/>
              <a:t>debatě se studenty v Kongresovém paláci v Praze v říjnu 2007.</a:t>
            </a:r>
          </a:p>
        </p:txBody>
      </p:sp>
    </p:spTree>
    <p:extLst>
      <p:ext uri="{BB962C8B-B14F-4D97-AF65-F5344CB8AC3E}">
        <p14:creationId xmlns:p14="http://schemas.microsoft.com/office/powerpoint/2010/main" xmlns="" val="332642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4330824" cy="4205064"/>
          </a:xfrm>
        </p:spPr>
        <p:txBody>
          <a:bodyPr>
            <a:noAutofit/>
          </a:bodyPr>
          <a:lstStyle/>
          <a:p>
            <a:r>
              <a:rPr lang="cs-CZ" sz="1800" dirty="0"/>
              <a:t>po nástupu nacistů k moci si mnoho lidí </a:t>
            </a:r>
            <a:r>
              <a:rPr lang="cs-CZ" sz="1800" dirty="0" smtClean="0"/>
              <a:t>uvědomovalo, </a:t>
            </a:r>
            <a:r>
              <a:rPr lang="cs-CZ" sz="1800" dirty="0"/>
              <a:t>že Židům v Evropě hrozí bezprostřední nebezpečí. Vznikly dobrovolnické organizace, které se snažily Židům pomáhat finančně, vyjednávaly s úřady o možném vystěhování </a:t>
            </a:r>
          </a:p>
          <a:p>
            <a:r>
              <a:rPr lang="cs-CZ" sz="1800" dirty="0"/>
              <a:t>jednou z těchto organizací byl </a:t>
            </a:r>
            <a:r>
              <a:rPr lang="cs-CZ" sz="1800" dirty="0" smtClean="0"/>
              <a:t>Britský </a:t>
            </a:r>
            <a:r>
              <a:rPr lang="cs-CZ" sz="1800" dirty="0"/>
              <a:t>výbor pro uprchlíky z Československa. Martin Blake z této organizace oslovil svého přítele </a:t>
            </a:r>
            <a:r>
              <a:rPr lang="cs-CZ" sz="1800" dirty="0" err="1"/>
              <a:t>Wintona</a:t>
            </a:r>
            <a:r>
              <a:rPr lang="cs-CZ" sz="1800" dirty="0"/>
              <a:t> s žádostí o pomoc </a:t>
            </a:r>
            <a:r>
              <a:rPr lang="cs-CZ" sz="1800" dirty="0" smtClean="0"/>
              <a:t>při </a:t>
            </a:r>
            <a:r>
              <a:rPr lang="cs-CZ" sz="1800" dirty="0"/>
              <a:t>organizování dětských transportů z Prahy. Transporty dětí začal </a:t>
            </a:r>
            <a:r>
              <a:rPr lang="cs-CZ" sz="1800" dirty="0" err="1"/>
              <a:t>Winton</a:t>
            </a:r>
            <a:r>
              <a:rPr lang="cs-CZ" sz="1800" dirty="0"/>
              <a:t> organizovat sám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4989170" y="6580048"/>
            <a:ext cx="368728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http://upload.wikimedia.org/wikipedia/commons/thumb/f/fd/Wintons_Prague_memorial_by_Flor_Kent_-_1.jpg/450px-Wintons_Prague_memorial_by_Flor_Kent_-_1.jpg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9170" y="1661101"/>
            <a:ext cx="3687286" cy="4906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9632" y="5921151"/>
            <a:ext cx="3510136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/>
              <a:t>Památník sira Nicholase </a:t>
            </a:r>
            <a:r>
              <a:rPr lang="cs-CZ" sz="1200" dirty="0" err="1"/>
              <a:t>Wintona</a:t>
            </a:r>
            <a:r>
              <a:rPr lang="cs-CZ" sz="1200" dirty="0"/>
              <a:t> na pražském hlavním nádraží, odhalený při příležitosti vypravení „</a:t>
            </a:r>
            <a:r>
              <a:rPr lang="cs-CZ" sz="1200" dirty="0" err="1"/>
              <a:t>Winton</a:t>
            </a:r>
            <a:r>
              <a:rPr lang="cs-CZ" sz="1200" dirty="0"/>
              <a:t> </a:t>
            </a:r>
            <a:r>
              <a:rPr lang="cs-CZ" sz="1200" dirty="0" err="1"/>
              <a:t>Train</a:t>
            </a:r>
            <a:r>
              <a:rPr lang="cs-CZ" sz="1200" dirty="0"/>
              <a:t>“ 1. září 2009, sochařka Flor </a:t>
            </a:r>
            <a:r>
              <a:rPr lang="cs-CZ" sz="1200" dirty="0" err="1"/>
              <a:t>Kentová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699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/>
          </a:bodyPr>
          <a:lstStyle/>
          <a:p>
            <a:r>
              <a:rPr lang="cs-CZ" dirty="0" smtClean="0"/>
              <a:t>pro </a:t>
            </a:r>
            <a:r>
              <a:rPr lang="cs-CZ" dirty="0"/>
              <a:t>každé dítě bylo třeba najít v Británii náhradní rodinu, kauci ve výši 50 liber. Dítě obdrželo vízum a povolení k pobytu v Británii. </a:t>
            </a:r>
            <a:r>
              <a:rPr lang="cs-CZ" dirty="0" err="1"/>
              <a:t>Winton</a:t>
            </a:r>
            <a:r>
              <a:rPr lang="cs-CZ" dirty="0"/>
              <a:t> vyhledával adoptivní  rodiče a získával </a:t>
            </a:r>
            <a:r>
              <a:rPr lang="cs-CZ" dirty="0" smtClean="0"/>
              <a:t>finanční </a:t>
            </a:r>
            <a:r>
              <a:rPr lang="cs-CZ" dirty="0"/>
              <a:t>příspěvky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zaplacení kaucí.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989170" y="6449346"/>
            <a:ext cx="31500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http://upload.wikimedia.org/wikipedia/commons/0/03/Wintons_children_today_4655.jpg</a:t>
            </a:r>
          </a:p>
        </p:txBody>
      </p:sp>
      <p:pic>
        <p:nvPicPr>
          <p:cNvPr id="3076" name="Picture 4" descr="File:Wintons children today 46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1254" y="3576548"/>
            <a:ext cx="4515202" cy="287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4797152"/>
            <a:ext cx="324036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Některé ze zachráněných dětí Nicholase </a:t>
            </a:r>
            <a:r>
              <a:rPr lang="cs-CZ" dirty="0" err="1"/>
              <a:t>Wintona</a:t>
            </a:r>
            <a:r>
              <a:rPr lang="cs-CZ" dirty="0"/>
              <a:t> na setkání se studenty v Kongresovém paláci v Praze v říjnu 2007.</a:t>
            </a:r>
          </a:p>
        </p:txBody>
      </p:sp>
    </p:spTree>
    <p:extLst>
      <p:ext uri="{BB962C8B-B14F-4D97-AF65-F5344CB8AC3E}">
        <p14:creationId xmlns:p14="http://schemas.microsoft.com/office/powerpoint/2010/main" xmlns="" val="48233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7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první </a:t>
            </a:r>
            <a:r>
              <a:rPr lang="cs-CZ" dirty="0"/>
              <a:t>dětský transport byl vypraven 14. března 1939 s pouhými dvaceti dětmi. Směřoval letadlem do Švédska. </a:t>
            </a:r>
          </a:p>
          <a:p>
            <a:r>
              <a:rPr lang="cs-CZ" dirty="0"/>
              <a:t>nejpočetnější byly transporty v </a:t>
            </a:r>
            <a:r>
              <a:rPr lang="cs-CZ" dirty="0" smtClean="0"/>
              <a:t>červnu, </a:t>
            </a:r>
            <a:r>
              <a:rPr lang="cs-CZ" dirty="0"/>
              <a:t>každým mělo </a:t>
            </a:r>
            <a:r>
              <a:rPr lang="cs-CZ" dirty="0" err="1"/>
              <a:t>mělo</a:t>
            </a:r>
            <a:r>
              <a:rPr lang="cs-CZ" dirty="0"/>
              <a:t> odjet 100 až </a:t>
            </a:r>
            <a:r>
              <a:rPr lang="cs-CZ" dirty="0" smtClean="0"/>
              <a:t>200 </a:t>
            </a:r>
            <a:r>
              <a:rPr lang="cs-CZ" dirty="0"/>
              <a:t>dětí). </a:t>
            </a:r>
          </a:p>
          <a:p>
            <a:r>
              <a:rPr lang="cs-CZ" dirty="0"/>
              <a:t>poslední transport byl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vypraven </a:t>
            </a:r>
            <a:r>
              <a:rPr lang="cs-CZ" dirty="0"/>
              <a:t>2. srpna 1939</a:t>
            </a:r>
          </a:p>
          <a:p>
            <a:r>
              <a:rPr lang="cs-CZ" dirty="0" smtClean="0"/>
              <a:t>celkem </a:t>
            </a:r>
            <a:r>
              <a:rPr lang="cs-CZ" dirty="0"/>
              <a:t>odjelo 8 vlaků,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počet </a:t>
            </a:r>
            <a:r>
              <a:rPr lang="cs-CZ" b="1" dirty="0"/>
              <a:t>zachráněných dětí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dosáhl </a:t>
            </a:r>
            <a:r>
              <a:rPr lang="cs-CZ" b="1" dirty="0"/>
              <a:t>669</a:t>
            </a:r>
            <a:r>
              <a:rPr lang="cs-CZ" dirty="0"/>
              <a:t>. </a:t>
            </a:r>
          </a:p>
          <a:p>
            <a:r>
              <a:rPr lang="cs-CZ" dirty="0" smtClean="0"/>
              <a:t>poslední </a:t>
            </a:r>
            <a:r>
              <a:rPr lang="cs-CZ" dirty="0"/>
              <a:t>vlak s 250 dětmi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byl </a:t>
            </a:r>
            <a:r>
              <a:rPr lang="cs-CZ" dirty="0"/>
              <a:t>vypraven 1. září 1939,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ale </a:t>
            </a:r>
            <a:r>
              <a:rPr lang="cs-CZ" dirty="0"/>
              <a:t>byl zastaven a poslán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zpět</a:t>
            </a:r>
            <a:r>
              <a:rPr lang="cs-CZ" dirty="0"/>
              <a:t>, protože ve stejný den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vypukla </a:t>
            </a:r>
            <a:r>
              <a:rPr lang="cs-CZ" dirty="0"/>
              <a:t>druhá světová válka. 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6003032" y="6356226"/>
            <a:ext cx="170993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http://www.rwe.cz/cs/gallery/NickRodina_3.jpg</a:t>
            </a:r>
          </a:p>
        </p:txBody>
      </p:sp>
      <p:pic>
        <p:nvPicPr>
          <p:cNvPr id="5122" name="Picture 2" descr="http://www.rwe.cz/cs/gallery/NickRodina_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6588" y="2852936"/>
            <a:ext cx="4246412" cy="350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888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9798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100" b="1" dirty="0" smtClean="0"/>
              <a:t>Ocenění</a:t>
            </a:r>
            <a:endParaRPr lang="cs-CZ" sz="2100" b="1" dirty="0"/>
          </a:p>
          <a:p>
            <a:r>
              <a:rPr lang="cs-CZ" sz="2100" dirty="0"/>
              <a:t>svůj čin nepovažoval za nic výjimečného, nikdy o své činnosti před válkou nikomu neřekl</a:t>
            </a:r>
          </a:p>
          <a:p>
            <a:r>
              <a:rPr lang="cs-CZ" sz="2100" dirty="0"/>
              <a:t>v roce 1988 nalezla náhodou  jeho žena Greta na půdě dokumenty o zachráněných dětech</a:t>
            </a:r>
          </a:p>
          <a:p>
            <a:r>
              <a:rPr lang="cs-CZ" sz="2100" dirty="0"/>
              <a:t>televize BBC  zorganizovala setkání Nicolase </a:t>
            </a:r>
            <a:r>
              <a:rPr lang="cs-CZ" sz="2100" dirty="0" err="1"/>
              <a:t>Wintona</a:t>
            </a:r>
            <a:r>
              <a:rPr lang="cs-CZ" sz="2100" dirty="0"/>
              <a:t> s „jeho“ dětmi. Po vysílání se </a:t>
            </a:r>
            <a:r>
              <a:rPr lang="cs-CZ" sz="2100" dirty="0" err="1"/>
              <a:t>Winton</a:t>
            </a:r>
            <a:r>
              <a:rPr lang="cs-CZ" sz="2100" dirty="0"/>
              <a:t> stal světově uznávanou osobností.</a:t>
            </a:r>
          </a:p>
          <a:p>
            <a:r>
              <a:rPr lang="cs-CZ" sz="2100" dirty="0"/>
              <a:t>český režisér Matěj </a:t>
            </a:r>
            <a:r>
              <a:rPr lang="cs-CZ" sz="2100" dirty="0" err="1"/>
              <a:t>Mináč</a:t>
            </a:r>
            <a:r>
              <a:rPr lang="cs-CZ" sz="2100" dirty="0"/>
              <a:t> natočil v roce 1999 film Všichni moji blízcí, dokument Síla lidskosti – Nicolas </a:t>
            </a:r>
            <a:r>
              <a:rPr lang="cs-CZ" sz="2100" dirty="0" err="1"/>
              <a:t>Winton</a:t>
            </a:r>
            <a:r>
              <a:rPr lang="cs-CZ" sz="2100" dirty="0"/>
              <a:t> (2002) a </a:t>
            </a:r>
            <a:r>
              <a:rPr lang="cs-CZ" sz="2100" dirty="0" err="1"/>
              <a:t>Nickyho</a:t>
            </a:r>
            <a:r>
              <a:rPr lang="cs-CZ" sz="2100" dirty="0"/>
              <a:t> rodina (2011)</a:t>
            </a:r>
            <a:endParaRPr lang="cs-CZ" sz="2100" b="1" dirty="0"/>
          </a:p>
        </p:txBody>
      </p:sp>
      <p:sp>
        <p:nvSpPr>
          <p:cNvPr id="3" name="Obdélník 2"/>
          <p:cNvSpPr/>
          <p:nvPr/>
        </p:nvSpPr>
        <p:spPr>
          <a:xfrm>
            <a:off x="6192180" y="6113434"/>
            <a:ext cx="244827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http://www.dvdedice.cz/data/42/nickyho-rodina1354067742_big.jpg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1772816"/>
            <a:ext cx="2808312" cy="432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804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Nicholas </a:t>
            </a:r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Winton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707904" y="1600200"/>
            <a:ext cx="4978896" cy="456510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prezident </a:t>
            </a:r>
            <a:r>
              <a:rPr lang="cs-CZ" dirty="0"/>
              <a:t>Václav Havel jej vyznamenal  řádem T. G. Masaryka</a:t>
            </a:r>
          </a:p>
          <a:p>
            <a:r>
              <a:rPr lang="cs-CZ" dirty="0"/>
              <a:t>2002 povýšen  britskou královnou do šlechtického stavu</a:t>
            </a:r>
          </a:p>
          <a:p>
            <a:r>
              <a:rPr lang="cs-CZ" dirty="0"/>
              <a:t>jako potomek židovských rodičů nemůže převzít titul Spravedlivý mezi národy</a:t>
            </a:r>
          </a:p>
          <a:p>
            <a:r>
              <a:rPr lang="cs-CZ" dirty="0"/>
              <a:t>dvakrát byl navržen na Nobelovu cenu míru</a:t>
            </a:r>
          </a:p>
          <a:p>
            <a:r>
              <a:rPr lang="cs-CZ" dirty="0"/>
              <a:t>Jméno Nicolase </a:t>
            </a:r>
            <a:r>
              <a:rPr lang="cs-CZ" dirty="0" err="1"/>
              <a:t>Wintona</a:t>
            </a:r>
            <a:r>
              <a:rPr lang="cs-CZ" dirty="0"/>
              <a:t> nese i Základní škola v Kunžaku (od roku 2008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56672" y="6093296"/>
            <a:ext cx="31500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http://www.movieposterdb.com/posters/11_11/1999/218705/l_218705_2f886a7f.jpg</a:t>
            </a:r>
          </a:p>
        </p:txBody>
      </p:sp>
      <p:pic>
        <p:nvPicPr>
          <p:cNvPr id="6146" name="Picture 2" descr="http://www.movieposterdb.com/posters/11_11/1999/218705/l_218705_2f886a7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8575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491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28790"/>
            <a:ext cx="554461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Jak pomohl </a:t>
            </a:r>
            <a:r>
              <a:rPr lang="cs-CZ" sz="2500" dirty="0" err="1" smtClean="0"/>
              <a:t>Nicolas</a:t>
            </a:r>
            <a:r>
              <a:rPr lang="cs-CZ" sz="2500" dirty="0" smtClean="0"/>
              <a:t> </a:t>
            </a:r>
            <a:r>
              <a:rPr lang="cs-CZ" sz="2500" dirty="0" err="1" smtClean="0"/>
              <a:t>Winton</a:t>
            </a:r>
            <a:r>
              <a:rPr lang="cs-CZ" sz="2500" dirty="0" smtClean="0"/>
              <a:t> židovským dětem?</a:t>
            </a:r>
          </a:p>
          <a:p>
            <a:pPr marL="0" indent="0"/>
            <a:r>
              <a:rPr lang="cs-CZ" sz="2500" dirty="0" smtClean="0"/>
              <a:t>Kolik dětí zachránil?</a:t>
            </a:r>
          </a:p>
          <a:p>
            <a:pPr marL="0" indent="0"/>
            <a:r>
              <a:rPr lang="cs-CZ" sz="2500" dirty="0" smtClean="0"/>
              <a:t>Znáte nějaký film o </a:t>
            </a:r>
            <a:r>
              <a:rPr lang="cs-CZ" sz="2500" dirty="0" err="1" smtClean="0"/>
              <a:t>Nicolasi</a:t>
            </a:r>
            <a:r>
              <a:rPr lang="cs-CZ" sz="2500" dirty="0" smtClean="0"/>
              <a:t> </a:t>
            </a:r>
            <a:r>
              <a:rPr lang="cs-CZ" sz="2500" dirty="0" err="1" smtClean="0"/>
              <a:t>Wintonovi</a:t>
            </a:r>
            <a:r>
              <a:rPr lang="cs-CZ" sz="2500" dirty="0" smtClean="0"/>
              <a:t>?</a:t>
            </a: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</a:t>
            </a:r>
            <a:r>
              <a:rPr lang="cs-CZ" sz="3200" dirty="0" smtClean="0"/>
              <a:t>/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http://cs.wikipedia.org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použitých obrázků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smtClean="0"/>
              <a:t>Materiál </a:t>
            </a:r>
            <a:r>
              <a:rPr lang="cs-CZ" sz="3200" smtClean="0"/>
              <a:t>stažen </a:t>
            </a:r>
            <a:r>
              <a:rPr lang="cs-CZ" sz="3200" smtClean="0"/>
              <a:t>30</a:t>
            </a:r>
            <a:r>
              <a:rPr lang="cs-CZ" sz="3200" smtClean="0"/>
              <a:t>.12. </a:t>
            </a:r>
            <a:r>
              <a:rPr lang="cs-CZ" sz="3200" dirty="0" smtClean="0"/>
              <a:t>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547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29</cp:revision>
  <dcterms:created xsi:type="dcterms:W3CDTF">2012-11-28T21:53:21Z</dcterms:created>
  <dcterms:modified xsi:type="dcterms:W3CDTF">2013-01-06T10:04:09Z</dcterms:modified>
</cp:coreProperties>
</file>