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78" r:id="rId5"/>
    <p:sldId id="288" r:id="rId6"/>
    <p:sldId id="269" r:id="rId7"/>
    <p:sldId id="294" r:id="rId8"/>
    <p:sldId id="295" r:id="rId9"/>
    <p:sldId id="270" r:id="rId10"/>
    <p:sldId id="271" r:id="rId11"/>
    <p:sldId id="272" r:id="rId12"/>
    <p:sldId id="289" r:id="rId13"/>
    <p:sldId id="296" r:id="rId14"/>
    <p:sldId id="280" r:id="rId15"/>
    <p:sldId id="297" r:id="rId16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55" d="100"/>
          <a:sy n="55" d="100"/>
        </p:scale>
        <p:origin x="-180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2C8F9879-18DF-4C83-8D76-A00CE8A54F56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6A68D95-959C-4363-9233-65A1BE045F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1E39-DE46-4438-B205-352632DE893E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7A7B9-FF0F-4459-B995-6636D11A8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C598D-8A53-46FA-86CD-0689B6BF43C4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05FAE-BD8B-44AC-A586-EE1BFF7F8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BF2D-4192-4EEF-901A-077D6EB90CB9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95333-C096-40A5-9A49-D21E9E6027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4D64F-AD69-4D0C-AE89-37A5BECF7B51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E90A3-C95F-45BB-9E71-3A8FE9E77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04B53-9363-42B4-8829-205CF21A36A1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6A004-AD25-420B-800B-F63F108C0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D354-9D6D-4490-B477-B695D00039DA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A967A-3FB2-4222-84D8-F8D6647817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B9A6F-4326-4D8E-9D10-7362283286E7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B600C-115D-4BE7-ABDC-11A08F301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2D1DF-E623-4CD9-9E36-33F0EB7C1147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575B5-C8C7-4423-82D2-5D072917E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596C5-F4CF-4F2E-953A-F37C1BED0CD8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1441D-3062-4B39-99D3-ACD0F9FF8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41FBB-141E-45F3-AD19-3151BA3B0CCF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7698-1AE7-4C6B-80C6-8C50FDA3C8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DF3A1CD-A8DD-45B0-8E87-20CFB713FE74}" type="datetimeFigureOut">
              <a:rPr lang="cs-CZ"/>
              <a:pPr>
                <a:defRPr/>
              </a:pPr>
              <a:t>10.1.2013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0E65782-5C1F-400C-8C70-DFDE5EAF8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3" r:id="rId8"/>
    <p:sldLayoutId id="2147483894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tcalc.cz/doc/tolerances/help/cz/tolerances.htm" TargetMode="External"/><Relationship Id="rId2" Type="http://schemas.openxmlformats.org/officeDocument/2006/relationships/hyperlink" Target="http://www.verk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857625"/>
            <a:ext cx="3309938" cy="18240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Technologie </a:t>
            </a:r>
          </a:p>
          <a:p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– Měření a orýsování</a:t>
            </a:r>
          </a:p>
          <a:p>
            <a:pPr eaLnBrk="1" hangingPunct="1">
              <a:defRPr/>
            </a:pPr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03_01_32_INOVACE_8</a:t>
            </a:r>
            <a:r>
              <a:rPr lang="cs-CZ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769441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 dirty="0"/>
          </a:p>
          <a:p>
            <a:r>
              <a:rPr lang="cs-CZ" sz="2800" b="1" dirty="0" smtClean="0">
                <a:solidFill>
                  <a:srgbClr val="443329"/>
                </a:solidFill>
                <a:cs typeface="Arial" charset="0"/>
              </a:rPr>
              <a:t>Měření a orýsování</a:t>
            </a:r>
            <a:endParaRPr lang="cs-CZ" sz="24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428736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1.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základní pojmy měření a orýsování ve strojírenství, seznámení se s problematikou měření</a:t>
            </a:r>
            <a:endParaRPr lang="cs-CZ" sz="2200" b="1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slova: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měření, měřidla, kalibry, měrky, posuvné měřítko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571480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71472" y="1142984"/>
            <a:ext cx="8143932" cy="5286412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Základní terminologie</a:t>
            </a:r>
          </a:p>
          <a:p>
            <a:pPr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Měření</a:t>
            </a:r>
          </a:p>
          <a:p>
            <a:pPr lvl="0"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určování velikosti fyzikálních veličin porovnáním se stanovenou mírou (etalonem) pomocí měřících zařízení (měřidel, měřících přístrojů atd. )</a:t>
            </a:r>
          </a:p>
          <a:p>
            <a:pPr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Ve strojírenství velice důležité a nezbytné. Přesnost měření závisí na požadované přesnosti výroby a v oblasti obrábění pomocí CNC strojů je do 0,001 mm.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 oblasti klasické zámečničiny se pohybujeme v rozmezí 0,1 výjimečně až 0,01 mm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571480"/>
            <a:ext cx="7024687" cy="544499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214422"/>
            <a:ext cx="8072494" cy="5072098"/>
          </a:xfrm>
        </p:spPr>
        <p:txBody>
          <a:bodyPr/>
          <a:lstStyle/>
          <a:p>
            <a:pPr algn="ctr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Nejčastěji  používaná měřidla ve strojírenství</a:t>
            </a:r>
          </a:p>
          <a:p>
            <a:pPr lvl="1"/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Ocelová měřítka </a:t>
            </a:r>
          </a:p>
          <a:p>
            <a:pPr lvl="1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slouží k měření délek s přesností 0,2 až 0,5 mm. Jsou plochá se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sešikmenou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hranou. Obvyklé jsou délky od 200 do 2000 mm. Pro méně přesná měření se hodí skládací a svinovací metry, pro větší délky pak pásma dlouhá až 50 m. </a:t>
            </a:r>
          </a:p>
          <a:p>
            <a:pPr lvl="1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Úhelníky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slouží k měření  a nastavení úhlu 90°</a:t>
            </a:r>
          </a:p>
          <a:p>
            <a:pPr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786190"/>
            <a:ext cx="3810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572008"/>
            <a:ext cx="1457682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571500"/>
            <a:ext cx="7024687" cy="785813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1800" b="1" cap="al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285860"/>
            <a:ext cx="8001056" cy="4546615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Nejčastěji  používaná měřidla ve strojírenství</a:t>
            </a:r>
          </a:p>
          <a:p>
            <a:pPr algn="ctr"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Dílenské kalibry a měrky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357694"/>
            <a:ext cx="214314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357694"/>
            <a:ext cx="2143130" cy="214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2428868"/>
            <a:ext cx="185738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2000240"/>
            <a:ext cx="2000254" cy="200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4500570"/>
            <a:ext cx="2833694" cy="182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7024687" cy="571504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285860"/>
            <a:ext cx="8001056" cy="5072098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Nejčastěji  používaná měřidla ve strojírenství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Posuvná měřítka</a:t>
            </a: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Délková měřidla s rovnoběžnými rovinnými měřícími plochami na hlavním (pevném) a pomocném (posuvném) měřítku, mezi nimiž se mohou v určitém měřícím rozsahu měřit délky vně nebo uvnitř součástí.</a:t>
            </a:r>
          </a:p>
          <a:p>
            <a:pPr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Rozlišitelnost čtení rozměru</a:t>
            </a:r>
          </a:p>
          <a:p>
            <a:pPr>
              <a:buFontTx/>
              <a:buChar char="-"/>
            </a:pPr>
            <a:r>
              <a:rPr lang="it-IT" sz="1600" dirty="0" smtClean="0">
                <a:latin typeface="Arial" pitchFamily="34" charset="0"/>
                <a:cs typeface="Arial" pitchFamily="34" charset="0"/>
              </a:rPr>
              <a:t>nonius (0,1; 0,05; 0,02) mm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dle členění na 10,20 a 50 dílců</a:t>
            </a:r>
          </a:p>
          <a:p>
            <a:pPr>
              <a:buFontTx/>
              <a:buChar char="-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kruhový číselník ( 0,05; 0,01) mm</a:t>
            </a:r>
          </a:p>
          <a:p>
            <a:pPr>
              <a:buFontTx/>
              <a:buChar char="-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digitální odměřování (0,01) mm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8008" y="3857628"/>
            <a:ext cx="4948921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571480"/>
            <a:ext cx="7024687" cy="714380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285860"/>
            <a:ext cx="8001056" cy="5143536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Nejčastěji  používaná měřidla ve strojírenství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Mikrometr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je velmi přesné měřicí zařízení, obvyklá přesnost je na setiny milimetru. Měřený rozměr se u nich určuje počtem otáček a pootočením mikrometrického šroubu. Hlavní stupnice na bubínku je dělena tak, že jeden dílek odpovídá posunutí pohyblivého dotyku o 0,01 mm. Vedlejší stupnice na trubce je dělena tak, že jeden dílek odpovídá úplně otáčce mikrometrického šroubu posunutím dotyku o 0,5 mm.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643314"/>
            <a:ext cx="6381768" cy="258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00100" y="500042"/>
            <a:ext cx="7024687" cy="75882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571472" y="1214422"/>
            <a:ext cx="8001056" cy="5214974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Nejčastěji  používaná měřidla ve strojírenství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Úhloměry</a:t>
            </a:r>
          </a:p>
          <a:p>
            <a:pPr lvl="0"/>
            <a:r>
              <a:rPr lang="cs-CZ" sz="1600" dirty="0" smtClean="0">
                <a:latin typeface="Arial" pitchFamily="34" charset="0"/>
                <a:cs typeface="Arial" pitchFamily="34" charset="0"/>
              </a:rPr>
              <a:t>dělíme je podle způsobu odečítání na stupnici </a:t>
            </a:r>
          </a:p>
          <a:p>
            <a:pPr lvl="0"/>
            <a:r>
              <a:rPr lang="cs-CZ" sz="1600" dirty="0" smtClean="0">
                <a:latin typeface="Arial" pitchFamily="34" charset="0"/>
                <a:cs typeface="Arial" pitchFamily="34" charset="0"/>
              </a:rPr>
              <a:t>s jednoduchým odečítáním (oblouková stupnice)</a:t>
            </a:r>
          </a:p>
          <a:p>
            <a:pPr lvl="0"/>
            <a:r>
              <a:rPr lang="cs-CZ" sz="1600" dirty="0" smtClean="0">
                <a:latin typeface="Arial" pitchFamily="34" charset="0"/>
                <a:cs typeface="Arial" pitchFamily="34" charset="0"/>
              </a:rPr>
              <a:t>s noniovým odečítáním (místo špičky – nonius → přesnost až 5 minut)</a:t>
            </a:r>
          </a:p>
          <a:p>
            <a:pPr lvl="0"/>
            <a:r>
              <a:rPr lang="cs-CZ" sz="1600" dirty="0" smtClean="0">
                <a:latin typeface="Arial" pitchFamily="34" charset="0"/>
                <a:cs typeface="Arial" pitchFamily="34" charset="0"/>
              </a:rPr>
              <a:t>s optickým odečítáním </a:t>
            </a:r>
          </a:p>
          <a:p>
            <a:pPr lvl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Přesnost 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-Mechanický (přesnost 5‘)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-Optický (přesnost 5‘, 2‘)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-Digitální (přesnost 1‘)</a:t>
            </a:r>
          </a:p>
          <a:p>
            <a:pPr algn="ctr">
              <a:buNone/>
            </a:pPr>
            <a:endParaRPr lang="cs-CZ" sz="2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929198"/>
            <a:ext cx="3810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>
            <a:lum contrast="48000"/>
          </a:blip>
          <a:srcRect/>
          <a:stretch>
            <a:fillRect/>
          </a:stretch>
        </p:blipFill>
        <p:spPr bwMode="auto">
          <a:xfrm>
            <a:off x="4214810" y="3143248"/>
            <a:ext cx="4019543" cy="2135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239000" cy="928678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71472" y="1357298"/>
            <a:ext cx="7248553" cy="4475177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Orýsování</a:t>
            </a:r>
          </a:p>
          <a:p>
            <a:pPr algn="ctr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technologická operace , při které přenášíme skutečný obraz z technického výkresu na obrobek</a:t>
            </a: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Dělíme je :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orýsování plošné - rovinné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orýsování prostorové</a:t>
            </a:r>
          </a:p>
          <a:p>
            <a:pPr algn="ctr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857232"/>
            <a:ext cx="6996112" cy="71436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42910" y="1785902"/>
            <a:ext cx="8001056" cy="5072098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Orýsování</a:t>
            </a: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Pomůcky: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Rýsovací jehla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Důlčík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Ocelové pravítko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Úhelník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Kružítko s ocelovými hroty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Úhloměr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Kladivo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Nádrh ( prostorové orýsování)</a:t>
            </a:r>
          </a:p>
          <a:p>
            <a:pPr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514" y="857232"/>
            <a:ext cx="383205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642918"/>
            <a:ext cx="7024687" cy="571504"/>
          </a:xfrm>
        </p:spPr>
        <p:txBody>
          <a:bodyPr/>
          <a:lstStyle/>
          <a:p>
            <a:pPr algn="r">
              <a:defRPr/>
            </a:pP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Měření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 orýsování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42910" y="1285860"/>
            <a:ext cx="7929618" cy="5072098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				Orýsování</a:t>
            </a:r>
          </a:p>
          <a:p>
            <a:endParaRPr lang="cs-CZ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429000"/>
            <a:ext cx="5379448" cy="2428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642918"/>
            <a:ext cx="7024687" cy="642942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Měření a orýsování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1285860"/>
            <a:ext cx="7858180" cy="5072098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Prostorové orýsování</a:t>
            </a:r>
          </a:p>
          <a:p>
            <a:pPr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Nádrh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819128"/>
            <a:ext cx="4757750" cy="446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500042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Měření a orýsování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714348" y="1214422"/>
            <a:ext cx="7858180" cy="5143536"/>
          </a:xfrm>
        </p:spPr>
        <p:txBody>
          <a:bodyPr/>
          <a:lstStyle/>
          <a:p>
            <a:pPr algn="ctr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Zásady práce při orýsování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071678"/>
            <a:ext cx="2451829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929066"/>
            <a:ext cx="47625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Obdélník 4"/>
          <p:cNvSpPr>
            <a:spLocks noChangeArrowheads="1"/>
          </p:cNvSpPr>
          <p:nvPr/>
        </p:nvSpPr>
        <p:spPr bwMode="auto">
          <a:xfrm>
            <a:off x="1042988" y="2276475"/>
            <a:ext cx="6442075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Franklin Gothic Book" pitchFamily="34" charset="0"/>
              </a:rPr>
              <a:t>Veškeré použité obrázky (kliparty) pocházejí  </a:t>
            </a:r>
            <a:endParaRPr lang="cs-CZ" sz="2400" dirty="0" smtClean="0">
              <a:latin typeface="Franklin Gothic Book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http://www.rzk.xf.cz/orysovani.html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hlinkClick r:id="rId2"/>
              </a:rPr>
              <a:t>http://www.verko.cz</a:t>
            </a:r>
            <a:r>
              <a:rPr lang="cs-CZ" sz="2400" dirty="0" smtClean="0">
                <a:hlinkClick r:id="rId2"/>
              </a:rPr>
              <a:t>/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hlinkClick r:id="rId3"/>
              </a:rPr>
              <a:t>zdroje autora</a:t>
            </a:r>
            <a:endParaRPr lang="cs-CZ" sz="2400" dirty="0">
              <a:hlinkClick r:id="rId3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latin typeface="Franklin Gothic Book" pitchFamily="34" charset="0"/>
            </a:endParaRPr>
          </a:p>
          <a:p>
            <a:endParaRPr lang="cs-CZ" dirty="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4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783</TotalTime>
  <Words>553</Words>
  <Application>Microsoft Office PowerPoint</Application>
  <PresentationFormat>Předvádění na obrazovce (4:3)</PresentationFormat>
  <Paragraphs>105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Austin</vt:lpstr>
      <vt:lpstr>Prezentace aplikace PowerPoint</vt:lpstr>
      <vt:lpstr>Výukový materiál</vt:lpstr>
      <vt:lpstr>Prezentace aplikace PowerPoint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Měření a orýsování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Martin a Lída</cp:lastModifiedBy>
  <cp:revision>110</cp:revision>
  <cp:lastPrinted>2012-07-16T05:40:38Z</cp:lastPrinted>
  <dcterms:created xsi:type="dcterms:W3CDTF">2011-04-17T19:50:20Z</dcterms:created>
  <dcterms:modified xsi:type="dcterms:W3CDTF">2013-01-10T18:45:23Z</dcterms:modified>
</cp:coreProperties>
</file>