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8" r:id="rId3"/>
    <p:sldId id="269" r:id="rId4"/>
    <p:sldId id="257" r:id="rId5"/>
    <p:sldId id="259" r:id="rId6"/>
    <p:sldId id="258" r:id="rId7"/>
    <p:sldId id="261" r:id="rId8"/>
    <p:sldId id="263" r:id="rId9"/>
    <p:sldId id="264" r:id="rId10"/>
    <p:sldId id="266" r:id="rId11"/>
    <p:sldId id="267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BEF4B3A-FA1C-4A99-8D6C-7BDB25773B5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BEF4B3A-FA1C-4A99-8D6C-7BDB25773B5D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tcalc.cz/doc/tolerances/help/cz/tolerances.htm" TargetMode="External"/><Relationship Id="rId2" Type="http://schemas.openxmlformats.org/officeDocument/2006/relationships/hyperlink" Target="http://www.kom.tul.cz/soubor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Soustružení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Úvod</a:t>
            </a:r>
          </a:p>
          <a:p>
            <a:r>
              <a:rPr lang="cs-CZ" dirty="0" smtClean="0"/>
              <a:t>Co se tím dělá</a:t>
            </a:r>
          </a:p>
          <a:p>
            <a:r>
              <a:rPr lang="cs-CZ" dirty="0" smtClean="0"/>
              <a:t>Čím se to dělá</a:t>
            </a:r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44178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03_02_32_INOVACE_07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7219605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13239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pPr algn="ctr"/>
            <a:r>
              <a:rPr lang="cs-CZ" sz="4000" dirty="0" smtClean="0"/>
              <a:t>Soustružení</a:t>
            </a:r>
            <a:endParaRPr lang="cs-CZ" sz="4000" dirty="0"/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Voharek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7392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 prezentace uvádějící do problematiky soustružení, seznámení se se základními pojmy soustružení</a:t>
            </a:r>
            <a:endParaRPr lang="cs-CZ" sz="2200" b="1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 soustružení, obrábění, obrobek, polotovar, upínání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2872148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673144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Soustružení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556792"/>
            <a:ext cx="7272808" cy="4392488"/>
          </a:xfrm>
        </p:spPr>
        <p:txBody>
          <a:bodyPr>
            <a:normAutofit/>
          </a:bodyPr>
          <a:lstStyle/>
          <a:p>
            <a:pPr marL="0" indent="0" algn="ctr" hangingPunct="0">
              <a:buNone/>
            </a:pPr>
            <a:r>
              <a:rPr lang="cs-CZ" sz="4800" b="1" dirty="0" smtClean="0"/>
              <a:t>Soustružení  </a:t>
            </a:r>
          </a:p>
          <a:p>
            <a:pPr marL="0" indent="0" algn="ctr" hangingPunct="0">
              <a:buNone/>
            </a:pPr>
            <a:r>
              <a:rPr lang="cs-CZ" sz="3600" dirty="0" smtClean="0"/>
              <a:t>je obrábění </a:t>
            </a:r>
            <a:r>
              <a:rPr lang="cs-CZ" sz="3600" dirty="0"/>
              <a:t>rotačních </a:t>
            </a:r>
            <a:r>
              <a:rPr lang="cs-CZ" sz="3600" dirty="0" smtClean="0"/>
              <a:t>součástí jednobřitým nástrojem, při kterém upravujeme tvar a povrch obrobku. </a:t>
            </a:r>
            <a:r>
              <a:rPr lang="cs-CZ" sz="3600" b="1" dirty="0"/>
              <a:t> </a:t>
            </a:r>
            <a:endParaRPr lang="cs-CZ" sz="3600" dirty="0"/>
          </a:p>
          <a:p>
            <a:pPr marL="0" indent="0" algn="ctr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5593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745152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Soustružení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76864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Na soustruhu můžeme</a:t>
            </a:r>
            <a:r>
              <a:rPr lang="cs-CZ" dirty="0" smtClean="0"/>
              <a:t>: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Obrábět rotační plochy vnější i vnitřní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Obrábět rovinné plochy (čelní soustružení)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Obrábět tvarové plochy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Dělit materiál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Vrtat díry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Řezat závity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Provádět dokončovací operace – válečkování, hlazení, leštění atd. </a:t>
            </a:r>
          </a:p>
        </p:txBody>
      </p:sp>
    </p:spTree>
    <p:extLst>
      <p:ext uri="{BB962C8B-B14F-4D97-AF65-F5344CB8AC3E}">
        <p14:creationId xmlns:p14="http://schemas.microsoft.com/office/powerpoint/2010/main" val="1711136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67314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Soustružení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7704856" cy="511256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Hlavní řezný pohyb (rotační ) koná obrobek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Vedlejší pohyb (přísuv a posuv ) koná nástroj.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772816"/>
            <a:ext cx="3571875" cy="3248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05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35053" y="764704"/>
            <a:ext cx="7024744" cy="52912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Soustružení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Hlavní části soustruhu: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8359762" cy="5035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3686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60113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Soustružení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136904" cy="5184576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sz="3400" dirty="0">
                <a:latin typeface="Arial" pitchFamily="34" charset="0"/>
                <a:cs typeface="Arial" pitchFamily="34" charset="0"/>
              </a:rPr>
              <a:t>Hlavní části: </a:t>
            </a:r>
          </a:p>
          <a:p>
            <a:pPr marL="0" indent="0">
              <a:buNone/>
            </a:pPr>
            <a:r>
              <a:rPr lang="cs-CZ" dirty="0"/>
              <a:t>• </a:t>
            </a:r>
            <a:r>
              <a:rPr lang="cs-CZ" sz="2900" b="1" dirty="0">
                <a:latin typeface="Arial" pitchFamily="34" charset="0"/>
                <a:cs typeface="Arial" pitchFamily="34" charset="0"/>
              </a:rPr>
              <a:t>Lože 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- litinový nosník na dvou nohách. Na horní straně jsou přesně opracovaná vedení. Po vnějším páru vedení se pohybuje suport, po vnitřním koník. Lože zachycuje veškeré síly </a:t>
            </a:r>
            <a:r>
              <a:rPr lang="cs-CZ" sz="2900" dirty="0" smtClean="0">
                <a:latin typeface="Arial" pitchFamily="34" charset="0"/>
                <a:cs typeface="Arial" pitchFamily="34" charset="0"/>
              </a:rPr>
              <a:t>vznikající 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při obrábění ⇒ musí být dostatečně tuhé. </a:t>
            </a:r>
            <a:endParaRPr lang="cs-CZ" sz="29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9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/>
              <a:t>• </a:t>
            </a:r>
            <a:r>
              <a:rPr lang="cs-CZ" sz="2900" b="1" dirty="0"/>
              <a:t>Vřeteník s vřetenem </a:t>
            </a:r>
            <a:r>
              <a:rPr lang="cs-CZ" sz="2900" dirty="0" smtClean="0"/>
              <a:t> </a:t>
            </a:r>
            <a:r>
              <a:rPr lang="cs-CZ" dirty="0"/>
              <a:t>- 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vřeteno uděluje obrobku řezný pohyb. Jeho uložení musí být takové, aby zachytilo radiální i axiální síly. V přední části je válečkové ložisko, vzadu kombinace radiálního a axiálního ložiska. Na provedení a uložení vřetene závisí přesnost stroje. Vřeteno bývá ukončeno hrotem, lícní deskou nebo univerzálním sklíčidlem </a:t>
            </a:r>
            <a:endParaRPr lang="cs-CZ" sz="29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9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9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/>
              <a:t>• </a:t>
            </a:r>
            <a:r>
              <a:rPr lang="cs-CZ" sz="2900" b="1" dirty="0"/>
              <a:t>Pohon </a:t>
            </a:r>
            <a:r>
              <a:rPr lang="cs-CZ" dirty="0"/>
              <a:t>- 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používají se asynchronní motory, k převodu krouticího momentu na vřeteno se používají klínové nebo ozubené řemeny. </a:t>
            </a:r>
            <a:endParaRPr lang="cs-CZ" sz="29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9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/>
              <a:t>•</a:t>
            </a:r>
            <a:r>
              <a:rPr lang="cs-CZ" sz="2900" b="1" dirty="0"/>
              <a:t> Převodovka </a:t>
            </a:r>
            <a:r>
              <a:rPr lang="cs-CZ" dirty="0"/>
              <a:t>- 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obsahuje ozubená kola a spojku (lamelovou, zubovou nebo hydraulickou). Dochází k přenášení velkých krouticích momentů. </a:t>
            </a:r>
            <a:endParaRPr lang="cs-CZ" sz="29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9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/>
              <a:t>• </a:t>
            </a:r>
            <a:r>
              <a:rPr lang="cs-CZ" sz="2900" b="1" dirty="0"/>
              <a:t>Suport </a:t>
            </a:r>
            <a:r>
              <a:rPr lang="cs-CZ" dirty="0"/>
              <a:t>- 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zajišťuje podélný a příčný posuv nože, je na něm upevněna nožová hlava  pro upínání nástrojů. </a:t>
            </a:r>
            <a:endParaRPr lang="cs-CZ" sz="29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9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900" dirty="0">
                <a:latin typeface="Arial" pitchFamily="34" charset="0"/>
                <a:cs typeface="Arial" pitchFamily="34" charset="0"/>
              </a:rPr>
              <a:t>• </a:t>
            </a:r>
            <a:r>
              <a:rPr lang="cs-CZ" sz="2900" b="1" dirty="0"/>
              <a:t>Koník 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- je to litinový stojánek, v jehož horní části je posuvně uložena pinola s vnitřním kuželem. Kuželová dutina je souosá s pracovním vřetenem. Do koníku se upíná druhý hrot, vrtáky, výstružníky, závitníky apod.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2782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024744" cy="648072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Soustružení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68760"/>
            <a:ext cx="7776864" cy="4968552"/>
          </a:xfrm>
        </p:spPr>
        <p:txBody>
          <a:bodyPr/>
          <a:lstStyle/>
          <a:p>
            <a:pPr marL="0" indent="0">
              <a:buNone/>
            </a:pPr>
            <a:endParaRPr lang="cs-CZ" b="1" u="sng" dirty="0" smtClean="0"/>
          </a:p>
          <a:p>
            <a:pPr marL="0" indent="0">
              <a:buNone/>
            </a:pPr>
            <a:r>
              <a:rPr lang="cs-CZ" b="1" u="sng" dirty="0" smtClean="0"/>
              <a:t>Rozdělení </a:t>
            </a:r>
            <a:r>
              <a:rPr lang="cs-CZ" b="1" u="sng" dirty="0"/>
              <a:t>soustruhů:</a:t>
            </a:r>
            <a:br>
              <a:rPr lang="cs-CZ" b="1" u="sng" dirty="0"/>
            </a:br>
            <a:r>
              <a:rPr lang="cs-CZ" dirty="0"/>
              <a:t>Univerzální</a:t>
            </a:r>
            <a:br>
              <a:rPr lang="cs-CZ" dirty="0"/>
            </a:br>
            <a:r>
              <a:rPr lang="cs-CZ" dirty="0"/>
              <a:t>Hrotové</a:t>
            </a:r>
            <a:br>
              <a:rPr lang="cs-CZ" dirty="0"/>
            </a:br>
            <a:r>
              <a:rPr lang="cs-CZ" dirty="0"/>
              <a:t>Čelní</a:t>
            </a:r>
            <a:br>
              <a:rPr lang="cs-CZ" dirty="0"/>
            </a:br>
            <a:r>
              <a:rPr lang="cs-CZ" dirty="0"/>
              <a:t>Revolverové</a:t>
            </a:r>
            <a:br>
              <a:rPr lang="cs-CZ" dirty="0"/>
            </a:br>
            <a:r>
              <a:rPr lang="cs-CZ" dirty="0"/>
              <a:t>Svislé</a:t>
            </a:r>
            <a:br>
              <a:rPr lang="cs-CZ" dirty="0"/>
            </a:br>
            <a:r>
              <a:rPr lang="cs-CZ" dirty="0"/>
              <a:t>Poloautomatické</a:t>
            </a:r>
            <a:br>
              <a:rPr lang="cs-CZ" dirty="0"/>
            </a:br>
            <a:r>
              <a:rPr lang="cs-CZ" dirty="0"/>
              <a:t>Automatické</a:t>
            </a:r>
            <a:br>
              <a:rPr lang="cs-CZ" dirty="0"/>
            </a:br>
            <a:r>
              <a:rPr lang="cs-CZ" dirty="0"/>
              <a:t>Číslicově řízené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6241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0925" y="692696"/>
            <a:ext cx="7024744" cy="52912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Soustružení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03648" y="1412776"/>
            <a:ext cx="3057148" cy="639762"/>
          </a:xfrm>
        </p:spPr>
        <p:txBody>
          <a:bodyPr/>
          <a:lstStyle/>
          <a:p>
            <a:r>
              <a:rPr lang="cs-CZ" u="sng" dirty="0"/>
              <a:t>Čelní soustruh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83568" y="2132856"/>
            <a:ext cx="3778009" cy="36776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se </a:t>
            </a:r>
            <a:r>
              <a:rPr lang="cs-CZ" sz="1800" dirty="0"/>
              <a:t>používá pro soustružení přírubových součástí malých délek a v kusové výrobě. Obrobek se zde upíná na lícní desku. Lože se suportem tvoří samostatnou jednotku. Nemá koníka.</a:t>
            </a:r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076056" y="1412776"/>
            <a:ext cx="3055717" cy="639762"/>
          </a:xfrm>
        </p:spPr>
        <p:txBody>
          <a:bodyPr/>
          <a:lstStyle/>
          <a:p>
            <a:r>
              <a:rPr lang="cs-CZ" u="sng" dirty="0" smtClean="0"/>
              <a:t>Univerzální soustruh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152" y="2132856"/>
            <a:ext cx="3743272" cy="36776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Soustruh, na kterém se dá  provádět většina soustružnických prací bez potřeby úpravy </a:t>
            </a:r>
            <a:r>
              <a:rPr lang="cs-CZ" sz="1800" dirty="0" smtClean="0"/>
              <a:t>stroje</a:t>
            </a:r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861048"/>
            <a:ext cx="3571633" cy="2314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991708"/>
            <a:ext cx="3067819" cy="2184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905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764704"/>
            <a:ext cx="7024744" cy="45712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Soustružení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1196752"/>
            <a:ext cx="3417188" cy="432048"/>
          </a:xfrm>
        </p:spPr>
        <p:txBody>
          <a:bodyPr>
            <a:normAutofit lnSpcReduction="10000"/>
          </a:bodyPr>
          <a:lstStyle/>
          <a:p>
            <a:r>
              <a:rPr lang="cs-CZ" u="sng" dirty="0"/>
              <a:t>Revolverový soustruh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1628800"/>
            <a:ext cx="3922025" cy="4181691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 smtClean="0"/>
              <a:t>se </a:t>
            </a:r>
            <a:r>
              <a:rPr lang="cs-CZ" sz="1800" dirty="0"/>
              <a:t>používá v sériové výrobě, umožňuje provést více úseků na jedno upnutí. Výměna nástrojů se provádí otočením revolverové hlavy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572000" y="1196752"/>
            <a:ext cx="3487765" cy="432048"/>
          </a:xfrm>
        </p:spPr>
        <p:txBody>
          <a:bodyPr>
            <a:normAutofit fontScale="92500"/>
          </a:bodyPr>
          <a:lstStyle/>
          <a:p>
            <a:r>
              <a:rPr lang="cs-CZ" u="sng" dirty="0"/>
              <a:t>Svislý </a:t>
            </a:r>
            <a:r>
              <a:rPr lang="cs-CZ" u="sng" dirty="0" smtClean="0"/>
              <a:t>soustruh (karusel)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499992" y="1628800"/>
            <a:ext cx="4104456" cy="4181691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 smtClean="0"/>
              <a:t>se </a:t>
            </a:r>
            <a:r>
              <a:rPr lang="cs-CZ" sz="1800" dirty="0"/>
              <a:t>používá k obrábění rozměrných a těžkých součástí, pro soustružení válcových, kuželových a čelních ploch.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732" y="3186681"/>
            <a:ext cx="3552056" cy="2852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9361" y="3068960"/>
            <a:ext cx="2604517" cy="2965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8803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21" name="Obdélník 4"/>
          <p:cNvSpPr>
            <a:spLocks noChangeArrowheads="1"/>
          </p:cNvSpPr>
          <p:nvPr/>
        </p:nvSpPr>
        <p:spPr bwMode="auto">
          <a:xfrm>
            <a:off x="1042988" y="2276475"/>
            <a:ext cx="6442075" cy="2585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 </a:t>
            </a:r>
            <a:r>
              <a:rPr lang="cs-CZ" sz="2400" dirty="0">
                <a:latin typeface="Franklin Gothic Book" pitchFamily="34" charset="0"/>
              </a:rPr>
              <a:t>Veškeré použité obrázky (kliparty) </a:t>
            </a:r>
            <a:r>
              <a:rPr lang="cs-CZ" sz="2400" dirty="0" smtClean="0">
                <a:latin typeface="Franklin Gothic Book" pitchFamily="34" charset="0"/>
              </a:rPr>
              <a:t>pocházejí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www.tumlikovo.cz/rubriky/technologicke-moznosti/s</a:t>
            </a:r>
            <a:r>
              <a:rPr lang="cs-CZ" sz="2400" dirty="0" smtClean="0"/>
              <a:t>/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hlinkClick r:id="rId2"/>
              </a:rPr>
              <a:t>www.kom.tul.cz/soubory</a:t>
            </a: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hlinkClick r:id="rId3"/>
              </a:rPr>
              <a:t>zdroj autora</a:t>
            </a:r>
            <a:endParaRPr lang="cs-CZ" sz="2400" dirty="0">
              <a:hlinkClick r:id="rId3"/>
            </a:endParaRPr>
          </a:p>
          <a:p>
            <a:endParaRPr lang="cs-CZ" sz="2400" dirty="0">
              <a:latin typeface="Franklin Gothic Book" pitchFamily="34" charset="0"/>
            </a:endParaRPr>
          </a:p>
          <a:p>
            <a:endParaRPr lang="cs-CZ" dirty="0">
              <a:latin typeface="Franklin Gothic Boo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2116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121</TotalTime>
  <Words>512</Words>
  <Application>Microsoft Office PowerPoint</Application>
  <PresentationFormat>Předvádění na obrazovce (4:3)</PresentationFormat>
  <Paragraphs>88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Soustružení</vt:lpstr>
      <vt:lpstr>Výukový materiál</vt:lpstr>
      <vt:lpstr>Prezentace aplikace PowerPoint</vt:lpstr>
      <vt:lpstr>Soustružení</vt:lpstr>
      <vt:lpstr>Soustružení</vt:lpstr>
      <vt:lpstr>Soustružení</vt:lpstr>
      <vt:lpstr>Soustružení</vt:lpstr>
      <vt:lpstr>Soustružení</vt:lpstr>
      <vt:lpstr>Soustružení</vt:lpstr>
      <vt:lpstr>Soustružení</vt:lpstr>
      <vt:lpstr>Soustružení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Soustružení</dc:title>
  <dc:creator>Leopold Voharek</dc:creator>
  <cp:lastModifiedBy>Martin a Lída</cp:lastModifiedBy>
  <cp:revision>16</cp:revision>
  <dcterms:created xsi:type="dcterms:W3CDTF">2012-03-26T17:56:50Z</dcterms:created>
  <dcterms:modified xsi:type="dcterms:W3CDTF">2013-01-10T18:37:08Z</dcterms:modified>
</cp:coreProperties>
</file>