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3" r:id="rId3"/>
    <p:sldId id="264" r:id="rId4"/>
    <p:sldId id="26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31935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60228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E56EA6A-06E0-4971-B805-4FC8C8D82E6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://cs.wikipedia.org/wiki/Soubor:Flag_of_Slovenia.svg" TargetMode="External"/><Relationship Id="rId2" Type="http://schemas.openxmlformats.org/officeDocument/2006/relationships/hyperlink" Target="http://upload.wikimedia.org/wikipedia/commons/6/64/Central-europe.pn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oubor:Flag_of_Austria.svg" TargetMode="External"/><Relationship Id="rId5" Type="http://schemas.openxmlformats.org/officeDocument/2006/relationships/hyperlink" Target="http://cs.wikipedia.org/wiki/Soubor:Flag_of_Liechtenstein.svg" TargetMode="External"/><Relationship Id="rId4" Type="http://schemas.openxmlformats.org/officeDocument/2006/relationships/hyperlink" Target="http://cs.wikipedia.org/wiki/Soubor:Flag_of_Germany.sv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8.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světa - Evropa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62068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CC00CC"/>
                </a:solidFill>
                <a:latin typeface="Lucida Console" pitchFamily="49" charset="0"/>
              </a:rPr>
              <a:t>Vymezení pojmu Střední Evropa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>Vypiš země z mapy + přidej hlavní město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899592" y="2204864"/>
            <a:ext cx="7772400" cy="4572000"/>
          </a:xfrm>
        </p:spPr>
        <p:txBody>
          <a:bodyPr/>
          <a:lstStyle/>
          <a:p>
            <a:r>
              <a:rPr lang="cs-CZ" sz="2800" dirty="0" err="1">
                <a:solidFill>
                  <a:srgbClr val="CC00CC"/>
                </a:solidFill>
                <a:latin typeface="Lucida Console" pitchFamily="49" charset="0"/>
              </a:rPr>
              <a:t>Fyzickogeografické</a:t>
            </a:r>
            <a:r>
              <a:rPr lang="cs-CZ" sz="2800" dirty="0">
                <a:solidFill>
                  <a:srgbClr val="CC00CC"/>
                </a:solidFill>
                <a:latin typeface="Lucida Console" pitchFamily="49" charset="0"/>
              </a:rPr>
              <a:t> </a:t>
            </a:r>
            <a:r>
              <a:rPr lang="cs-CZ" sz="2800" dirty="0" smtClean="0">
                <a:solidFill>
                  <a:srgbClr val="CC00CC"/>
                </a:solidFill>
                <a:latin typeface="Lucida Console" pitchFamily="49" charset="0"/>
              </a:rPr>
              <a:t>členění</a:t>
            </a:r>
          </a:p>
          <a:p>
            <a:r>
              <a:rPr lang="cs-CZ" sz="2800" dirty="0" smtClean="0"/>
              <a:t>Vypiš </a:t>
            </a:r>
            <a:r>
              <a:rPr lang="cs-CZ" sz="2800" dirty="0"/>
              <a:t>nejdůležitější pohoří, </a:t>
            </a:r>
            <a:r>
              <a:rPr lang="cs-CZ" sz="2800" dirty="0" err="1"/>
              <a:t>nížiny,řeky</a:t>
            </a:r>
            <a:r>
              <a:rPr lang="cs-CZ" sz="2800" dirty="0"/>
              <a:t>, jezera a moře ve Střední Evropě</a:t>
            </a:r>
          </a:p>
          <a:p>
            <a:endParaRPr lang="cs-CZ" dirty="0"/>
          </a:p>
          <a:p>
            <a:pPr marL="0" indent="0"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CC00CC"/>
                </a:solidFill>
                <a:latin typeface="Lucida Console" pitchFamily="49" charset="0"/>
              </a:rPr>
              <a:t>Členění střední Evropy</a:t>
            </a:r>
            <a:r>
              <a:rPr lang="cs-CZ" sz="4000"/>
              <a:t/>
            </a:r>
            <a:br>
              <a:rPr lang="cs-CZ" sz="4000"/>
            </a:br>
            <a:r>
              <a:rPr lang="cs-CZ" sz="4000"/>
              <a:t>/ jedno z možných /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>
                <a:solidFill>
                  <a:srgbClr val="FF9900"/>
                </a:solidFill>
              </a:rPr>
              <a:t>Většina encyklopedií definuje střední Evropu jako:</a:t>
            </a:r>
          </a:p>
          <a:p>
            <a:r>
              <a:rPr lang="cs-CZ" sz="2000" dirty="0">
                <a:solidFill>
                  <a:srgbClr val="FFFF00"/>
                </a:solidFill>
              </a:rPr>
              <a:t>Alpské země :</a:t>
            </a:r>
          </a:p>
          <a:p>
            <a:endParaRPr lang="cs-CZ" sz="2000" dirty="0">
              <a:solidFill>
                <a:srgbClr val="FFFF00"/>
              </a:solidFill>
            </a:endParaRPr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 </a:t>
            </a:r>
            <a:r>
              <a:rPr lang="cs-CZ" sz="2000" dirty="0">
                <a:solidFill>
                  <a:schemeClr val="folHlink"/>
                </a:solidFill>
              </a:rPr>
              <a:t>Země Visegrádu :</a:t>
            </a:r>
          </a:p>
          <a:p>
            <a:pPr>
              <a:buFontTx/>
              <a:buNone/>
            </a:pPr>
            <a:r>
              <a:rPr lang="cs-CZ" sz="2000" dirty="0">
                <a:solidFill>
                  <a:schemeClr val="folHlink"/>
                </a:solidFill>
              </a:rPr>
              <a:t>      </a:t>
            </a:r>
            <a:r>
              <a:rPr lang="cs-CZ" sz="2000" u="sng" dirty="0"/>
              <a:t>Polsko</a:t>
            </a:r>
          </a:p>
          <a:p>
            <a:pPr>
              <a:buFontTx/>
              <a:buNone/>
            </a:pPr>
            <a:r>
              <a:rPr lang="cs-CZ" sz="2000" dirty="0"/>
              <a:t>      </a:t>
            </a:r>
            <a:r>
              <a:rPr lang="cs-CZ" sz="2000" u="sng" dirty="0"/>
              <a:t>Česká republika</a:t>
            </a:r>
          </a:p>
          <a:p>
            <a:pPr>
              <a:buFontTx/>
              <a:buNone/>
            </a:pPr>
            <a:r>
              <a:rPr lang="cs-CZ" sz="2000" dirty="0"/>
              <a:t>      </a:t>
            </a:r>
            <a:r>
              <a:rPr lang="cs-CZ" sz="2000" u="sng" dirty="0"/>
              <a:t>Slovensko</a:t>
            </a:r>
          </a:p>
          <a:p>
            <a:pPr>
              <a:buFontTx/>
              <a:buNone/>
            </a:pPr>
            <a:r>
              <a:rPr lang="cs-CZ" sz="2000" dirty="0"/>
              <a:t>      </a:t>
            </a:r>
            <a:r>
              <a:rPr lang="cs-CZ" sz="2000" u="sng" dirty="0"/>
              <a:t>Maďarsko</a:t>
            </a:r>
            <a:endParaRPr lang="cs-CZ" sz="2000" u="sng" dirty="0">
              <a:solidFill>
                <a:schemeClr val="folHlink"/>
              </a:solidFill>
            </a:endParaRPr>
          </a:p>
          <a:p>
            <a:endParaRPr lang="cs-CZ" sz="2000" u="sng" dirty="0"/>
          </a:p>
          <a:p>
            <a:endParaRPr lang="cs-CZ" sz="20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211960" y="1447800"/>
            <a:ext cx="4932040" cy="685800"/>
          </a:xfrm>
        </p:spPr>
        <p:txBody>
          <a:bodyPr>
            <a:normAutofit lnSpcReduction="10000"/>
          </a:bodyPr>
          <a:lstStyle/>
          <a:p>
            <a:r>
              <a:rPr lang="cs-CZ" sz="1600" dirty="0"/>
              <a:t>http://cs.wikipedia.org/wiki/Soubor:Central_Europe.png</a:t>
            </a:r>
          </a:p>
        </p:txBody>
      </p:sp>
      <p:pic>
        <p:nvPicPr>
          <p:cNvPr id="4101" name="Picture 5" descr="Soubor:Central-europ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4763" y="2133600"/>
            <a:ext cx="5329237" cy="4524375"/>
          </a:xfrm>
          <a:prstGeom prst="rect">
            <a:avLst/>
          </a:prstGeom>
          <a:noFill/>
        </p:spPr>
      </p:pic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468313" y="2697163"/>
            <a:ext cx="2159000" cy="201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-</a:t>
            </a:r>
            <a:r>
              <a:rPr lang="cs-CZ" dirty="0">
                <a:solidFill>
                  <a:srgbClr val="FF9900"/>
                </a:solidFill>
              </a:rPr>
              <a:t> Švýcarsko </a:t>
            </a:r>
          </a:p>
          <a:p>
            <a:r>
              <a:rPr lang="cs-CZ" dirty="0">
                <a:solidFill>
                  <a:srgbClr val="FF9900"/>
                </a:solidFill>
                <a:hlinkClick r:id="rId4" tooltip="Německo"/>
              </a:rPr>
              <a:t> </a:t>
            </a:r>
            <a:r>
              <a:rPr lang="cs-CZ" dirty="0">
                <a:solidFill>
                  <a:srgbClr val="FF9900"/>
                </a:solidFill>
              </a:rPr>
              <a:t> Německo </a:t>
            </a:r>
          </a:p>
          <a:p>
            <a:r>
              <a:rPr lang="cs-CZ" dirty="0">
                <a:solidFill>
                  <a:srgbClr val="FF9900"/>
                </a:solidFill>
                <a:hlinkClick r:id="rId5" tooltip="Lichtenštejnsko"/>
              </a:rPr>
              <a:t> </a:t>
            </a:r>
            <a:r>
              <a:rPr lang="cs-CZ" dirty="0">
                <a:solidFill>
                  <a:srgbClr val="FF9900"/>
                </a:solidFill>
              </a:rPr>
              <a:t> Lichtenštejnsko </a:t>
            </a:r>
          </a:p>
          <a:p>
            <a:r>
              <a:rPr lang="cs-CZ" dirty="0">
                <a:solidFill>
                  <a:srgbClr val="FF9900"/>
                </a:solidFill>
                <a:hlinkClick r:id="rId6" tooltip="Rakousko"/>
              </a:rPr>
              <a:t> </a:t>
            </a:r>
            <a:r>
              <a:rPr lang="cs-CZ" dirty="0">
                <a:solidFill>
                  <a:srgbClr val="FF9900"/>
                </a:solidFill>
              </a:rPr>
              <a:t> Rakousko </a:t>
            </a:r>
          </a:p>
          <a:p>
            <a:r>
              <a:rPr lang="cs-CZ" dirty="0">
                <a:solidFill>
                  <a:srgbClr val="FF9900"/>
                </a:solidFill>
                <a:hlinkClick r:id="rId7" tooltip="Slovinsko"/>
              </a:rPr>
              <a:t> </a:t>
            </a:r>
            <a:r>
              <a:rPr lang="cs-CZ" dirty="0">
                <a:solidFill>
                  <a:srgbClr val="FF9900"/>
                </a:solidFill>
              </a:rPr>
              <a:t> Slovinsko </a:t>
            </a:r>
          </a:p>
          <a:p>
            <a:endParaRPr lang="cs-CZ" dirty="0">
              <a:solidFill>
                <a:srgbClr val="FF9900"/>
              </a:solidFill>
            </a:endParaRPr>
          </a:p>
          <a:p>
            <a:endParaRPr lang="cs-CZ" dirty="0">
              <a:solidFill>
                <a:srgbClr val="FF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CC00CC"/>
                </a:solidFill>
              </a:rPr>
              <a:t>Přírodní poměry – podnebí a vegetace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3600" dirty="0">
                <a:solidFill>
                  <a:srgbClr val="FF9900"/>
                </a:solidFill>
              </a:rPr>
              <a:t>mírný pás s oceánským až kontinentálním podnebím (+vysokohorské)</a:t>
            </a:r>
          </a:p>
          <a:p>
            <a:pPr>
              <a:lnSpc>
                <a:spcPct val="80000"/>
              </a:lnSpc>
            </a:pPr>
            <a:r>
              <a:rPr lang="cs-CZ" sz="3600" dirty="0">
                <a:solidFill>
                  <a:srgbClr val="FF9900"/>
                </a:solidFill>
              </a:rPr>
              <a:t> listnaté a smíšené lesy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www.wikipedia.org</a:t>
            </a:r>
          </a:p>
          <a:p>
            <a:r>
              <a:rPr lang="cs-CZ" dirty="0" smtClean="0"/>
              <a:t>Školní atlas Světa – Kartografie Praha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33</TotalTime>
  <Words>127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Vymezení pojmu Střední Evropa Vypiš země z mapy + přidej hlavní město</vt:lpstr>
      <vt:lpstr>Členění střední Evropy / jedno z možných /</vt:lpstr>
      <vt:lpstr>Přírodní poměry – podnebí a vegetace</vt:lpstr>
      <vt:lpstr>Přehled zdrojů a odkazů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6</cp:revision>
  <dcterms:created xsi:type="dcterms:W3CDTF">2010-07-04T09:26:34Z</dcterms:created>
  <dcterms:modified xsi:type="dcterms:W3CDTF">2013-01-07T14:24:25Z</dcterms:modified>
</cp:coreProperties>
</file>