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4" r:id="rId1"/>
  </p:sldMasterIdLst>
  <p:notesMasterIdLst>
    <p:notesMasterId r:id="rId10"/>
  </p:notesMasterIdLst>
  <p:handoutMasterIdLst>
    <p:handoutMasterId r:id="rId11"/>
  </p:handoutMasterIdLst>
  <p:sldIdLst>
    <p:sldId id="261" r:id="rId2"/>
    <p:sldId id="263" r:id="rId3"/>
    <p:sldId id="266" r:id="rId4"/>
    <p:sldId id="267" r:id="rId5"/>
    <p:sldId id="268" r:id="rId6"/>
    <p:sldId id="269" r:id="rId7"/>
    <p:sldId id="270" r:id="rId8"/>
    <p:sldId id="26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58" autoAdjust="0"/>
  </p:normalViewPr>
  <p:slideViewPr>
    <p:cSldViewPr>
      <p:cViewPr varScale="1">
        <p:scale>
          <a:sx n="70" d="100"/>
          <a:sy n="70" d="100"/>
        </p:scale>
        <p:origin x="-1386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92CDFC-8FD0-49DC-A0A4-ED42502CDC35}" type="datetimeFigureOut">
              <a:rPr lang="cs-CZ" smtClean="0"/>
              <a:pPr/>
              <a:t>13.1.2013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C2A71F-541F-4D21-B04C-84FAB2006B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1009320"/>
      </p:ext>
    </p:extLst>
  </p:cSld>
  <p:clrMap bg1="lt1" tx1="dk1" bg2="lt2" tx2="dk2" accent1="accent1" accent2="accent2" accent3="accent3" accent4="accent4" accent5="accent5" accent6="accent6" hlink="hlink" folHlink="folHlink"/>
  <p:hf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7D9224-DE73-446D-BF98-EEBBFC187DC5}" type="datetimeFigureOut">
              <a:rPr lang="cs-CZ" smtClean="0"/>
              <a:pPr/>
              <a:t>13.1.2013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561369-3170-43D5-BE99-2362ADE053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89830220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685F3-E133-4858-B294-0C6E49408448}" type="datetime1">
              <a:rPr lang="cs-CZ" smtClean="0"/>
              <a:pPr/>
              <a:t>13.1.2013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E955E-D009-4903-8C19-D9F05332AE09}" type="datetime1">
              <a:rPr lang="cs-CZ" smtClean="0"/>
              <a:pPr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B2F36-BD2C-49D8-8191-9D7331C24EE2}" type="datetime1">
              <a:rPr lang="cs-CZ" smtClean="0"/>
              <a:pPr/>
              <a:t>13.1.2013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112E3-0750-447A-90FE-A30DF891D1BB}" type="datetime1">
              <a:rPr lang="cs-CZ" smtClean="0"/>
              <a:pPr/>
              <a:t>13.1.2013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C3B8B-2BE7-46BD-AD0D-1A575DB0D3E0}" type="datetime1">
              <a:rPr lang="cs-CZ" smtClean="0"/>
              <a:pPr/>
              <a:t>13.1.2013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13.1.2013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13.1.2013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B553-629D-4CD8-A611-8DB37B3A896B}" type="datetime1">
              <a:rPr lang="cs-CZ" smtClean="0"/>
              <a:pPr/>
              <a:t>13.1.2013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22096-18D7-4782-B560-593545B1ED3F}" type="datetime1">
              <a:rPr lang="cs-CZ" smtClean="0"/>
              <a:pPr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7F02A-1B24-4407-AB42-6A36ABE131B3}" type="datetime1">
              <a:rPr lang="cs-CZ" smtClean="0"/>
              <a:pPr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5F95C1F8-F8B8-4034-94BF-8609D4FF1FDE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623C3DFD-CF4D-4908-AC01-BBB60C592872}" type="datetime1">
              <a:rPr lang="cs-CZ" smtClean="0"/>
              <a:pPr/>
              <a:t>13.1.2013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  <p:sldLayoutId id="2147483756" r:id="rId12"/>
  </p:sldLayoutIdLst>
  <p:hf hd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upload.wikimedia.org/wikipedia/commons/e/e9/South_America_satellite_orthographic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jpeg"/><Relationship Id="rId4" Type="http://schemas.openxmlformats.org/officeDocument/2006/relationships/hyperlink" Target="http://upload.wikimedia.org/wikipedia/commons/0/04/South_america.jpg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31640" y="3645024"/>
            <a:ext cx="7416824" cy="1872208"/>
          </a:xfrm>
        </p:spPr>
        <p:txBody>
          <a:bodyPr>
            <a:normAutofit fontScale="925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 Zeměpis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 7.</a:t>
            </a:r>
          </a:p>
          <a:p>
            <a:pPr algn="l"/>
            <a:r>
              <a:rPr lang="cs-CZ" dirty="0" err="1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Tématický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celek: Zeměpis světadílů – Jižní Amerika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 prezentace</a:t>
            </a:r>
            <a:r>
              <a:rPr lang="cs-CZ" dirty="0" smtClean="0"/>
              <a:t>: Mgr. Kamil </a:t>
            </a:r>
            <a:r>
              <a:rPr lang="cs-CZ" dirty="0" err="1" smtClean="0"/>
              <a:t>Vilimovský</a:t>
            </a:r>
            <a:endParaRPr lang="cs-CZ" dirty="0" smtClean="0"/>
          </a:p>
          <a:p>
            <a:pPr algn="l"/>
            <a:endParaRPr lang="cs-CZ" dirty="0" smtClean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13.1.2013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772400" cy="2232248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Základní škola a mateřská škola Staré Město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4000" dirty="0" smtClean="0"/>
              <a:t>Interaktivní škola pro žáka 21.století</a:t>
            </a:r>
            <a:endParaRPr lang="cs-CZ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2636912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4213" y="549275"/>
            <a:ext cx="7772400" cy="792163"/>
          </a:xfrm>
        </p:spPr>
        <p:txBody>
          <a:bodyPr/>
          <a:lstStyle/>
          <a:p>
            <a:r>
              <a:rPr lang="cs-CZ" dirty="0">
                <a:solidFill>
                  <a:srgbClr val="FF0000"/>
                </a:solidFill>
              </a:rPr>
              <a:t>AMERIKA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03350" y="5516563"/>
            <a:ext cx="6400800" cy="792162"/>
          </a:xfrm>
        </p:spPr>
        <p:txBody>
          <a:bodyPr/>
          <a:lstStyle/>
          <a:p>
            <a:r>
              <a:rPr lang="cs-CZ"/>
              <a:t>Poloha, rozloha, členitost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075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2400" dirty="0"/>
              <a:t>2. největší kontinent</a:t>
            </a:r>
          </a:p>
          <a:p>
            <a:r>
              <a:rPr lang="cs-CZ" sz="2400" dirty="0"/>
              <a:t>Severní Amerika</a:t>
            </a:r>
          </a:p>
          <a:p>
            <a:r>
              <a:rPr lang="cs-CZ" sz="2400" dirty="0"/>
              <a:t>Střední Amerika</a:t>
            </a:r>
          </a:p>
          <a:p>
            <a:r>
              <a:rPr lang="cs-CZ" sz="2400" dirty="0"/>
              <a:t>Jižní Amerika</a:t>
            </a:r>
          </a:p>
        </p:txBody>
      </p:sp>
      <p:sp>
        <p:nvSpPr>
          <p:cNvPr id="3076" name="AutoShape 4"/>
          <p:cNvSpPr>
            <a:spLocks/>
          </p:cNvSpPr>
          <p:nvPr/>
        </p:nvSpPr>
        <p:spPr bwMode="auto">
          <a:xfrm>
            <a:off x="3564071" y="2562855"/>
            <a:ext cx="144463" cy="554037"/>
          </a:xfrm>
          <a:prstGeom prst="rightBrace">
            <a:avLst>
              <a:gd name="adj1" fmla="val 31960"/>
              <a:gd name="adj2" fmla="val 50000"/>
            </a:avLst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3077" name="Text Box 5"/>
          <p:cNvSpPr txBox="1">
            <a:spLocks noChangeArrowheads="1"/>
          </p:cNvSpPr>
          <p:nvPr/>
        </p:nvSpPr>
        <p:spPr bwMode="auto">
          <a:xfrm>
            <a:off x="3859728" y="2203326"/>
            <a:ext cx="2846388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2400" i="1" dirty="0" err="1"/>
              <a:t>Tehuantepecká</a:t>
            </a:r>
            <a:r>
              <a:rPr lang="cs-CZ" sz="2400" i="1" dirty="0"/>
              <a:t> šíje</a:t>
            </a:r>
          </a:p>
        </p:txBody>
      </p:sp>
      <p:sp>
        <p:nvSpPr>
          <p:cNvPr id="3078" name="AutoShape 6"/>
          <p:cNvSpPr>
            <a:spLocks/>
          </p:cNvSpPr>
          <p:nvPr/>
        </p:nvSpPr>
        <p:spPr bwMode="auto">
          <a:xfrm>
            <a:off x="3275856" y="2086000"/>
            <a:ext cx="71438" cy="647700"/>
          </a:xfrm>
          <a:prstGeom prst="rightBrace">
            <a:avLst>
              <a:gd name="adj1" fmla="val 75555"/>
              <a:gd name="adj2" fmla="val 50000"/>
            </a:avLst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3079" name="Text Box 7"/>
          <p:cNvSpPr txBox="1">
            <a:spLocks noChangeArrowheads="1"/>
          </p:cNvSpPr>
          <p:nvPr/>
        </p:nvSpPr>
        <p:spPr bwMode="auto">
          <a:xfrm>
            <a:off x="3898542" y="2660526"/>
            <a:ext cx="21844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2400" i="1" dirty="0"/>
              <a:t>Panamská šíje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Severní a Jižní Amerika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/>
              <a:t>V jakém pořadí jsou tyto světadíly mezi ostatními – udělej tabulku</a:t>
            </a:r>
          </a:p>
          <a:p>
            <a:r>
              <a:rPr lang="cs-CZ" dirty="0"/>
              <a:t>Zjisti </a:t>
            </a:r>
            <a:r>
              <a:rPr lang="cs-CZ" dirty="0" smtClean="0"/>
              <a:t>rekordy: </a:t>
            </a:r>
            <a:r>
              <a:rPr lang="cs-CZ" dirty="0"/>
              <a:t>Nejvyšší hory</a:t>
            </a:r>
          </a:p>
          <a:p>
            <a:r>
              <a:rPr lang="cs-CZ" dirty="0"/>
              <a:t>                       Nejdelší řeky</a:t>
            </a:r>
          </a:p>
          <a:p>
            <a:r>
              <a:rPr lang="cs-CZ" dirty="0"/>
              <a:t>                       Největší ostrovy</a:t>
            </a:r>
          </a:p>
          <a:p>
            <a:r>
              <a:rPr lang="cs-CZ" dirty="0"/>
              <a:t>Vymez polohu pomocí zeměpisné </a:t>
            </a:r>
            <a:r>
              <a:rPr lang="cs-CZ" dirty="0" smtClean="0"/>
              <a:t>sítě - </a:t>
            </a:r>
            <a:r>
              <a:rPr lang="cs-CZ" dirty="0"/>
              <a:t>na kterých polokoulích se rozkládá Amerika</a:t>
            </a:r>
          </a:p>
          <a:p>
            <a:r>
              <a:rPr lang="cs-CZ" dirty="0"/>
              <a:t>Krajní body kontinentu Amerika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Členitost pobřeží Jižní Ameriky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/>
              <a:t>Karibské moře, Panamský průplav, Velké a malé Antily, Venezuelský záliv</a:t>
            </a:r>
          </a:p>
          <a:p>
            <a:r>
              <a:rPr lang="cs-CZ"/>
              <a:t>Atlantský oceán, La Plata, Falklandy</a:t>
            </a:r>
          </a:p>
          <a:p>
            <a:r>
              <a:rPr lang="cs-CZ"/>
              <a:t>Ohňová země, Magalhaesův průliv, Drakeův průliv</a:t>
            </a:r>
          </a:p>
          <a:p>
            <a:r>
              <a:rPr lang="cs-CZ"/>
              <a:t>Tichý oceán, Galapágy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267679" y="3789040"/>
            <a:ext cx="7772400" cy="2987824"/>
          </a:xfrm>
        </p:spPr>
        <p:txBody>
          <a:bodyPr>
            <a:normAutofit fontScale="625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  </a:t>
            </a:r>
            <a:r>
              <a:rPr lang="cs-CZ" dirty="0"/>
              <a:t>http://cs.wikipedia.org/wiki/Soubor:South_America_satellite_orthographic.jpg  </a:t>
            </a:r>
            <a:r>
              <a:rPr lang="cs-CZ" dirty="0" smtClean="0"/>
              <a:t>, </a:t>
            </a:r>
          </a:p>
          <a:p>
            <a:r>
              <a:rPr lang="cs-CZ" dirty="0"/>
              <a:t>http://cs.wikipedia.org/wiki/Soubor:South_america.jpg</a:t>
            </a:r>
          </a:p>
        </p:txBody>
      </p:sp>
      <p:pic>
        <p:nvPicPr>
          <p:cNvPr id="18437" name="Picture 5" descr="Soubor:South America satellite orthographic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108520" y="-393999"/>
            <a:ext cx="4457700" cy="6281737"/>
          </a:xfrm>
          <a:prstGeom prst="rect">
            <a:avLst/>
          </a:prstGeom>
          <a:noFill/>
        </p:spPr>
      </p:pic>
      <p:pic>
        <p:nvPicPr>
          <p:cNvPr id="18439" name="Picture 7" descr="Soubor:South america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433154" y="-33637"/>
            <a:ext cx="4606925" cy="59213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Členitost povrchu Jižní Ameriky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3300"/>
                </a:solidFill>
              </a:rPr>
              <a:t>Pohoří</a:t>
            </a:r>
            <a:r>
              <a:rPr lang="cs-CZ" dirty="0" smtClean="0"/>
              <a:t>: </a:t>
            </a:r>
            <a:r>
              <a:rPr lang="cs-CZ" dirty="0"/>
              <a:t>Andy – </a:t>
            </a:r>
            <a:r>
              <a:rPr lang="cs-CZ" dirty="0" err="1"/>
              <a:t>Kordilléry</a:t>
            </a:r>
            <a:r>
              <a:rPr lang="cs-CZ" dirty="0"/>
              <a:t> </a:t>
            </a:r>
            <a:r>
              <a:rPr lang="cs-CZ" dirty="0" smtClean="0"/>
              <a:t>(Aconcagua </a:t>
            </a:r>
            <a:r>
              <a:rPr lang="cs-CZ" dirty="0"/>
              <a:t>6962 m.), Guyanská vysočina, Brazilská vysočina, Patagonská tabule</a:t>
            </a:r>
          </a:p>
          <a:p>
            <a:endParaRPr lang="cs-CZ" dirty="0"/>
          </a:p>
          <a:p>
            <a:r>
              <a:rPr lang="cs-CZ" dirty="0" smtClean="0">
                <a:solidFill>
                  <a:srgbClr val="FF3300"/>
                </a:solidFill>
              </a:rPr>
              <a:t>Nížiny</a:t>
            </a:r>
            <a:r>
              <a:rPr lang="cs-CZ" dirty="0" smtClean="0"/>
              <a:t>: </a:t>
            </a:r>
            <a:r>
              <a:rPr lang="cs-CZ" dirty="0"/>
              <a:t>Orinocká nížina, Amazonská nížina, Laplatská nížina</a:t>
            </a:r>
          </a:p>
          <a:p>
            <a:r>
              <a:rPr lang="cs-CZ" dirty="0" smtClean="0">
                <a:solidFill>
                  <a:srgbClr val="FF3300"/>
                </a:solidFill>
              </a:rPr>
              <a:t>Řeky</a:t>
            </a:r>
            <a:r>
              <a:rPr lang="cs-CZ" dirty="0" smtClean="0"/>
              <a:t>: </a:t>
            </a:r>
            <a:r>
              <a:rPr lang="cs-CZ" dirty="0"/>
              <a:t>Orinoko, Amazonka, </a:t>
            </a:r>
            <a:r>
              <a:rPr lang="cs-CZ" dirty="0" err="1"/>
              <a:t>Paraná</a:t>
            </a:r>
            <a:endParaRPr lang="cs-CZ" dirty="0"/>
          </a:p>
          <a:p>
            <a:r>
              <a:rPr lang="cs-CZ" dirty="0" smtClean="0">
                <a:solidFill>
                  <a:srgbClr val="FF3300"/>
                </a:solidFill>
              </a:rPr>
              <a:t>Jezera</a:t>
            </a:r>
            <a:r>
              <a:rPr lang="cs-CZ" dirty="0" smtClean="0"/>
              <a:t>: </a:t>
            </a:r>
            <a:r>
              <a:rPr lang="cs-CZ" dirty="0" err="1"/>
              <a:t>Titicaca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Přehled zdrojů a odkazů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66514-6054-4BDC-84C6-E336E59F1CDD}" type="datetime1">
              <a:rPr lang="cs-CZ" smtClean="0"/>
              <a:pPr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www.wikipedia.org</a:t>
            </a:r>
          </a:p>
          <a:p>
            <a:r>
              <a:rPr lang="cs-CZ" dirty="0" smtClean="0"/>
              <a:t>Školní atlas Světa – Kartografie Praha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35</TotalTime>
  <Words>198</Words>
  <Application>Microsoft Office PowerPoint</Application>
  <PresentationFormat>Předvádění na obrazovce (4:3)</PresentationFormat>
  <Paragraphs>50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Jmění</vt:lpstr>
      <vt:lpstr>Základní škola a mateřská škola Staré Město   Interaktivní škola pro žáka 21.století</vt:lpstr>
      <vt:lpstr>AMERIKA</vt:lpstr>
      <vt:lpstr>Snímek 3</vt:lpstr>
      <vt:lpstr>Severní a Jižní Amerika</vt:lpstr>
      <vt:lpstr>Členitost pobřeží Jižní Ameriky</vt:lpstr>
      <vt:lpstr>Snímek 6</vt:lpstr>
      <vt:lpstr>Členitost povrchu Jižní Ameriky</vt:lpstr>
      <vt:lpstr>Přehled zdrojů a odkazů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Interaktivní škola pro žáka 21.století</dc:title>
  <dc:creator>icts</dc:creator>
  <cp:lastModifiedBy>U1</cp:lastModifiedBy>
  <cp:revision>7</cp:revision>
  <dcterms:created xsi:type="dcterms:W3CDTF">2010-07-04T09:26:34Z</dcterms:created>
  <dcterms:modified xsi:type="dcterms:W3CDTF">2013-01-12T23:36:06Z</dcterms:modified>
</cp:coreProperties>
</file>