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67" r:id="rId7"/>
    <p:sldId id="268" r:id="rId8"/>
    <p:sldId id="269" r:id="rId9"/>
    <p:sldId id="272" r:id="rId10"/>
    <p:sldId id="270" r:id="rId11"/>
    <p:sldId id="271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Základní operace s buňkami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05_01_32_INOVACE_02	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Shrnutí základních operací s buňkami, návod jak se mezi buňkami pohybovat, seznámení s typy buněk, označování a opravování dat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buňkách.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buňka, funkce buňky, práce s buňkou, blok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ZÁKLADNÍ OPERACE S BUŇKAMI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1042988" y="476250"/>
            <a:ext cx="5689252" cy="901700"/>
          </a:xfrm>
        </p:spPr>
        <p:txBody>
          <a:bodyPr/>
          <a:lstStyle/>
          <a:p>
            <a:r>
              <a:rPr lang="cs-CZ" dirty="0" smtClean="0"/>
              <a:t>Co je vlastně buňka?</a:t>
            </a:r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539552" y="1412777"/>
            <a:ext cx="8136904" cy="1656184"/>
          </a:xfrm>
        </p:spPr>
        <p:txBody>
          <a:bodyPr/>
          <a:lstStyle/>
          <a:p>
            <a:r>
              <a:rPr lang="cs-CZ" b="1" dirty="0" smtClean="0"/>
              <a:t>Buňka</a:t>
            </a:r>
            <a:r>
              <a:rPr lang="cs-CZ" dirty="0" smtClean="0"/>
              <a:t> je základním nositelem informace v tabulkovém procesoru.</a:t>
            </a:r>
          </a:p>
          <a:p>
            <a:r>
              <a:rPr lang="cs-CZ" dirty="0" smtClean="0"/>
              <a:t>Buňky využíváme k zadávání </a:t>
            </a:r>
            <a:r>
              <a:rPr lang="cs-CZ" b="1" dirty="0" smtClean="0"/>
              <a:t>řetězců, čísel, vzorců a dat:</a:t>
            </a:r>
          </a:p>
          <a:p>
            <a:endParaRPr lang="cs-CZ" b="1" dirty="0" smtClean="0"/>
          </a:p>
          <a:p>
            <a:pPr lvl="2"/>
            <a:endParaRPr lang="cs-CZ" dirty="0" smtClean="0"/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 bwMode="auto">
          <a:xfrm>
            <a:off x="3347864" y="2744924"/>
            <a:ext cx="48965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dirty="0" smtClean="0"/>
              <a:t>Řetězec (text)</a:t>
            </a:r>
            <a:r>
              <a:rPr lang="cs-CZ" sz="1800" dirty="0" smtClean="0"/>
              <a:t> obsahuje cokoli, kombinaci čísel, písmen, znamének…</a:t>
            </a:r>
          </a:p>
          <a:p>
            <a:r>
              <a:rPr lang="cs-CZ" sz="1800" b="1" dirty="0" smtClean="0"/>
              <a:t>Číslo </a:t>
            </a:r>
            <a:r>
              <a:rPr lang="cs-CZ" sz="1800" dirty="0" smtClean="0"/>
              <a:t>zahrnuje POUZE čísla, případně desetinnou čárku.</a:t>
            </a:r>
          </a:p>
          <a:p>
            <a:r>
              <a:rPr lang="cs-CZ" sz="1800" b="1" dirty="0" smtClean="0"/>
              <a:t>Datum </a:t>
            </a:r>
            <a:r>
              <a:rPr lang="cs-CZ" sz="1800" dirty="0" smtClean="0"/>
              <a:t>zapsané v buňce umožňuje jeho automatické doplnění.</a:t>
            </a:r>
          </a:p>
          <a:p>
            <a:r>
              <a:rPr lang="cs-CZ" sz="1800" b="1" dirty="0" smtClean="0"/>
              <a:t>Vzorec </a:t>
            </a:r>
            <a:r>
              <a:rPr lang="cs-CZ" sz="1800" dirty="0" smtClean="0"/>
              <a:t>vyžaduje na začátku znak „=“, vzorce jsou NEJDŮLEŽITĚJŠÍ funkcí tabulkového procesoru, umožňují provádění automatických výpočtů.</a:t>
            </a:r>
            <a:endParaRPr lang="cs-CZ" sz="1800" b="1" dirty="0" smtClean="0"/>
          </a:p>
          <a:p>
            <a:pPr lvl="2"/>
            <a:endParaRPr lang="cs-CZ" dirty="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2400300" cy="9715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83566" y="4653136"/>
            <a:ext cx="15579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Typy buněk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3608" y="1844824"/>
            <a:ext cx="6777037" cy="3888432"/>
          </a:xfrm>
        </p:spPr>
        <p:txBody>
          <a:bodyPr/>
          <a:lstStyle/>
          <a:p>
            <a:r>
              <a:rPr lang="cs-CZ" dirty="0" smtClean="0"/>
              <a:t>Mezi buňkami se pohybujeme jednoduše:</a:t>
            </a:r>
          </a:p>
          <a:p>
            <a:pPr lvl="1"/>
            <a:r>
              <a:rPr lang="cs-CZ" b="1" dirty="0"/>
              <a:t>k</a:t>
            </a:r>
            <a:r>
              <a:rPr lang="cs-CZ" b="1" dirty="0" smtClean="0"/>
              <a:t>liknutím myší </a:t>
            </a:r>
            <a:r>
              <a:rPr lang="cs-CZ" dirty="0" smtClean="0"/>
              <a:t>do potřebné buňky,</a:t>
            </a:r>
          </a:p>
          <a:p>
            <a:pPr lvl="1"/>
            <a:r>
              <a:rPr lang="cs-CZ" b="1" dirty="0" smtClean="0"/>
              <a:t>pomocí šipek</a:t>
            </a:r>
            <a:r>
              <a:rPr lang="cs-CZ" dirty="0" smtClean="0"/>
              <a:t>, pokud se chceme pohnout pouze o jednu buňku daným směrem,</a:t>
            </a:r>
          </a:p>
          <a:p>
            <a:pPr lvl="1"/>
            <a:r>
              <a:rPr lang="cs-CZ" b="1" dirty="0" smtClean="0"/>
              <a:t>Ctrl + směrová šipka </a:t>
            </a:r>
            <a:r>
              <a:rPr lang="cs-CZ" dirty="0" smtClean="0"/>
              <a:t>nás pošle daným směrem na okraj tabulky,</a:t>
            </a:r>
          </a:p>
          <a:p>
            <a:pPr lvl="1"/>
            <a:r>
              <a:rPr lang="cs-CZ" b="1" dirty="0" err="1" smtClean="0"/>
              <a:t>Page</a:t>
            </a:r>
            <a:r>
              <a:rPr lang="cs-CZ" b="1" dirty="0" smtClean="0"/>
              <a:t> Up </a:t>
            </a:r>
            <a:r>
              <a:rPr lang="cs-CZ" dirty="0" smtClean="0"/>
              <a:t>x </a:t>
            </a:r>
            <a:r>
              <a:rPr lang="cs-CZ" b="1" dirty="0" err="1" smtClean="0"/>
              <a:t>Page</a:t>
            </a:r>
            <a:r>
              <a:rPr lang="cs-CZ" b="1" dirty="0" smtClean="0"/>
              <a:t> Down </a:t>
            </a:r>
            <a:r>
              <a:rPr lang="cs-CZ" dirty="0" smtClean="0"/>
              <a:t>– posuneme se o obrazovku nahoru či dolů,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F5</a:t>
            </a:r>
            <a:r>
              <a:rPr lang="cs-CZ" dirty="0" smtClean="0"/>
              <a:t> nám umožní zadat souřadnice konkrétní buňky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620688"/>
            <a:ext cx="5617244" cy="757337"/>
          </a:xfrm>
        </p:spPr>
        <p:txBody>
          <a:bodyPr/>
          <a:lstStyle/>
          <a:p>
            <a:r>
              <a:rPr lang="cs-CZ" dirty="0" smtClean="0"/>
              <a:t>Pohyb mezi buňkami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99592" y="332656"/>
            <a:ext cx="3529012" cy="829345"/>
          </a:xfrm>
        </p:spPr>
        <p:txBody>
          <a:bodyPr/>
          <a:lstStyle/>
          <a:p>
            <a:r>
              <a:rPr lang="cs-CZ" dirty="0" smtClean="0"/>
              <a:t>Obsah buňky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908720"/>
            <a:ext cx="3096344" cy="3262432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Porovnejte červený a modrý rámeček.</a:t>
            </a:r>
          </a:p>
          <a:p>
            <a:pPr algn="ctr"/>
            <a:endParaRPr lang="cs-CZ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endParaRPr lang="cs-CZ" dirty="0"/>
          </a:p>
          <a:p>
            <a:pPr algn="ctr"/>
            <a:r>
              <a:rPr lang="cs-CZ" dirty="0" smtClean="0"/>
              <a:t>Dokážete říct, ve kterém rámečku je tzv. </a:t>
            </a:r>
            <a:r>
              <a:rPr lang="cs-CZ" b="1" dirty="0" smtClean="0"/>
              <a:t>skutečný obsah buňky</a:t>
            </a:r>
            <a:r>
              <a:rPr lang="cs-CZ" dirty="0" smtClean="0"/>
              <a:t>??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5936" y="1124744"/>
            <a:ext cx="1450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Skutečný </a:t>
            </a:r>
          </a:p>
          <a:p>
            <a:r>
              <a:rPr lang="cs-CZ" sz="1200" dirty="0" smtClean="0"/>
              <a:t>obsah buňky</a:t>
            </a:r>
            <a:endParaRPr lang="cs-CZ" sz="1200" dirty="0"/>
          </a:p>
        </p:txBody>
      </p:sp>
      <p:sp>
        <p:nvSpPr>
          <p:cNvPr id="7" name="Zástupný symbol pro obsah 8"/>
          <p:cNvSpPr txBox="1">
            <a:spLocks/>
          </p:cNvSpPr>
          <p:nvPr/>
        </p:nvSpPr>
        <p:spPr bwMode="auto">
          <a:xfrm>
            <a:off x="611560" y="2708920"/>
            <a:ext cx="4834966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Obsah buňky zadáváme na klávesnici a potvrdíme tlačítkem </a:t>
            </a:r>
            <a:r>
              <a:rPr lang="cs-CZ" sz="2200" b="1" dirty="0" smtClean="0"/>
              <a:t>Enter.</a:t>
            </a:r>
          </a:p>
          <a:p>
            <a:r>
              <a:rPr lang="cs-CZ" sz="2200" dirty="0" smtClean="0"/>
              <a:t>Změnu údajů v buňce provádíme pomocí tlačítka F2 nebo opravou v </a:t>
            </a:r>
            <a:r>
              <a:rPr lang="cs-CZ" sz="2200" b="1" dirty="0" smtClean="0"/>
              <a:t>řádku vzorců.</a:t>
            </a:r>
            <a:endParaRPr lang="cs-CZ" sz="2200" dirty="0" smtClean="0"/>
          </a:p>
          <a:p>
            <a:endParaRPr lang="cs-CZ" sz="22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2886075" cy="1171575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8" name="Zástupný symbol pro obsah 8"/>
          <p:cNvSpPr txBox="1">
            <a:spLocks/>
          </p:cNvSpPr>
          <p:nvPr/>
        </p:nvSpPr>
        <p:spPr bwMode="auto">
          <a:xfrm>
            <a:off x="611560" y="4941168"/>
            <a:ext cx="7774060" cy="1269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Pokud chceme CELOU buňku přepsat, jednoduše do ní klikneme a začneme psát.</a:t>
            </a:r>
          </a:p>
          <a:p>
            <a:r>
              <a:rPr lang="cs-CZ" sz="2200" dirty="0" smtClean="0"/>
              <a:t>Vymazání buňky pomocí tlačítka </a:t>
            </a:r>
            <a:r>
              <a:rPr lang="cs-CZ" sz="2200" b="1" dirty="0" err="1" smtClean="0"/>
              <a:t>Delete</a:t>
            </a:r>
            <a:r>
              <a:rPr lang="cs-CZ" sz="2200" dirty="0" smtClean="0"/>
              <a:t>.</a:t>
            </a:r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868144" y="112474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611560" y="1309411"/>
            <a:ext cx="7208465" cy="2263606"/>
          </a:xfrm>
        </p:spPr>
        <p:txBody>
          <a:bodyPr/>
          <a:lstStyle/>
          <a:p>
            <a:r>
              <a:rPr lang="cs-CZ" dirty="0" smtClean="0"/>
              <a:t>Při psaní delších čísel nebo řetězců potřebujeme občas zvětšit či zmenšit velikost buňky. Jak na to??</a:t>
            </a:r>
          </a:p>
          <a:p>
            <a:pPr marL="527050" indent="-457200">
              <a:buAutoNum type="alphaLcParenR"/>
            </a:pPr>
            <a:r>
              <a:rPr lang="cs-CZ" b="1" dirty="0" smtClean="0"/>
              <a:t>tažením myší</a:t>
            </a:r>
          </a:p>
          <a:p>
            <a:pPr marL="527050" indent="-457200">
              <a:buAutoNum type="alphaLcParenR"/>
            </a:pPr>
            <a:endParaRPr lang="cs-CZ" b="1" dirty="0"/>
          </a:p>
          <a:p>
            <a:pPr marL="527050" indent="-457200">
              <a:buAutoNum type="alphaLcParenR"/>
            </a:pPr>
            <a:endParaRPr lang="cs-CZ" b="1" dirty="0" smtClean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11560" y="444723"/>
            <a:ext cx="3745036" cy="676037"/>
          </a:xfrm>
        </p:spPr>
        <p:txBody>
          <a:bodyPr/>
          <a:lstStyle/>
          <a:p>
            <a:r>
              <a:rPr lang="cs-CZ" dirty="0" smtClean="0"/>
              <a:t>Velikost buňky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204864"/>
            <a:ext cx="4400550" cy="10001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3923928" y="3204989"/>
            <a:ext cx="26304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Změna šířky a výšky buňky</a:t>
            </a:r>
            <a:endParaRPr lang="cs-CZ" sz="1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495450"/>
            <a:ext cx="4219575" cy="28384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1" name="Zástupný symbol pro obsah 8"/>
          <p:cNvSpPr txBox="1">
            <a:spLocks/>
          </p:cNvSpPr>
          <p:nvPr/>
        </p:nvSpPr>
        <p:spPr bwMode="auto">
          <a:xfrm>
            <a:off x="4588023" y="3481988"/>
            <a:ext cx="3932609" cy="2809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850" indent="0">
              <a:buNone/>
            </a:pPr>
            <a:r>
              <a:rPr lang="cs-CZ" sz="1800" b="1" dirty="0" smtClean="0">
                <a:solidFill>
                  <a:schemeClr val="accent1"/>
                </a:solidFill>
              </a:rPr>
              <a:t>b) </a:t>
            </a:r>
            <a:r>
              <a:rPr lang="cs-CZ" b="1" dirty="0"/>
              <a:t>automatickým nastavením</a:t>
            </a:r>
            <a:r>
              <a:rPr lang="cs-CZ" dirty="0"/>
              <a:t> (pokud chceme mít všechny řádky stejně vysoké, musíme je všechny označit!!!</a:t>
            </a:r>
          </a:p>
          <a:p>
            <a:pPr marL="69850" indent="0">
              <a:buNone/>
            </a:pPr>
            <a:endParaRPr lang="cs-CZ" b="1" dirty="0" smtClean="0"/>
          </a:p>
          <a:p>
            <a:pPr marL="69850" indent="0">
              <a:buNone/>
            </a:pPr>
            <a:r>
              <a:rPr lang="cs-CZ" b="1" dirty="0" smtClean="0"/>
              <a:t> </a:t>
            </a:r>
          </a:p>
          <a:p>
            <a:pPr marL="527050" indent="-457200">
              <a:buFont typeface="Wingdings 2" pitchFamily="18" charset="2"/>
              <a:buAutoNum type="alphaLcParenR"/>
            </a:pPr>
            <a:endParaRPr lang="cs-CZ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291520"/>
            <a:ext cx="28435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Nastavení šířky a výšky buňky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375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548680"/>
            <a:ext cx="4969172" cy="685329"/>
          </a:xfrm>
        </p:spPr>
        <p:txBody>
          <a:bodyPr/>
          <a:lstStyle/>
          <a:p>
            <a:r>
              <a:rPr lang="cs-CZ" dirty="0" smtClean="0"/>
              <a:t>Označování buněk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11560" y="1412776"/>
            <a:ext cx="7776864" cy="4896544"/>
          </a:xfrm>
        </p:spPr>
        <p:txBody>
          <a:bodyPr/>
          <a:lstStyle/>
          <a:p>
            <a:r>
              <a:rPr lang="cs-CZ" dirty="0" smtClean="0"/>
              <a:t>Označování buněk do </a:t>
            </a:r>
            <a:r>
              <a:rPr lang="cs-CZ" b="1" dirty="0" smtClean="0"/>
              <a:t>bloku</a:t>
            </a:r>
            <a:r>
              <a:rPr lang="cs-CZ" dirty="0" smtClean="0"/>
              <a:t> (pro kopírování, přesouvání, vytváření grafů) provádíme kliknutím do levého horního rohu oblasti, kterou chceme označit a tažením myší.</a:t>
            </a:r>
          </a:p>
          <a:p>
            <a:r>
              <a:rPr lang="cs-CZ" dirty="0" smtClean="0"/>
              <a:t>K označení celého řádku</a:t>
            </a:r>
          </a:p>
          <a:p>
            <a:pPr marL="69850" indent="0">
              <a:buNone/>
            </a:pPr>
            <a:r>
              <a:rPr lang="cs-CZ" dirty="0" smtClean="0"/>
              <a:t>   nebo sloupce musíme </a:t>
            </a:r>
          </a:p>
          <a:p>
            <a:pPr marL="69850" indent="0">
              <a:buNone/>
            </a:pPr>
            <a:r>
              <a:rPr lang="cs-CZ" dirty="0" smtClean="0"/>
              <a:t>   kliknout do </a:t>
            </a:r>
            <a:r>
              <a:rPr lang="cs-CZ" b="1" dirty="0" smtClean="0"/>
              <a:t>záhlaví</a:t>
            </a:r>
            <a:r>
              <a:rPr lang="cs-CZ" dirty="0" smtClean="0"/>
              <a:t> (buňky</a:t>
            </a:r>
          </a:p>
          <a:p>
            <a:pPr marL="69850" indent="0">
              <a:buNone/>
            </a:pPr>
            <a:r>
              <a:rPr lang="cs-CZ" dirty="0" smtClean="0"/>
              <a:t>   označené písmeny nebo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číslicemi).</a:t>
            </a:r>
          </a:p>
          <a:p>
            <a:r>
              <a:rPr lang="cs-CZ" dirty="0" smtClean="0"/>
              <a:t>Můžeme označit i buňky, které spolu nesousedí. Označujeme je myší, přitom NEUSTÁLE držíme klávesu </a:t>
            </a:r>
            <a:r>
              <a:rPr lang="cs-CZ" b="1" dirty="0" smtClean="0"/>
              <a:t>Ctrl.</a:t>
            </a:r>
            <a:endParaRPr lang="cs-CZ" dirty="0" smtClean="0"/>
          </a:p>
          <a:p>
            <a:pPr marL="69850" indent="0">
              <a:buNone/>
            </a:pP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004048" y="2996952"/>
            <a:ext cx="3038475" cy="1847850"/>
            <a:chOff x="5004048" y="2996952"/>
            <a:chExt cx="3038475" cy="184785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04048" y="2996952"/>
              <a:ext cx="3038475" cy="1847850"/>
            </a:xfrm>
            <a:prstGeom prst="rect">
              <a:avLst/>
            </a:prstGeom>
          </p:spPr>
        </p:pic>
        <p:sp>
          <p:nvSpPr>
            <p:cNvPr id="5" name="Obdélník 4"/>
            <p:cNvSpPr/>
            <p:nvPr/>
          </p:nvSpPr>
          <p:spPr>
            <a:xfrm>
              <a:off x="5868143" y="3573015"/>
              <a:ext cx="655141" cy="347861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>
              <a:off x="6523284" y="3920877"/>
              <a:ext cx="1145060" cy="660251"/>
            </a:xfrm>
            <a:prstGeom prst="straightConnector1">
              <a:avLst/>
            </a:prstGeom>
            <a:ln w="28575">
              <a:solidFill>
                <a:srgbClr val="FF0000"/>
              </a:solidFill>
              <a:prstDash val="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5004048" y="4844802"/>
            <a:ext cx="25149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Označení buněk do bloku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6687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99592" y="1268760"/>
            <a:ext cx="7056784" cy="1368152"/>
          </a:xfrm>
        </p:spPr>
        <p:txBody>
          <a:bodyPr/>
          <a:lstStyle/>
          <a:p>
            <a:r>
              <a:rPr lang="cs-CZ" dirty="0" smtClean="0"/>
              <a:t>Můžeme přidat </a:t>
            </a:r>
            <a:r>
              <a:rPr lang="cs-CZ" b="1" dirty="0" smtClean="0"/>
              <a:t>řádek</a:t>
            </a:r>
            <a:r>
              <a:rPr lang="cs-CZ" dirty="0" smtClean="0"/>
              <a:t> nebo </a:t>
            </a:r>
            <a:r>
              <a:rPr lang="cs-CZ" b="1" dirty="0" smtClean="0"/>
              <a:t>sloupec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Pravé kliknutí na záhlaví řádku nebo sloupce a následná volba </a:t>
            </a:r>
            <a:r>
              <a:rPr lang="cs-CZ" b="1" dirty="0" smtClean="0"/>
              <a:t>Vložit buňky</a:t>
            </a:r>
            <a:r>
              <a:rPr lang="cs-CZ" dirty="0" smtClean="0"/>
              <a:t>.</a:t>
            </a: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332656"/>
            <a:ext cx="4177084" cy="757337"/>
          </a:xfrm>
        </p:spPr>
        <p:txBody>
          <a:bodyPr/>
          <a:lstStyle/>
          <a:p>
            <a:r>
              <a:rPr lang="cs-CZ" dirty="0" smtClean="0"/>
              <a:t>Přidávání buněk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0" y="2813803"/>
            <a:ext cx="5954002" cy="3281908"/>
            <a:chOff x="586887" y="3068960"/>
            <a:chExt cx="5954002" cy="3281908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6887" y="3068960"/>
              <a:ext cx="5954002" cy="3281908"/>
            </a:xfrm>
            <a:prstGeom prst="rect">
              <a:avLst/>
            </a:prstGeom>
          </p:spPr>
        </p:pic>
        <p:grpSp>
          <p:nvGrpSpPr>
            <p:cNvPr id="14" name="Skupina 13"/>
            <p:cNvGrpSpPr/>
            <p:nvPr/>
          </p:nvGrpSpPr>
          <p:grpSpPr>
            <a:xfrm>
              <a:off x="1475656" y="3165171"/>
              <a:ext cx="3565222" cy="2555413"/>
              <a:chOff x="3563888" y="3140968"/>
              <a:chExt cx="3565222" cy="2555413"/>
            </a:xfrm>
          </p:grpSpPr>
          <p:sp>
            <p:nvSpPr>
              <p:cNvPr id="5" name="TextovéPole 4"/>
              <p:cNvSpPr txBox="1"/>
              <p:nvPr/>
            </p:nvSpPr>
            <p:spPr>
              <a:xfrm>
                <a:off x="4572000" y="5050050"/>
                <a:ext cx="2557110" cy="646331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Sem bude přidán nový </a:t>
                </a: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sloupec / řádek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7" name="Přímá spojnice se šipkou 6"/>
              <p:cNvCxnSpPr/>
              <p:nvPr/>
            </p:nvCxnSpPr>
            <p:spPr>
              <a:xfrm flipV="1">
                <a:off x="6156176" y="3140968"/>
                <a:ext cx="216024" cy="1909082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se šipkou 12"/>
              <p:cNvCxnSpPr/>
              <p:nvPr/>
            </p:nvCxnSpPr>
            <p:spPr>
              <a:xfrm flipH="1" flipV="1">
                <a:off x="3563888" y="3933056"/>
                <a:ext cx="1080120" cy="1116994"/>
              </a:xfrm>
              <a:prstGeom prst="straightConnector1">
                <a:avLst/>
              </a:prstGeom>
              <a:ln w="190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Zástupný symbol pro obsah 7"/>
          <p:cNvSpPr txBox="1">
            <a:spLocks/>
          </p:cNvSpPr>
          <p:nvPr/>
        </p:nvSpPr>
        <p:spPr bwMode="auto">
          <a:xfrm>
            <a:off x="5796136" y="2813803"/>
            <a:ext cx="2952328" cy="2474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Sloupce a řádky se vždy vloží </a:t>
            </a:r>
            <a:r>
              <a:rPr lang="cs-CZ" b="1" dirty="0" smtClean="0"/>
              <a:t>PŘED</a:t>
            </a:r>
            <a:r>
              <a:rPr lang="cs-CZ" dirty="0" smtClean="0"/>
              <a:t> pozici, do které jsme klikli.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6098812"/>
            <a:ext cx="23867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Přidání řádků a sloupců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457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2520900" cy="829344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412776"/>
            <a:ext cx="6985396" cy="4680520"/>
          </a:xfrm>
        </p:spPr>
        <p:txBody>
          <a:bodyPr/>
          <a:lstStyle/>
          <a:p>
            <a:r>
              <a:rPr lang="cs-CZ" dirty="0" smtClean="0"/>
              <a:t>Vyzkoušejte si nastavení velikosti buněk:</a:t>
            </a:r>
            <a:endParaRPr lang="cs-CZ" dirty="0"/>
          </a:p>
          <a:p>
            <a:pPr marL="527050" indent="-457200">
              <a:buAutoNum type="alphaLcParenR"/>
            </a:pPr>
            <a:r>
              <a:rPr lang="cs-CZ" dirty="0" smtClean="0"/>
              <a:t>sloupec A nastavte </a:t>
            </a:r>
            <a:r>
              <a:rPr lang="cs-CZ" b="1" dirty="0" smtClean="0"/>
              <a:t>tažením</a:t>
            </a:r>
            <a:r>
              <a:rPr lang="cs-CZ" dirty="0" smtClean="0"/>
              <a:t> na velikost dvou sloupců,</a:t>
            </a:r>
          </a:p>
          <a:p>
            <a:pPr marL="527050" indent="-45720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loupec B nastavte pomocí </a:t>
            </a:r>
            <a:r>
              <a:rPr lang="cs-CZ" b="1" dirty="0" smtClean="0"/>
              <a:t>Šířky sloupce </a:t>
            </a:r>
            <a:r>
              <a:rPr lang="cs-CZ" dirty="0" smtClean="0"/>
              <a:t>na 12,00,</a:t>
            </a:r>
          </a:p>
          <a:p>
            <a:pPr marL="527050" indent="-457200">
              <a:buAutoNum type="alphaLcParenR"/>
            </a:pPr>
            <a:r>
              <a:rPr lang="cs-CZ" dirty="0"/>
              <a:t>ř</a:t>
            </a:r>
            <a:r>
              <a:rPr lang="cs-CZ" dirty="0" smtClean="0"/>
              <a:t>ádek 1 rozšiřte </a:t>
            </a:r>
            <a:r>
              <a:rPr lang="cs-CZ" b="1" dirty="0" smtClean="0"/>
              <a:t>tažením</a:t>
            </a:r>
            <a:r>
              <a:rPr lang="cs-CZ" dirty="0" smtClean="0"/>
              <a:t> na šířku 4 řádků,</a:t>
            </a:r>
          </a:p>
          <a:p>
            <a:pPr marL="527050" indent="-457200">
              <a:buAutoNum type="alphaLcParenR"/>
            </a:pPr>
            <a:r>
              <a:rPr lang="cs-CZ" dirty="0"/>
              <a:t>ř</a:t>
            </a:r>
            <a:r>
              <a:rPr lang="cs-CZ" dirty="0" smtClean="0"/>
              <a:t>ádek 2 rozšiřte pomocí </a:t>
            </a:r>
            <a:r>
              <a:rPr lang="cs-CZ" b="1" dirty="0" smtClean="0"/>
              <a:t>Šířky řádku</a:t>
            </a:r>
            <a:r>
              <a:rPr lang="cs-CZ" dirty="0" smtClean="0"/>
              <a:t> na 50,</a:t>
            </a:r>
          </a:p>
          <a:p>
            <a:pPr marL="527050" indent="-457200">
              <a:buAutoNum type="alphaLcParenR"/>
            </a:pPr>
            <a:r>
              <a:rPr lang="cs-CZ" dirty="0"/>
              <a:t>m</a:t>
            </a:r>
            <a:r>
              <a:rPr lang="cs-CZ" dirty="0" smtClean="0"/>
              <a:t>ezi sloupec A </a:t>
            </a:r>
            <a:r>
              <a:rPr lang="cs-CZ" dirty="0" err="1" smtClean="0"/>
              <a:t>a</a:t>
            </a:r>
            <a:r>
              <a:rPr lang="cs-CZ" dirty="0" smtClean="0"/>
              <a:t> B vložte jeden sloupec,</a:t>
            </a:r>
          </a:p>
          <a:p>
            <a:pPr marL="527050" indent="-457200">
              <a:buAutoNum type="alphaLcParenR"/>
            </a:pPr>
            <a:r>
              <a:rPr lang="cs-CZ" dirty="0"/>
              <a:t>m</a:t>
            </a:r>
            <a:r>
              <a:rPr lang="cs-CZ" dirty="0" smtClean="0"/>
              <a:t>ezi řádky 1 a 2 vložte jeden řádek.</a:t>
            </a:r>
          </a:p>
        </p:txBody>
      </p:sp>
    </p:spTree>
    <p:extLst>
      <p:ext uri="{BB962C8B-B14F-4D97-AF65-F5344CB8AC3E}">
        <p14:creationId xmlns:p14="http://schemas.microsoft.com/office/powerpoint/2010/main" val="151429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1 – Archiv autora, IKT9.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2 – Archiv autora, IKT10.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3 – Archiv autora, IKT11.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4 – Archiv autora, IKT12.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5 – Archiv autora, IKT13.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6 – Archiv autora, IKT14.</a:t>
            </a:r>
          </a:p>
          <a:p>
            <a:pPr eaLnBrk="1" hangingPunct="1"/>
            <a:r>
              <a:rPr lang="cs-CZ"/>
              <a:t>Kliparty pocházejí z archivů MS Office. </a:t>
            </a: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927</TotalTime>
  <Words>663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Výukový materiál</vt:lpstr>
      <vt:lpstr>Prezentace aplikace PowerPoint</vt:lpstr>
      <vt:lpstr>Co je vlastně buňka?</vt:lpstr>
      <vt:lpstr>Pohyb mezi buňkami</vt:lpstr>
      <vt:lpstr>Obsah buňky</vt:lpstr>
      <vt:lpstr>Velikost buňky</vt:lpstr>
      <vt:lpstr>Označování buněk</vt:lpstr>
      <vt:lpstr>Přidávání buněk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67</cp:revision>
  <dcterms:created xsi:type="dcterms:W3CDTF">2011-04-17T19:50:20Z</dcterms:created>
  <dcterms:modified xsi:type="dcterms:W3CDTF">2012-12-12T18:07:20Z</dcterms:modified>
</cp:coreProperties>
</file>