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66" r:id="rId5"/>
    <p:sldId id="273" r:id="rId6"/>
    <p:sldId id="275" r:id="rId7"/>
    <p:sldId id="276" r:id="rId8"/>
    <p:sldId id="277" r:id="rId9"/>
    <p:sldId id="278" r:id="rId10"/>
    <p:sldId id="279" r:id="rId11"/>
    <p:sldId id="280" r:id="rId12"/>
    <p:sldId id="281" r:id="rId13"/>
    <p:sldId id="274" r:id="rId14"/>
    <p:sldId id="271" r:id="rId15"/>
    <p:sldId id="260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98" d="100"/>
          <a:sy n="98" d="100"/>
        </p:scale>
        <p:origin x="-90" y="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731B3675-75F9-418B-BB61-8679B5564341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E7D11AA8-1DBA-45B9-969B-3669BD0423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897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05D2C-DE85-4B0F-9CDD-C98B1BDE99DD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E411D-0AF6-4425-A029-1ACADE297B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854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213F80-7BC3-4EA5-A111-90A3E6B92144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ACA05D-D426-442C-85F3-5889F68032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2066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EA522-04F2-4F7D-B523-0A978BF0C07D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43220-78D5-4B2F-8AAA-00994D84AD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58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752C83-59C2-4CBE-9543-BCBEE32B75E4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AD96F4-26C4-4690-A4CC-9FC6DBF07C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009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55D8E7-B0C9-44A5-80FB-F8C27B242AF3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1E624A-D513-489E-94D9-93C53F3588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9585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A764E-A558-4EF1-86A8-6B828ED4D4FA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E7F149-DC62-4BD0-8303-F5E3A16315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442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123D9-A146-41C6-81F3-33C4B431AC31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012439-FE28-413C-BBF1-4B5910D19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6874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6F7A2C-FCC5-40A8-B90D-964DCC0EB023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54B247-D05E-47D7-974F-9E2A9D5E70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0397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578533-3EBC-45E9-A7F3-16628BD02FCF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27B2A6-ECD0-480B-9D49-5B7AA58F03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361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934A69-54D7-474F-873B-09119863BC93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80ECDD-E6E9-4B31-9F37-6D9179854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254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AB2C1700-8FE0-4150-A50A-F45D4791967A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7A66494A-C8B8-4DAB-AB8C-3001C41A67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51" r:id="rId8"/>
    <p:sldLayoutId id="2147483852" r:id="rId9"/>
    <p:sldLayoutId id="2147483848" r:id="rId10"/>
    <p:sldLayoutId id="214748384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4" y="4421188"/>
            <a:ext cx="3438475" cy="1260475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Informatika – Podmíněné formátování</a:t>
            </a: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materiálu: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05_01_32_INOVACE_04	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327150"/>
            <a:ext cx="8208144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Informatika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6143625"/>
            <a:ext cx="8208144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17851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Podmíněné formátování buněk v </a:t>
            </a:r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MS Excel 2010.</a:t>
            </a:r>
            <a:endParaRPr lang="cs-CZ" sz="2200" b="1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Excel 2010, formátování, podmíněné formátování</a:t>
            </a:r>
            <a:endParaRPr lang="cs-CZ" dirty="0">
              <a:latin typeface="Franklin Gothic Book" pitchFamily="34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 anchor="t" anchorCtr="1">
            <a:noAutofit/>
          </a:bodyPr>
          <a:lstStyle/>
          <a:p>
            <a:pPr algn="ctr"/>
            <a:r>
              <a:rPr lang="cs-CZ" sz="32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PODMÍNĚNÉ FORMÁTOVÁNÍ</a:t>
            </a:r>
            <a:endParaRPr lang="cs-CZ" sz="32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6337324" cy="757337"/>
          </a:xfrm>
        </p:spPr>
        <p:txBody>
          <a:bodyPr/>
          <a:lstStyle/>
          <a:p>
            <a:r>
              <a:rPr lang="cs-CZ" dirty="0" smtClean="0"/>
              <a:t>Podmíněné formátování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28800"/>
            <a:ext cx="7776864" cy="4536504"/>
          </a:xfrm>
        </p:spPr>
        <p:txBody>
          <a:bodyPr/>
          <a:lstStyle/>
          <a:p>
            <a:r>
              <a:rPr lang="cs-CZ" dirty="0" smtClean="0"/>
              <a:t>Podmíněné formátování =</a:t>
            </a:r>
          </a:p>
          <a:p>
            <a:pPr marL="69850" indent="0">
              <a:buNone/>
            </a:pPr>
            <a:r>
              <a:rPr lang="cs-CZ" dirty="0"/>
              <a:t> </a:t>
            </a:r>
            <a:r>
              <a:rPr lang="cs-CZ" dirty="0" smtClean="0"/>
              <a:t>  nastavení formátu buňky </a:t>
            </a:r>
          </a:p>
          <a:p>
            <a:pPr marL="69850" indent="0">
              <a:buNone/>
            </a:pPr>
            <a:r>
              <a:rPr lang="cs-CZ" dirty="0"/>
              <a:t> </a:t>
            </a:r>
            <a:r>
              <a:rPr lang="cs-CZ" dirty="0" smtClean="0"/>
              <a:t>  při splnění určité podmínky.</a:t>
            </a:r>
          </a:p>
          <a:p>
            <a:r>
              <a:rPr lang="cs-CZ" dirty="0" smtClean="0"/>
              <a:t>Užívaní podmíněného </a:t>
            </a:r>
          </a:p>
          <a:p>
            <a:pPr marL="69850" indent="0">
              <a:buNone/>
            </a:pPr>
            <a:r>
              <a:rPr lang="cs-CZ" dirty="0"/>
              <a:t> </a:t>
            </a:r>
            <a:r>
              <a:rPr lang="cs-CZ" dirty="0" smtClean="0"/>
              <a:t>  formátování je obzvlášť </a:t>
            </a:r>
          </a:p>
          <a:p>
            <a:pPr marL="69850" indent="0">
              <a:buNone/>
            </a:pPr>
            <a:r>
              <a:rPr lang="cs-CZ" dirty="0"/>
              <a:t> </a:t>
            </a:r>
            <a:r>
              <a:rPr lang="cs-CZ" dirty="0" smtClean="0"/>
              <a:t>  výhodné v kombinaci s funkcí.</a:t>
            </a:r>
          </a:p>
          <a:p>
            <a:r>
              <a:rPr lang="cs-CZ" dirty="0" smtClean="0"/>
              <a:t>Tuto funkci najdeme v záložce </a:t>
            </a:r>
            <a:r>
              <a:rPr lang="cs-CZ" b="1" dirty="0" smtClean="0"/>
              <a:t>Domů → Styly → Podmíněné formátování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92080" y="1340768"/>
            <a:ext cx="3096344" cy="2431435"/>
          </a:xfrm>
          <a:prstGeom prst="rect">
            <a:avLst/>
          </a:prstGeom>
          <a:noFill/>
          <a:ln w="57150" cmpd="thickThin">
            <a:solidFill>
              <a:schemeClr val="accent1"/>
            </a:solidFill>
            <a:prstDash val="sysDot"/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Co znamená </a:t>
            </a:r>
            <a:r>
              <a:rPr lang="cs-CZ" b="1" dirty="0" smtClean="0"/>
              <a:t>formátování </a:t>
            </a:r>
            <a:r>
              <a:rPr lang="cs-CZ" dirty="0" smtClean="0"/>
              <a:t>v MS Excel??</a:t>
            </a:r>
          </a:p>
          <a:p>
            <a:pPr algn="ctr"/>
            <a:endParaRPr lang="cs-CZ" dirty="0" smtClean="0"/>
          </a:p>
          <a:p>
            <a:pPr algn="ctr"/>
            <a:r>
              <a:rPr lang="cs-CZ" sz="8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</a:p>
          <a:p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4932040" y="4869160"/>
            <a:ext cx="2771775" cy="1695450"/>
            <a:chOff x="1336987" y="5085184"/>
            <a:chExt cx="2771775" cy="1695450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336987" y="5085184"/>
              <a:ext cx="2771775" cy="1695450"/>
            </a:xfrm>
            <a:prstGeom prst="rect">
              <a:avLst/>
            </a:prstGeom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</p:pic>
        <p:sp>
          <p:nvSpPr>
            <p:cNvPr id="5" name="Obdélník 4"/>
            <p:cNvSpPr/>
            <p:nvPr/>
          </p:nvSpPr>
          <p:spPr>
            <a:xfrm>
              <a:off x="1336987" y="5085185"/>
              <a:ext cx="858749" cy="720080"/>
            </a:xfrm>
            <a:prstGeom prst="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2099662" y="6106805"/>
            <a:ext cx="283237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 – Ikona Podmíněné formátování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95936" y="1916832"/>
            <a:ext cx="4609132" cy="4443321"/>
          </a:xfrm>
        </p:spPr>
        <p:txBody>
          <a:bodyPr/>
          <a:lstStyle/>
          <a:p>
            <a:r>
              <a:rPr lang="cs-CZ" dirty="0" smtClean="0"/>
              <a:t>Tabulka obsahuje výsledky výpočtu BMI, kde výsledek:</a:t>
            </a:r>
          </a:p>
          <a:p>
            <a:pPr lvl="1"/>
            <a:r>
              <a:rPr lang="cs-CZ" dirty="0" smtClean="0"/>
              <a:t>0 – 18,4 = podváha,</a:t>
            </a:r>
          </a:p>
          <a:p>
            <a:pPr lvl="1"/>
            <a:r>
              <a:rPr lang="cs-CZ" dirty="0" smtClean="0"/>
              <a:t>18,5 – 24,9 = normální ,</a:t>
            </a:r>
          </a:p>
          <a:p>
            <a:pPr lvl="1"/>
            <a:r>
              <a:rPr lang="cs-CZ" dirty="0" smtClean="0"/>
              <a:t>25 – 29,9 = nadváha,</a:t>
            </a:r>
          </a:p>
          <a:p>
            <a:pPr lvl="1"/>
            <a:r>
              <a:rPr lang="cs-CZ" dirty="0" smtClean="0"/>
              <a:t>30 – 100 = obezita.</a:t>
            </a:r>
          </a:p>
          <a:p>
            <a:r>
              <a:rPr lang="cs-CZ" dirty="0" smtClean="0"/>
              <a:t>Podle výsledku vzorce =C2/(B2*B2) se nám buňka automaticky naformátuje (v našem případě nabarví).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764704"/>
            <a:ext cx="6696744" cy="1143000"/>
          </a:xfrm>
        </p:spPr>
        <p:txBody>
          <a:bodyPr/>
          <a:lstStyle/>
          <a:p>
            <a:r>
              <a:rPr lang="cs-CZ" dirty="0" smtClean="0"/>
              <a:t>Výsledek podmíněného formátování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916832"/>
            <a:ext cx="3295650" cy="2686050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611560" y="4725144"/>
            <a:ext cx="333354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 – Tabulka s podmíněným formátováním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986549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1484784"/>
            <a:ext cx="7776864" cy="864096"/>
          </a:xfrm>
        </p:spPr>
        <p:txBody>
          <a:bodyPr/>
          <a:lstStyle/>
          <a:p>
            <a:r>
              <a:rPr lang="cs-CZ" dirty="0" smtClean="0"/>
              <a:t>Pomocí ikony </a:t>
            </a:r>
            <a:r>
              <a:rPr lang="cs-CZ" b="1" dirty="0" smtClean="0"/>
              <a:t>Podmíněné formátování</a:t>
            </a:r>
            <a:r>
              <a:rPr lang="cs-CZ" dirty="0" smtClean="0"/>
              <a:t> musíme </a:t>
            </a:r>
            <a:r>
              <a:rPr lang="cs-CZ" b="1" dirty="0" smtClean="0"/>
              <a:t>Vložit pravidlo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20688"/>
            <a:ext cx="4825156" cy="757337"/>
          </a:xfrm>
        </p:spPr>
        <p:txBody>
          <a:bodyPr/>
          <a:lstStyle/>
          <a:p>
            <a:r>
              <a:rPr lang="cs-CZ" dirty="0" smtClean="0"/>
              <a:t>Vložení nového PF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1916832"/>
            <a:ext cx="2667000" cy="666750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280" y="2400139"/>
            <a:ext cx="4972050" cy="3905250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19" name="Zástupný symbol pro obsah 1"/>
          <p:cNvSpPr txBox="1">
            <a:spLocks/>
          </p:cNvSpPr>
          <p:nvPr/>
        </p:nvSpPr>
        <p:spPr bwMode="auto">
          <a:xfrm>
            <a:off x="5168684" y="3212976"/>
            <a:ext cx="3507771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9763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395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56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Následně se nám otevře tabulka možností pro </a:t>
            </a:r>
            <a:r>
              <a:rPr lang="cs-CZ" b="1" dirty="0" smtClean="0"/>
              <a:t>Nové pravidlo formátování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Rozebereme jednotlivé typy pravidel.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08104" y="2588213"/>
            <a:ext cx="256628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 – Jak nastavit Nové pravidlo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6305389"/>
            <a:ext cx="347037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4 – Nastavení Nového pravidla formátování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334433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412776"/>
            <a:ext cx="5810388" cy="4563715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08912" cy="613321"/>
          </a:xfrm>
        </p:spPr>
        <p:txBody>
          <a:bodyPr/>
          <a:lstStyle/>
          <a:p>
            <a:r>
              <a:rPr lang="cs-CZ" sz="3600" dirty="0" smtClean="0"/>
              <a:t>Všechny buňky na základě hodnot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7" y="6058166"/>
            <a:ext cx="383746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5 – Formátování všech buněk na základě hodnot</a:t>
            </a:r>
            <a:endParaRPr lang="cs-CZ" sz="1200" dirty="0"/>
          </a:p>
        </p:txBody>
      </p:sp>
      <p:sp>
        <p:nvSpPr>
          <p:cNvPr id="6" name="Obdélník 5"/>
          <p:cNvSpPr/>
          <p:nvPr/>
        </p:nvSpPr>
        <p:spPr>
          <a:xfrm>
            <a:off x="1907704" y="3861048"/>
            <a:ext cx="1440160" cy="288032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283968" y="2708920"/>
            <a:ext cx="2232248" cy="1200329"/>
          </a:xfrm>
          <a:prstGeom prst="rect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rgbClr val="FF0000"/>
                </a:solidFill>
              </a:rPr>
              <a:t>Opticky nejlepší a esteticky</a:t>
            </a:r>
          </a:p>
          <a:p>
            <a:r>
              <a:rPr lang="cs-CZ" sz="1200" dirty="0">
                <a:solidFill>
                  <a:srgbClr val="FF0000"/>
                </a:solidFill>
              </a:rPr>
              <a:t>n</a:t>
            </a:r>
            <a:r>
              <a:rPr lang="cs-CZ" sz="1200" dirty="0" smtClean="0">
                <a:solidFill>
                  <a:srgbClr val="FF0000"/>
                </a:solidFill>
              </a:rPr>
              <a:t>ejefektivnější volba. </a:t>
            </a:r>
            <a:r>
              <a:rPr lang="cs-CZ" sz="1200" b="1" dirty="0" smtClean="0">
                <a:solidFill>
                  <a:srgbClr val="FF0000"/>
                </a:solidFill>
              </a:rPr>
              <a:t>Trojbarevnou</a:t>
            </a:r>
            <a:r>
              <a:rPr lang="cs-CZ" sz="1200" dirty="0" smtClean="0">
                <a:solidFill>
                  <a:srgbClr val="FF0000"/>
                </a:solidFill>
              </a:rPr>
              <a:t> škálu využíváme vyloženě pokud chceme zdůraznit nejnižší a </a:t>
            </a:r>
          </a:p>
          <a:p>
            <a:r>
              <a:rPr lang="cs-CZ" sz="1200" dirty="0" smtClean="0">
                <a:solidFill>
                  <a:srgbClr val="FF0000"/>
                </a:solidFill>
              </a:rPr>
              <a:t>nejvyšší hodnotu dané oblasti.</a:t>
            </a:r>
            <a:endParaRPr lang="cs-CZ" sz="1200" dirty="0">
              <a:solidFill>
                <a:srgbClr val="FF0000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3347864" y="3170585"/>
            <a:ext cx="936104" cy="690463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1340768"/>
            <a:ext cx="1266825" cy="2324100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6520830" y="3789040"/>
            <a:ext cx="21815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6 – Příklad dvoubarevné</a:t>
            </a:r>
          </a:p>
          <a:p>
            <a:r>
              <a:rPr lang="cs-CZ" sz="1200" dirty="0"/>
              <a:t>a</a:t>
            </a:r>
            <a:r>
              <a:rPr lang="cs-CZ" sz="1200" dirty="0" smtClean="0"/>
              <a:t> trojbarevné škály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070428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6049292" cy="757337"/>
          </a:xfrm>
        </p:spPr>
        <p:txBody>
          <a:bodyPr/>
          <a:lstStyle/>
          <a:p>
            <a:r>
              <a:rPr lang="cs-CZ" dirty="0" smtClean="0"/>
              <a:t>Pouze buňky obsahující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1340768"/>
            <a:ext cx="5879770" cy="5355244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5" name="Obdélník 4"/>
          <p:cNvSpPr/>
          <p:nvPr/>
        </p:nvSpPr>
        <p:spPr>
          <a:xfrm>
            <a:off x="4932040" y="3212976"/>
            <a:ext cx="1296144" cy="288032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372200" y="2132856"/>
            <a:ext cx="2561920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rgbClr val="FF0000"/>
                </a:solidFill>
              </a:rPr>
              <a:t>V této části je více možností:</a:t>
            </a:r>
          </a:p>
          <a:p>
            <a:r>
              <a:rPr lang="cs-CZ" sz="1200" dirty="0">
                <a:solidFill>
                  <a:srgbClr val="FF0000"/>
                </a:solidFill>
              </a:rPr>
              <a:t>j</a:t>
            </a:r>
            <a:r>
              <a:rPr lang="cs-CZ" sz="1200" dirty="0" smtClean="0">
                <a:solidFill>
                  <a:srgbClr val="FF0000"/>
                </a:solidFill>
              </a:rPr>
              <a:t>e větší než, menší než, je rovno,…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5940152" y="2594521"/>
            <a:ext cx="792088" cy="618455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3131840" y="4293096"/>
            <a:ext cx="2232248" cy="144016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5224919"/>
            <a:ext cx="287290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Ikona Podmíněné formátování, nabídka</a:t>
            </a:r>
            <a:endParaRPr lang="cs-CZ" sz="12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5501918"/>
            <a:ext cx="2657475" cy="657225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12" name="TextovéPole 11"/>
          <p:cNvSpPr txBox="1"/>
          <p:nvPr/>
        </p:nvSpPr>
        <p:spPr>
          <a:xfrm>
            <a:off x="3131840" y="6453336"/>
            <a:ext cx="32924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7 – Formátování pouze buňky obsahující</a:t>
            </a:r>
            <a:endParaRPr lang="cs-CZ" sz="1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84526" y="6138961"/>
            <a:ext cx="184011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8 – Správa pravidel</a:t>
            </a:r>
            <a:endParaRPr lang="cs-CZ" sz="1200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4703" y="1432471"/>
            <a:ext cx="638175" cy="2324100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15" name="TextovéPole 14"/>
          <p:cNvSpPr txBox="1"/>
          <p:nvPr/>
        </p:nvSpPr>
        <p:spPr>
          <a:xfrm>
            <a:off x="611560" y="3756571"/>
            <a:ext cx="26015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9 – Ukázka formátování pouze</a:t>
            </a:r>
          </a:p>
          <a:p>
            <a:r>
              <a:rPr lang="cs-CZ" sz="1200" dirty="0" smtClean="0"/>
              <a:t>buňky obsahující</a:t>
            </a:r>
            <a:endParaRPr lang="cs-CZ" sz="1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72200" y="3172326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1. číslo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753145" y="3172326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2. číslo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68438" y="6138961"/>
            <a:ext cx="4729180" cy="276999"/>
          </a:xfrm>
          <a:prstGeom prst="rect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FF0000"/>
                </a:solidFill>
              </a:rPr>
              <a:t>Počet pravidel není omezen, na rozdíl od starších verzí Excelu</a:t>
            </a:r>
            <a:endParaRPr lang="cs-CZ" sz="1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0996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08912" cy="1143000"/>
          </a:xfrm>
        </p:spPr>
        <p:txBody>
          <a:bodyPr/>
          <a:lstStyle/>
          <a:p>
            <a:r>
              <a:rPr lang="cs-CZ" dirty="0" smtClean="0"/>
              <a:t>Hodnoty zařazené jako první nebo poslední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1916832"/>
            <a:ext cx="5046588" cy="4184415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2051720" y="6200284"/>
            <a:ext cx="528336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10 Formátování hodnot zařazených jako první nebo poslední + příklad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785093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7024687" cy="1143000"/>
          </a:xfrm>
        </p:spPr>
        <p:txBody>
          <a:bodyPr/>
          <a:lstStyle/>
          <a:p>
            <a:r>
              <a:rPr lang="cs-CZ" dirty="0" smtClean="0"/>
              <a:t>Hodnoty nad nebo pod průměrem oblasti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916832"/>
            <a:ext cx="4537124" cy="3949360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611560" y="5954796"/>
            <a:ext cx="458106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11 – Formátování hodnot nad nebo pod průměrem + příklad</a:t>
            </a:r>
            <a:endParaRPr lang="cs-CZ" sz="1200" dirty="0"/>
          </a:p>
        </p:txBody>
      </p:sp>
      <p:sp>
        <p:nvSpPr>
          <p:cNvPr id="6" name="Zástupný symbol pro obsah 1"/>
          <p:cNvSpPr txBox="1">
            <a:spLocks/>
          </p:cNvSpPr>
          <p:nvPr/>
        </p:nvSpPr>
        <p:spPr bwMode="auto">
          <a:xfrm>
            <a:off x="5168683" y="2780928"/>
            <a:ext cx="3507771" cy="20882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9763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395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56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Excel vypočítá průměr dané označené oblasti a označí pouze buňky podle zadání.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6107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7024687" cy="1143000"/>
          </a:xfrm>
        </p:spPr>
        <p:txBody>
          <a:bodyPr/>
          <a:lstStyle/>
          <a:p>
            <a:r>
              <a:rPr lang="cs-CZ" dirty="0" smtClean="0"/>
              <a:t>Jedinečné nebo duplicitní hodnoty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1844824"/>
            <a:ext cx="5183559" cy="4321600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2339752" y="6237312"/>
            <a:ext cx="491467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12 – Formátování jedinečných nebo duplicitních hodnot + příklad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695643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2592908" cy="685329"/>
          </a:xfrm>
        </p:spPr>
        <p:txBody>
          <a:bodyPr/>
          <a:lstStyle/>
          <a:p>
            <a:r>
              <a:rPr lang="cs-CZ" dirty="0" smtClean="0"/>
              <a:t>Sady ikon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48064" y="611643"/>
            <a:ext cx="3672408" cy="4608512"/>
          </a:xfrm>
        </p:spPr>
        <p:txBody>
          <a:bodyPr/>
          <a:lstStyle/>
          <a:p>
            <a:r>
              <a:rPr lang="cs-CZ" dirty="0" smtClean="0"/>
              <a:t>Pro lepší přehlednost můžeme v textu využít sady ikon.</a:t>
            </a:r>
          </a:p>
          <a:p>
            <a:r>
              <a:rPr lang="cs-CZ" dirty="0" smtClean="0"/>
              <a:t>Rovněž je najdeme v nabídce Podmíněné formátování.</a:t>
            </a:r>
          </a:p>
          <a:p>
            <a:r>
              <a:rPr lang="cs-CZ" dirty="0" smtClean="0"/>
              <a:t>Jak vypadá použití v tabulce??</a:t>
            </a:r>
          </a:p>
        </p:txBody>
      </p:sp>
      <p:grpSp>
        <p:nvGrpSpPr>
          <p:cNvPr id="8" name="Skupina 7"/>
          <p:cNvGrpSpPr/>
          <p:nvPr/>
        </p:nvGrpSpPr>
        <p:grpSpPr>
          <a:xfrm>
            <a:off x="179512" y="1484784"/>
            <a:ext cx="5095875" cy="5038725"/>
            <a:chOff x="179512" y="1484784"/>
            <a:chExt cx="5095875" cy="5038725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9512" y="1484784"/>
              <a:ext cx="5095875" cy="5038725"/>
            </a:xfrm>
            <a:prstGeom prst="rect">
              <a:avLst/>
            </a:prstGeom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</p:pic>
        <p:sp>
          <p:nvSpPr>
            <p:cNvPr id="5" name="Obdélník 4"/>
            <p:cNvSpPr/>
            <p:nvPr/>
          </p:nvSpPr>
          <p:spPr>
            <a:xfrm>
              <a:off x="179512" y="2564904"/>
              <a:ext cx="2448272" cy="3958605"/>
            </a:xfrm>
            <a:prstGeom prst="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179512" y="6523509"/>
            <a:ext cx="407791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13 – Nabídka Sady ikon v Podmíněném formátování</a:t>
            </a:r>
            <a:endParaRPr lang="cs-CZ" sz="12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3754415"/>
            <a:ext cx="3295650" cy="2895600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5711069" y="6646790"/>
            <a:ext cx="204690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14 – Použití Sady ikon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2112625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67544" y="620688"/>
            <a:ext cx="2952948" cy="757337"/>
          </a:xfrm>
        </p:spPr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CVIČENÍ</a:t>
            </a:r>
            <a:endParaRPr lang="cs-CZ" b="1" cap="all" dirty="0">
              <a:ln/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340768"/>
            <a:ext cx="7848872" cy="4824536"/>
          </a:xfrm>
        </p:spPr>
        <p:txBody>
          <a:bodyPr/>
          <a:lstStyle/>
          <a:p>
            <a:r>
              <a:rPr lang="cs-CZ" dirty="0" smtClean="0"/>
              <a:t>Vytvořte tabulku 35 účastníků výběrového řízení. </a:t>
            </a:r>
            <a:r>
              <a:rPr lang="cs-CZ" dirty="0"/>
              <a:t>Každého pojmenujte.</a:t>
            </a:r>
          </a:p>
          <a:p>
            <a:r>
              <a:rPr lang="cs-CZ" dirty="0" smtClean="0"/>
              <a:t>Zúčastnili se několika stadií výběrového řízení: pohovor (100b), motivační dopis (50b), životopis (50b), ilustrační práce s klientem (100b), rozhovor s psychologem (30b).</a:t>
            </a:r>
          </a:p>
          <a:p>
            <a:r>
              <a:rPr lang="cs-CZ" dirty="0" smtClean="0"/>
              <a:t>Účastníkům zadejte libovolný počet bodů v různých částech řízení.</a:t>
            </a:r>
          </a:p>
          <a:p>
            <a:r>
              <a:rPr lang="cs-CZ" dirty="0" smtClean="0"/>
              <a:t>Účastník postupuje pokud získá 87% z celkového počtu bodů. Postoupit musí 5 uchazečů.</a:t>
            </a:r>
          </a:p>
          <a:p>
            <a:r>
              <a:rPr lang="cs-CZ" dirty="0" smtClean="0"/>
              <a:t>U každé z částí zjistěte, zda je průměrný výsledek všech uchazečů „dobrý“ (tj. 75%) nebo „špatný“.</a:t>
            </a:r>
          </a:p>
          <a:p>
            <a:r>
              <a:rPr lang="cs-CZ" dirty="0" smtClean="0"/>
              <a:t>Použijte vhodné podmíněné formátování.</a:t>
            </a:r>
          </a:p>
        </p:txBody>
      </p:sp>
    </p:spTree>
    <p:extLst>
      <p:ext uri="{BB962C8B-B14F-4D97-AF65-F5344CB8AC3E}">
        <p14:creationId xmlns:p14="http://schemas.microsoft.com/office/powerpoint/2010/main" val="1294746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6000" b="1" cap="all" dirty="0" smtClean="0">
                <a:ln/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DOBRÁ PRÁCE!!!</a:t>
            </a:r>
            <a:endParaRPr lang="cs-CZ" sz="6000" b="1" cap="all" dirty="0">
              <a:ln/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492896"/>
            <a:ext cx="5067301" cy="30864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0458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1044575" y="549275"/>
            <a:ext cx="7024688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Použité zdroje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8086725" cy="4406900"/>
          </a:xfrm>
        </p:spPr>
        <p:txBody>
          <a:bodyPr/>
          <a:lstStyle/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Obr. 1 – Archiv autora, IKT50.</a:t>
            </a:r>
          </a:p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Obr. 2 – Archiv autora, IKT51.</a:t>
            </a:r>
          </a:p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Obr. 3 – Archiv autora, IKT52.</a:t>
            </a:r>
          </a:p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Obr. 4 – Archiv autora, IKT53.</a:t>
            </a:r>
          </a:p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Obr. 5 – Archiv autora, IKT53.</a:t>
            </a:r>
          </a:p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Obr. 6 – Archiv autora, IKT54.</a:t>
            </a:r>
          </a:p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Obr. 7 – Archiv autora, IKT55.</a:t>
            </a:r>
          </a:p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Obr. 8 – Archiv autora, IKT56.</a:t>
            </a:r>
          </a:p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Obr. 9 – Archiv autora, IKT57.</a:t>
            </a:r>
          </a:p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Obr. 10 – Archiv autora, IKT58.</a:t>
            </a:r>
          </a:p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Obr. 11 – Archiv autora, IKT59.</a:t>
            </a:r>
          </a:p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Obr. 12 – Archiv autora, IKT60.</a:t>
            </a:r>
          </a:p>
          <a:p>
            <a:pPr eaLnBrk="1" hangingPunct="1"/>
            <a:r>
              <a:rPr lang="cs-CZ" sz="1800"/>
              <a:t>Kliparty pocházejí z archivů MS Office. </a:t>
            </a:r>
          </a:p>
          <a:p>
            <a:pPr eaLnBrk="1" hangingPunct="1"/>
            <a:endParaRPr lang="cs-CZ" sz="1800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Mgr. Radek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245" name="Obdélník 4"/>
          <p:cNvSpPr>
            <a:spLocks noChangeArrowheads="1"/>
          </p:cNvSpPr>
          <p:nvPr/>
        </p:nvSpPr>
        <p:spPr bwMode="auto">
          <a:xfrm>
            <a:off x="755650" y="549275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 </a:t>
            </a:r>
            <a:r>
              <a:rPr lang="cs-CZ" sz="240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3592</TotalTime>
  <Words>702</Words>
  <Application>Microsoft Office PowerPoint</Application>
  <PresentationFormat>Předvádění na obrazovce (4:3)</PresentationFormat>
  <Paragraphs>102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Austin</vt:lpstr>
      <vt:lpstr>Prezentace aplikace PowerPoint</vt:lpstr>
      <vt:lpstr>Výukový materiál</vt:lpstr>
      <vt:lpstr>Prezentace aplikace PowerPoint</vt:lpstr>
      <vt:lpstr>Podmíněné formátování</vt:lpstr>
      <vt:lpstr>Výsledek podmíněného formátování</vt:lpstr>
      <vt:lpstr>Vložení nového PF</vt:lpstr>
      <vt:lpstr>Všechny buňky na základě hodnot</vt:lpstr>
      <vt:lpstr>Pouze buňky obsahující</vt:lpstr>
      <vt:lpstr>Hodnoty zařazené jako první nebo poslední</vt:lpstr>
      <vt:lpstr>Hodnoty nad nebo pod průměrem oblasti</vt:lpstr>
      <vt:lpstr>Jedinečné nebo duplicitní hodnoty</vt:lpstr>
      <vt:lpstr>Sady ikon</vt:lpstr>
      <vt:lpstr>CVIČENÍ</vt:lpstr>
      <vt:lpstr>DOBRÁ PRÁCE!!!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Radek Hoszowski</cp:lastModifiedBy>
  <cp:revision>174</cp:revision>
  <dcterms:created xsi:type="dcterms:W3CDTF">2011-04-17T19:50:20Z</dcterms:created>
  <dcterms:modified xsi:type="dcterms:W3CDTF">2013-01-08T09:40:13Z</dcterms:modified>
</cp:coreProperties>
</file>