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69" r:id="rId4"/>
    <p:sldId id="270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73" r:id="rId13"/>
    <p:sldId id="267" r:id="rId14"/>
    <p:sldId id="266" r:id="rId15"/>
    <p:sldId id="272" r:id="rId16"/>
    <p:sldId id="271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5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673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85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78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5033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184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48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26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85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35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ACEE140-AD04-4383-903F-7E1028417BD7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57C8184-1EF6-4EBD-9EF8-BFC718A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91062" y="4005064"/>
            <a:ext cx="3600400" cy="1918184"/>
          </a:xfrm>
        </p:spPr>
        <p:txBody>
          <a:bodyPr>
            <a:noAutofit/>
          </a:bodyPr>
          <a:lstStyle/>
          <a:p>
            <a:r>
              <a:rPr lang="cs-CZ" dirty="0" smtClean="0"/>
              <a:t>Metodika pro zřizování</a:t>
            </a:r>
            <a:br>
              <a:rPr lang="cs-CZ" dirty="0" smtClean="0"/>
            </a:br>
            <a:r>
              <a:rPr lang="cs-CZ" dirty="0" smtClean="0"/>
              <a:t>jednotek sborů dobrovolných hasičů obcí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1062" y="2348880"/>
            <a:ext cx="3309803" cy="1260629"/>
          </a:xfrm>
        </p:spPr>
        <p:txBody>
          <a:bodyPr/>
          <a:lstStyle/>
          <a:p>
            <a:r>
              <a:rPr lang="cs-CZ" dirty="0" smtClean="0"/>
              <a:t>Zdolávání mimořádných událostí</a:t>
            </a:r>
            <a:endParaRPr lang="cs-CZ" dirty="0"/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2405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1313" y="1557338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08_03_32_INOVACE_01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35570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Zdolávání mimořádných událostí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Ing. Jaromír Šindler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Jaromír Šindler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Prezentace popisuje kategorie jednotek požární ochrany, jejich náležitosti, skladbu a minimální rozsah předepsané dokumentace.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Plošné pokrytí, místní působnost, územní působnost, požární zbrojnice, požární stanice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Metodika pro zřizování JSDH obcí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14669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Úvod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páteř systému plošného pokrytí území krajů jednotkami PO tvoří:</a:t>
            </a:r>
          </a:p>
          <a:p>
            <a:r>
              <a:rPr lang="cs-CZ" dirty="0" smtClean="0"/>
              <a:t>jednotky hasičských záchranných sborů krajů, které jsou </a:t>
            </a:r>
            <a:r>
              <a:rPr lang="cs-CZ" dirty="0" smtClean="0"/>
              <a:t>                při </a:t>
            </a:r>
            <a:r>
              <a:rPr lang="cs-CZ" dirty="0" smtClean="0"/>
              <a:t>své činnosti významnou měrou doplňovány </a:t>
            </a:r>
            <a:r>
              <a:rPr lang="cs-CZ" dirty="0" smtClean="0"/>
              <a:t>                                a </a:t>
            </a:r>
            <a:r>
              <a:rPr lang="cs-CZ" dirty="0" smtClean="0"/>
              <a:t>podporovány</a:t>
            </a:r>
          </a:p>
          <a:p>
            <a:r>
              <a:rPr lang="cs-CZ" dirty="0" smtClean="0"/>
              <a:t>jednotkami sborů dobrovolných hasičů obcí.</a:t>
            </a:r>
            <a:endParaRPr lang="cs-CZ" dirty="0"/>
          </a:p>
        </p:txBody>
      </p:sp>
      <p:pic>
        <p:nvPicPr>
          <p:cNvPr id="1026" name="Picture 2" descr="http://archiv.hzszlk.eu/obrazky/hzs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040936"/>
            <a:ext cx="1656184" cy="231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26327" y="5990262"/>
            <a:ext cx="1144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č. 1</a:t>
            </a:r>
          </a:p>
        </p:txBody>
      </p:sp>
    </p:spTree>
    <p:extLst>
      <p:ext uri="{BB962C8B-B14F-4D97-AF65-F5344CB8AC3E}">
        <p14:creationId xmlns:p14="http://schemas.microsoft.com/office/powerpoint/2010/main" xmlns="" val="120134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Základní pojmy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Jednotkou</a:t>
            </a:r>
          </a:p>
          <a:p>
            <a:endParaRPr lang="cs-CZ" dirty="0" smtClean="0"/>
          </a:p>
          <a:p>
            <a:r>
              <a:rPr lang="cs-CZ" dirty="0" smtClean="0"/>
              <a:t>se v organizačním řízení rozumí organizovaný útvar zřízený </a:t>
            </a:r>
            <a:r>
              <a:rPr lang="cs-CZ" dirty="0" smtClean="0"/>
              <a:t>             ve </a:t>
            </a:r>
            <a:r>
              <a:rPr lang="cs-CZ" dirty="0" smtClean="0"/>
              <a:t>smyslu zákona s vnitřní hierarchií a dělbou práce tvořený hasiči, požární technikou (automobily)</a:t>
            </a:r>
          </a:p>
          <a:p>
            <a:r>
              <a:rPr lang="cs-CZ" dirty="0" smtClean="0"/>
              <a:t>a věcnými prostředky (výbava hasičů, nástroje, agregáty, apod.) pod vedením velitele jednotky.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700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Základní pojmy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Velitel jednotky</a:t>
            </a:r>
          </a:p>
          <a:p>
            <a:endParaRPr lang="cs-CZ" smtClean="0"/>
          </a:p>
          <a:p>
            <a:r>
              <a:rPr lang="cs-CZ" smtClean="0"/>
              <a:t>je ustanoven zřizovatelem jednotky určitého druhu jednotky, odpovídá za výkon služby. </a:t>
            </a:r>
          </a:p>
          <a:p>
            <a:r>
              <a:rPr lang="cs-CZ" smtClean="0"/>
              <a:t>V souladu s vnitřní organizací jednotky je velitelem jednotky také velitel čety, velitel družstva nebo vedoucí skupiny nebo v operačním řízení určený velitel pro hasiče daného druhu jednotky, popř. v odřadu složeného z několika druhů jednotek.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248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Základní pojmy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Kategorie jednotek</a:t>
            </a:r>
          </a:p>
          <a:p>
            <a:endParaRPr lang="cs-CZ" sz="1400" dirty="0" smtClean="0"/>
          </a:p>
          <a:p>
            <a:r>
              <a:rPr lang="cs-CZ" sz="1400" dirty="0" smtClean="0"/>
              <a:t>s územní působností zasahující i mimo území svého zřizovatele se označuje jako:</a:t>
            </a:r>
          </a:p>
          <a:p>
            <a:endParaRPr lang="cs-CZ" sz="1400" dirty="0" smtClean="0"/>
          </a:p>
          <a:p>
            <a:r>
              <a:rPr lang="cs-CZ" sz="1400" dirty="0" smtClean="0"/>
              <a:t>- JPO I - jednotka HZS kraje, s územní působností zpravidla do 20 minut jízdy z místa dislokace a dobou výjezdu jednotky od vyhlášení poplachu do 2 minut,</a:t>
            </a:r>
          </a:p>
          <a:p>
            <a:endParaRPr lang="cs-CZ" sz="1400" dirty="0" smtClean="0"/>
          </a:p>
          <a:p>
            <a:r>
              <a:rPr lang="cs-CZ" sz="1400" dirty="0" smtClean="0"/>
              <a:t>- JPO II - jednotka SDH obce, s územní působností zpravidla do 10 minut jízdy z místa dislokace, která zabezpečuje jeden (JPOII/1) nebo dva (JPOII/2) výjezdy družstva minimálně o zmenšeném početním stavu a zřizuje se ve vybrané obci s počtem obyvatel zpravidla nad 1000 a dobou výjezdu jednotky od vyhlášení poplachu </a:t>
            </a:r>
            <a:r>
              <a:rPr lang="cs-CZ" sz="1400" dirty="0" smtClean="0"/>
              <a:t>                              do </a:t>
            </a:r>
            <a:r>
              <a:rPr lang="cs-CZ" sz="1400" dirty="0" smtClean="0"/>
              <a:t>5 minut,</a:t>
            </a:r>
          </a:p>
          <a:p>
            <a:endParaRPr lang="cs-CZ" sz="1400" dirty="0" smtClean="0"/>
          </a:p>
          <a:p>
            <a:r>
              <a:rPr lang="cs-CZ" sz="1400" dirty="0" smtClean="0"/>
              <a:t>- JPO III - jednotka SDH obce s územní působností zpravidla do 10 minut </a:t>
            </a:r>
            <a:r>
              <a:rPr lang="cs-CZ" sz="1400" dirty="0" smtClean="0"/>
              <a:t>jízdy                                 z místa </a:t>
            </a:r>
            <a:r>
              <a:rPr lang="cs-CZ" sz="1400" dirty="0" smtClean="0"/>
              <a:t>dislokace, která zabezpečuje jeden (JPOIII/1) nebo dva (JPOIII/2) výjezdy</a:t>
            </a:r>
          </a:p>
          <a:p>
            <a:r>
              <a:rPr lang="cs-CZ" sz="1400" dirty="0" smtClean="0"/>
              <a:t>družstva minimálně o zmenšeném početním stavu a zřizuje se ve vybrané obci </a:t>
            </a:r>
            <a:r>
              <a:rPr lang="cs-CZ" sz="1400" dirty="0" smtClean="0"/>
              <a:t>                            s</a:t>
            </a:r>
            <a:r>
              <a:rPr lang="cs-CZ" sz="1400" dirty="0" smtClean="0"/>
              <a:t> </a:t>
            </a:r>
            <a:r>
              <a:rPr lang="cs-CZ" sz="1400" dirty="0" smtClean="0"/>
              <a:t>počtem </a:t>
            </a:r>
            <a:r>
              <a:rPr lang="cs-CZ" sz="1400" dirty="0" smtClean="0"/>
              <a:t>obyvatel zpravidla nad 1000 a dobou výjezdu jednotky od vyhlášení poplachu do 10 minut,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99264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Základní pojmy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Kategorie jednotek</a:t>
            </a:r>
          </a:p>
          <a:p>
            <a:endParaRPr lang="cs-CZ" sz="1400" dirty="0" smtClean="0"/>
          </a:p>
          <a:p>
            <a:r>
              <a:rPr lang="cs-CZ" sz="1400" dirty="0" smtClean="0"/>
              <a:t>s místní působností zasahující zejména na území  svého zřizovatele, pokud není </a:t>
            </a:r>
            <a:r>
              <a:rPr lang="cs-CZ" sz="1400" dirty="0" smtClean="0"/>
              <a:t>                          v </a:t>
            </a:r>
            <a:r>
              <a:rPr lang="cs-CZ" sz="1400" dirty="0" smtClean="0"/>
              <a:t>případě rozsáhlých mimořádných událostí požadován výjezd jednotky </a:t>
            </a:r>
            <a:r>
              <a:rPr lang="cs-CZ" sz="1400" dirty="0" smtClean="0"/>
              <a:t>jinam                           </a:t>
            </a:r>
            <a:r>
              <a:rPr lang="cs-CZ" sz="1400" dirty="0" smtClean="0"/>
              <a:t>v souladu s právním předpisem</a:t>
            </a:r>
          </a:p>
          <a:p>
            <a:endParaRPr lang="cs-CZ" sz="1400" dirty="0" smtClean="0"/>
          </a:p>
          <a:p>
            <a:r>
              <a:rPr lang="cs-CZ" sz="1400" dirty="0" smtClean="0"/>
              <a:t>- JPO IV - jednotka HZS podniku,</a:t>
            </a:r>
          </a:p>
          <a:p>
            <a:endParaRPr lang="cs-CZ" sz="1400" dirty="0" smtClean="0"/>
          </a:p>
          <a:p>
            <a:r>
              <a:rPr lang="cs-CZ" sz="1400" dirty="0" smtClean="0"/>
              <a:t>- JPO V - jednotka SDH obce s působností na zpravidla na pro území obce, která ji zřizuje,</a:t>
            </a:r>
          </a:p>
          <a:p>
            <a:endParaRPr lang="cs-CZ" sz="1400" dirty="0" smtClean="0"/>
          </a:p>
          <a:p>
            <a:r>
              <a:rPr lang="cs-CZ" sz="1400" dirty="0" smtClean="0"/>
              <a:t>- JPO VI - jednotka SDH podniku,</a:t>
            </a:r>
          </a:p>
          <a:p>
            <a:endParaRPr lang="cs-CZ" sz="1400" dirty="0" smtClean="0"/>
          </a:p>
          <a:p>
            <a:r>
              <a:rPr lang="cs-CZ" sz="1400" dirty="0" smtClean="0"/>
              <a:t>- JPO N - jednotka SDH obce nebo podniku, která není zařazena do plošného pokrytí území kraje jednotkami. Požadavky na tuto jednotku jsou stejné jako u jednotky kategorie JPO V. Nezařazenou do plošného pokrytí je také požární hlídka.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96254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Základní pojmy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Trvalé místo dislokace jednotky se nazývá:</a:t>
            </a:r>
          </a:p>
          <a:p>
            <a:r>
              <a:rPr lang="cs-CZ" dirty="0" smtClean="0"/>
              <a:t>Stanice</a:t>
            </a:r>
          </a:p>
          <a:p>
            <a:r>
              <a:rPr lang="cs-CZ" dirty="0" smtClean="0"/>
              <a:t> - objekt a související prostory určené pro nepřetržitý výkon služby hasičů zařazených v jednotce HZS kraje nebo jednotce HZS podniku a určené pro požární </a:t>
            </a:r>
            <a:r>
              <a:rPr lang="cs-CZ" dirty="0" smtClean="0"/>
              <a:t>techniku                          </a:t>
            </a:r>
            <a:r>
              <a:rPr lang="cs-CZ" dirty="0" smtClean="0"/>
              <a:t>a věcné prostředky požární ochrany,</a:t>
            </a:r>
          </a:p>
          <a:p>
            <a:endParaRPr lang="cs-CZ" dirty="0" smtClean="0"/>
          </a:p>
          <a:p>
            <a:r>
              <a:rPr lang="cs-CZ" dirty="0" smtClean="0"/>
              <a:t>Zbrojnice</a:t>
            </a:r>
          </a:p>
          <a:p>
            <a:r>
              <a:rPr lang="cs-CZ" dirty="0" smtClean="0"/>
              <a:t> - objekt a související prostory určené pro výkon služby hasičů</a:t>
            </a:r>
          </a:p>
          <a:p>
            <a:r>
              <a:rPr lang="cs-CZ" dirty="0" smtClean="0"/>
              <a:t>zařazených v jednotce SDH obce nebo jednotce SDH podniku a určené pro požární techniku a věcné prostředky požární ochrany.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997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Zřizování jednotky SDH obce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Celý proces zřizování lze zahrnout do níže uvedených bodů:</a:t>
            </a:r>
          </a:p>
          <a:p>
            <a:endParaRPr lang="cs-CZ" sz="1800" dirty="0" smtClean="0"/>
          </a:p>
          <a:p>
            <a:r>
              <a:rPr lang="cs-CZ" sz="1800" dirty="0" smtClean="0"/>
              <a:t>1. Projednání možnosti zřízení jednotky SDH obce.</a:t>
            </a:r>
          </a:p>
          <a:p>
            <a:endParaRPr lang="cs-CZ" sz="1800" dirty="0" smtClean="0"/>
          </a:p>
          <a:p>
            <a:r>
              <a:rPr lang="cs-CZ" sz="1800" dirty="0" smtClean="0"/>
              <a:t>2. Provedení náboru členů jednotky SDH obce.</a:t>
            </a:r>
          </a:p>
          <a:p>
            <a:endParaRPr lang="cs-CZ" sz="1800" dirty="0" smtClean="0"/>
          </a:p>
          <a:p>
            <a:r>
              <a:rPr lang="cs-CZ" sz="1800" dirty="0" smtClean="0"/>
              <a:t>3. Zřízení jednotky na zasedání zastupitelstva obce a zveřejnění usnesení zastupitelstva o zřízení jednotky SDH obce.</a:t>
            </a:r>
          </a:p>
          <a:p>
            <a:endParaRPr lang="cs-CZ" sz="1800" dirty="0" smtClean="0"/>
          </a:p>
          <a:p>
            <a:r>
              <a:rPr lang="cs-CZ" sz="1800" dirty="0" smtClean="0"/>
              <a:t>4. Zajištění zdravotních prohlídek nových členů jednotky SDH obce.</a:t>
            </a:r>
          </a:p>
          <a:p>
            <a:endParaRPr lang="cs-CZ" sz="1800" dirty="0" smtClean="0"/>
          </a:p>
          <a:p>
            <a:r>
              <a:rPr lang="cs-CZ" sz="1800" dirty="0" smtClean="0"/>
              <a:t>5. Uzavření smluvních vztahů se členy jednotky SDH obce.</a:t>
            </a:r>
          </a:p>
        </p:txBody>
      </p:sp>
    </p:spTree>
    <p:extLst>
      <p:ext uri="{BB962C8B-B14F-4D97-AF65-F5344CB8AC3E}">
        <p14:creationId xmlns:p14="http://schemas.microsoft.com/office/powerpoint/2010/main" xmlns="" val="429432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Zřizování jednotky SDH obce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Celý proces zřizování lze zahrnout do níže uvedených bodů:</a:t>
            </a:r>
          </a:p>
          <a:p>
            <a:endParaRPr lang="cs-CZ" dirty="0" smtClean="0"/>
          </a:p>
          <a:p>
            <a:r>
              <a:rPr lang="cs-CZ" dirty="0" smtClean="0"/>
              <a:t>6. Jmenování velitele jednotky SDH obce.</a:t>
            </a:r>
          </a:p>
          <a:p>
            <a:endParaRPr lang="cs-CZ" dirty="0" smtClean="0"/>
          </a:p>
          <a:p>
            <a:r>
              <a:rPr lang="cs-CZ" dirty="0" smtClean="0"/>
              <a:t>7. Zajištění vybavení jednotky SDH obce požární technikou </a:t>
            </a:r>
            <a:r>
              <a:rPr lang="cs-CZ" dirty="0" smtClean="0"/>
              <a:t>                   a </a:t>
            </a:r>
            <a:r>
              <a:rPr lang="cs-CZ" dirty="0" smtClean="0"/>
              <a:t>věcnými prostředky, včetně prostředků k plnění úkolů ochrany obyvatelstva a civilní ochrany.</a:t>
            </a:r>
          </a:p>
          <a:p>
            <a:endParaRPr lang="cs-CZ" dirty="0" smtClean="0"/>
          </a:p>
          <a:p>
            <a:r>
              <a:rPr lang="cs-CZ" dirty="0" smtClean="0"/>
              <a:t>8. Vybavení členů jednotky SDH obce osobními a kolektivními ochrannými pracovními prostředky.</a:t>
            </a:r>
          </a:p>
          <a:p>
            <a:endParaRPr lang="cs-CZ" dirty="0" smtClean="0"/>
          </a:p>
          <a:p>
            <a:r>
              <a:rPr lang="cs-CZ" dirty="0" smtClean="0"/>
              <a:t>9. Zajištění odborné způsobilosti členů jednotky SDH obce.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361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700808"/>
            <a:ext cx="7992888" cy="648072"/>
          </a:xfrm>
        </p:spPr>
        <p:txBody>
          <a:bodyPr/>
          <a:lstStyle/>
          <a:p>
            <a:r>
              <a:rPr lang="cs-CZ" dirty="0" smtClean="0"/>
              <a:t>3. Zřizování jednotky SDH obce</a:t>
            </a:r>
            <a:br>
              <a:rPr lang="cs-CZ" dirty="0" smtClean="0"/>
            </a:br>
            <a:r>
              <a:rPr lang="cs-CZ" dirty="0" smtClean="0"/>
              <a:t> Základní početní stavy členů jednotky SDH obce:</a:t>
            </a:r>
            <a:endParaRPr lang="cs-CZ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80399993"/>
              </p:ext>
            </p:extLst>
          </p:nvPr>
        </p:nvGraphicFramePr>
        <p:xfrm>
          <a:off x="734889" y="2801456"/>
          <a:ext cx="7725543" cy="3291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24136"/>
                <a:gridCol w="983162"/>
                <a:gridCol w="1103649"/>
                <a:gridCol w="1103649"/>
                <a:gridCol w="1103649"/>
                <a:gridCol w="1103649"/>
                <a:gridCol w="1103649"/>
              </a:tblGrid>
              <a:tr h="5842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II/1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II/2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III/1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III/2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84246">
                <a:tc>
                  <a:txBody>
                    <a:bodyPr/>
                    <a:lstStyle/>
                    <a:p>
                      <a:r>
                        <a:rPr lang="cs-CZ" dirty="0" smtClean="0"/>
                        <a:t>Velitel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584246">
                <a:tc>
                  <a:txBody>
                    <a:bodyPr/>
                    <a:lstStyle/>
                    <a:p>
                      <a:r>
                        <a:rPr lang="cs-CZ" dirty="0" smtClean="0"/>
                        <a:t>Velitel družstva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584246">
                <a:tc>
                  <a:txBody>
                    <a:bodyPr/>
                    <a:lstStyle/>
                    <a:p>
                      <a:r>
                        <a:rPr lang="cs-CZ" dirty="0" smtClean="0"/>
                        <a:t>Strojník (řidič)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38492">
                <a:tc>
                  <a:txBody>
                    <a:bodyPr/>
                    <a:lstStyle/>
                    <a:p>
                      <a:r>
                        <a:rPr lang="cs-CZ" dirty="0" smtClean="0"/>
                        <a:t>Hasič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38492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503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Zřizování jednotky SDH obce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Minimální rozsah dokumentace</a:t>
            </a:r>
          </a:p>
          <a:p>
            <a:endParaRPr lang="cs-CZ" sz="1800" dirty="0" smtClean="0"/>
          </a:p>
          <a:p>
            <a:r>
              <a:rPr lang="cs-CZ" sz="1800" dirty="0" smtClean="0"/>
              <a:t>zřizovací listina nebo příslušná smlouva, pokud se zřizuje  společná jednotka PO</a:t>
            </a:r>
          </a:p>
          <a:p>
            <a:endParaRPr lang="cs-CZ" sz="1800" dirty="0" smtClean="0"/>
          </a:p>
          <a:p>
            <a:r>
              <a:rPr lang="cs-CZ" sz="1800" dirty="0" smtClean="0"/>
              <a:t>stejnopis jmenovacího dekretu velitele jednotky</a:t>
            </a:r>
          </a:p>
          <a:p>
            <a:pPr marL="69850" indent="0">
              <a:buNone/>
            </a:pPr>
            <a:r>
              <a:rPr lang="cs-CZ" sz="1800" dirty="0" smtClean="0"/>
              <a:t> </a:t>
            </a:r>
          </a:p>
          <a:p>
            <a:r>
              <a:rPr lang="cs-CZ" sz="1800" dirty="0" smtClean="0"/>
              <a:t>seznam členů jednotky </a:t>
            </a:r>
          </a:p>
          <a:p>
            <a:endParaRPr lang="cs-CZ" sz="1800" dirty="0" smtClean="0"/>
          </a:p>
          <a:p>
            <a:r>
              <a:rPr lang="cs-CZ" sz="1800" dirty="0" smtClean="0"/>
              <a:t>dokumentace o odborné způsobilosti členů </a:t>
            </a:r>
          </a:p>
          <a:p>
            <a:endParaRPr lang="cs-CZ" sz="1800" dirty="0" smtClean="0"/>
          </a:p>
          <a:p>
            <a:r>
              <a:rPr lang="cs-CZ" sz="1800" dirty="0" smtClean="0"/>
              <a:t>doklad o zdravotní způsobilosti členů pro výkon služby v jednotce</a:t>
            </a:r>
          </a:p>
        </p:txBody>
      </p:sp>
    </p:spTree>
    <p:extLst>
      <p:ext uri="{BB962C8B-B14F-4D97-AF65-F5344CB8AC3E}">
        <p14:creationId xmlns:p14="http://schemas.microsoft.com/office/powerpoint/2010/main" xmlns="" val="171481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Zřizování jednotky SDH obce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V případě, že jednotka  je zřízena jako:</a:t>
            </a:r>
          </a:p>
          <a:p>
            <a:endParaRPr lang="cs-CZ" sz="1800" dirty="0" smtClean="0"/>
          </a:p>
          <a:p>
            <a:r>
              <a:rPr lang="cs-CZ" sz="1800" dirty="0" smtClean="0"/>
              <a:t>organizační složka obce, pak zřizovací listinou je zřizovací listina organizační složky obce</a:t>
            </a:r>
          </a:p>
          <a:p>
            <a:endParaRPr lang="cs-CZ" sz="1800" dirty="0" smtClean="0"/>
          </a:p>
          <a:p>
            <a:r>
              <a:rPr lang="cs-CZ" sz="1800" dirty="0" smtClean="0"/>
              <a:t>součást obecního úřadu (oddělení apod.), pak se zřizovací listina vyhotoví samostatně, nebo může být nahrazena organizačním řádem obce, ze kterého zcela jasně vyplyne</a:t>
            </a:r>
          </a:p>
          <a:p>
            <a:r>
              <a:rPr lang="cs-CZ" sz="1800" dirty="0" smtClean="0"/>
              <a:t>zřízení jednotky, např. jako oddělení obecního úřadu. Vhodnější je ovšem vyhotovit samostatnou listinu</a:t>
            </a:r>
          </a:p>
          <a:p>
            <a:endParaRPr lang="cs-CZ" sz="1800" dirty="0" smtClean="0"/>
          </a:p>
          <a:p>
            <a:r>
              <a:rPr lang="cs-CZ" sz="1800" dirty="0" smtClean="0"/>
              <a:t>společná jednotka PO, zřizovací listina se vyhotoví samostatně </a:t>
            </a:r>
            <a:r>
              <a:rPr lang="cs-CZ" sz="1800" dirty="0" smtClean="0"/>
              <a:t>            nebo </a:t>
            </a:r>
            <a:r>
              <a:rPr lang="cs-CZ" sz="1800" dirty="0" smtClean="0"/>
              <a:t>může být nahrazena smlouvou o zřízení společné </a:t>
            </a:r>
            <a:r>
              <a:rPr lang="cs-CZ" sz="1800" dirty="0" smtClean="0"/>
              <a:t>                        jednotky </a:t>
            </a:r>
            <a:r>
              <a:rPr lang="cs-CZ" sz="1800" dirty="0" smtClean="0"/>
              <a:t>PO </a:t>
            </a:r>
            <a:r>
              <a:rPr lang="cs-CZ" sz="1800" dirty="0" smtClean="0"/>
              <a:t>dle </a:t>
            </a:r>
            <a:r>
              <a:rPr lang="cs-CZ" sz="1800" dirty="0" smtClean="0"/>
              <a:t>§ 69a zákona o PO.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92411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Ing. Jaromír Šindler </a:t>
            </a:r>
            <a:endParaRPr lang="cs-CZ" sz="1400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3568" y="2348880"/>
            <a:ext cx="801434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Text :</a:t>
            </a:r>
          </a:p>
          <a:p>
            <a:r>
              <a:rPr lang="cs-CZ" b="1" dirty="0" smtClean="0"/>
              <a:t>Metodika </a:t>
            </a:r>
            <a:r>
              <a:rPr lang="cs-CZ" b="1" dirty="0"/>
              <a:t>pro </a:t>
            </a:r>
            <a:r>
              <a:rPr lang="cs-CZ" b="1" dirty="0" smtClean="0"/>
              <a:t>zřizování jednotek </a:t>
            </a:r>
            <a:r>
              <a:rPr lang="cs-CZ" b="1" dirty="0"/>
              <a:t>sborů dobrovolných hasičů </a:t>
            </a:r>
            <a:r>
              <a:rPr lang="cs-CZ" b="1" dirty="0" smtClean="0"/>
              <a:t>obcí vydalo:</a:t>
            </a:r>
            <a:endParaRPr lang="cs-CZ" b="1" dirty="0"/>
          </a:p>
          <a:p>
            <a:r>
              <a:rPr lang="cs-CZ" dirty="0"/>
              <a:t>Ministerstvo vnitra – generální ředitelství Hasičského záchranného sboru </a:t>
            </a:r>
            <a:r>
              <a:rPr lang="cs-CZ" dirty="0" smtClean="0"/>
              <a:t>ČR pod Č.j</a:t>
            </a:r>
            <a:r>
              <a:rPr lang="cs-CZ" dirty="0"/>
              <a:t>. MV- 52763-6/PO-2008</a:t>
            </a:r>
          </a:p>
          <a:p>
            <a:endParaRPr lang="cs-CZ" dirty="0" smtClean="0"/>
          </a:p>
          <a:p>
            <a:r>
              <a:rPr lang="cs-CZ" b="1" dirty="0" smtClean="0"/>
              <a:t>Obrázky :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Logo HZS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ČR </a:t>
            </a:r>
          </a:p>
          <a:p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 smtClean="0"/>
              <a:t>www.</a:t>
            </a:r>
            <a:r>
              <a:rPr lang="cs-CZ" i="1" dirty="0" smtClean="0"/>
              <a:t>hzslk</a:t>
            </a:r>
            <a:r>
              <a:rPr lang="pt-BR" i="1" dirty="0" smtClean="0"/>
              <a:t>.com</a:t>
            </a:r>
            <a:r>
              <a:rPr lang="pt-BR" dirty="0" smtClean="0"/>
              <a:t> </a:t>
            </a:r>
            <a:r>
              <a:rPr lang="pt-BR" dirty="0"/>
              <a:t>[online]. [cit. </a:t>
            </a:r>
            <a:r>
              <a:rPr lang="cs-CZ" dirty="0" smtClean="0"/>
              <a:t>25</a:t>
            </a:r>
            <a:r>
              <a:rPr lang="pt-BR" dirty="0" smtClean="0"/>
              <a:t>.</a:t>
            </a:r>
            <a:r>
              <a:rPr lang="cs-CZ" dirty="0" smtClean="0"/>
              <a:t>8</a:t>
            </a:r>
            <a:r>
              <a:rPr lang="pt-BR" dirty="0" smtClean="0"/>
              <a:t>.2012</a:t>
            </a:r>
            <a:r>
              <a:rPr lang="pt-BR" dirty="0"/>
              <a:t>]. Dostupný na </a:t>
            </a:r>
            <a:r>
              <a:rPr lang="cs-CZ" dirty="0" smtClean="0"/>
              <a:t>W</a:t>
            </a:r>
            <a:r>
              <a:rPr lang="pt-BR" dirty="0" smtClean="0"/>
              <a:t>WW:http</a:t>
            </a:r>
            <a:r>
              <a:rPr lang="pt-BR" dirty="0"/>
              <a:t>://</a:t>
            </a:r>
            <a:r>
              <a:rPr lang="pt-BR" dirty="0" smtClean="0"/>
              <a:t>archiv2.hzszlk.eu/</a:t>
            </a:r>
            <a:r>
              <a:rPr lang="cs-CZ" dirty="0"/>
              <a:t> </a:t>
            </a:r>
            <a:r>
              <a:rPr lang="pt-BR" dirty="0" smtClean="0"/>
              <a:t>launch.php?s=page&amp;</a:t>
            </a:r>
            <a:r>
              <a:rPr lang="cs-CZ" dirty="0" smtClean="0"/>
              <a:t> </a:t>
            </a:r>
            <a:r>
              <a:rPr lang="pt-BR" dirty="0" smtClean="0"/>
              <a:t>ID=25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814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22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</TotalTime>
  <Words>1025</Words>
  <Application>Microsoft Office PowerPoint</Application>
  <PresentationFormat>Předvádění na obrazovce (4:3)</PresentationFormat>
  <Paragraphs>163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Theme111</vt:lpstr>
      <vt:lpstr>1_Theme111</vt:lpstr>
      <vt:lpstr>Metodika pro zřizování jednotek sborů dobrovolných hasičů obcí </vt:lpstr>
      <vt:lpstr>Výukový materiál</vt:lpstr>
      <vt:lpstr>Snímek 3</vt:lpstr>
      <vt:lpstr>1. Úvod</vt:lpstr>
      <vt:lpstr>2. Základní pojmy</vt:lpstr>
      <vt:lpstr>2. Základní pojmy</vt:lpstr>
      <vt:lpstr>2. Základní pojmy</vt:lpstr>
      <vt:lpstr>2. Základní pojmy</vt:lpstr>
      <vt:lpstr>2. Základní pojmy</vt:lpstr>
      <vt:lpstr>3. Zřizování jednotky SDH obce</vt:lpstr>
      <vt:lpstr>3. Zřizování jednotky SDH obce</vt:lpstr>
      <vt:lpstr>3. Zřizování jednotky SDH obce  Základní početní stavy členů jednotky SDH obce:</vt:lpstr>
      <vt:lpstr>3. Zřizování jednotky SDH obce</vt:lpstr>
      <vt:lpstr>3. Zřizování jednotky SDH obce</vt:lpstr>
      <vt:lpstr>Použité zdroje</vt:lpstr>
      <vt:lpstr>Konec prezentace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Metodika pro zřizování jednotek sborů dobrovolných hasičů obcí</dc:title>
  <dc:creator>jarda</dc:creator>
  <cp:lastModifiedBy>Dum</cp:lastModifiedBy>
  <cp:revision>42</cp:revision>
  <dcterms:created xsi:type="dcterms:W3CDTF">2011-10-19T18:10:48Z</dcterms:created>
  <dcterms:modified xsi:type="dcterms:W3CDTF">2013-01-08T15:11:24Z</dcterms:modified>
</cp:coreProperties>
</file>