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3" r:id="rId8"/>
    <p:sldId id="263" r:id="rId9"/>
    <p:sldId id="264" r:id="rId10"/>
    <p:sldId id="265" r:id="rId11"/>
    <p:sldId id="272" r:id="rId12"/>
    <p:sldId id="271" r:id="rId13"/>
    <p:sldId id="270" r:id="rId14"/>
    <p:sldId id="269" r:id="rId15"/>
    <p:sldId id="268" r:id="rId16"/>
    <p:sldId id="267" r:id="rId17"/>
    <p:sldId id="274" r:id="rId18"/>
    <p:sldId id="275" r:id="rId19"/>
    <p:sldId id="26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C4DFC-AFB2-4B77-8486-F226A2D90E52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E0CC-4C99-4D3F-BF63-6D3174480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C4DFC-AFB2-4B77-8486-F226A2D90E52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E0CC-4C99-4D3F-BF63-6D3174480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C4DFC-AFB2-4B77-8486-F226A2D90E52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E0CC-4C99-4D3F-BF63-6D3174480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C4DFC-AFB2-4B77-8486-F226A2D90E52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E0CC-4C99-4D3F-BF63-6D3174480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C4DFC-AFB2-4B77-8486-F226A2D90E52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E0CC-4C99-4D3F-BF63-6D3174480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C4DFC-AFB2-4B77-8486-F226A2D90E52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E0CC-4C99-4D3F-BF63-6D3174480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C4DFC-AFB2-4B77-8486-F226A2D90E52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E0CC-4C99-4D3F-BF63-6D3174480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C4DFC-AFB2-4B77-8486-F226A2D90E52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E0CC-4C99-4D3F-BF63-6D3174480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C4DFC-AFB2-4B77-8486-F226A2D90E52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E0CC-4C99-4D3F-BF63-6D3174480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C4DFC-AFB2-4B77-8486-F226A2D90E52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E0CC-4C99-4D3F-BF63-6D3174480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C4DFC-AFB2-4B77-8486-F226A2D90E52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E0CC-4C99-4D3F-BF63-6D3174480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C4DFC-AFB2-4B77-8486-F226A2D90E52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14E0CC-4C99-4D3F-BF63-6D3174480D6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6/6d/Babi_doly_oresin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8/84/Velk%C3%BD_Tis%C3%BD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3/3c/Rozmberk3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0/0c/Vylov_lod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4/44/Anabaenaspiroides_EP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8/81/Nostoc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d/d4/PotamogetonCrispu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6/61/Eendekroos_dicht_bijeen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2/2c/Nuphar_lutea_(Detail)_24072005-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6/64/Leknin2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c/c1/Phragmites_australis_rhizome_kz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hyperlink" Target="http://cs.wikipedia.org/wiki/Soubor:Schilfguertel_an_der_oste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b/b3/CarexAcut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hyperlink" Target="http://upload.wikimedia.org/wikipedia/commons/1/16/Typha_latifolia_02_bgiu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upload.wikimedia.org/wikipedia/commons/2/21/Blatouch_bahen%C3%AD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cs.wikipedia.org/wiki/Soubor:Illustration_Salix_alba0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hyperlink" Target="http://cs.wikipedia.org/wiki/Soubor:Koeh-118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cs.wikipedia.org/wiki/Soubor:Illustration_Fraxinus_excelsior0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hyperlink" Target="http://cs.wikipedia.org/wiki/Soubor:Illustration_Populus_tremula0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upload.wikimedia.org/wikipedia/commons/3/3f/Petasites_hybridus_plant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hyperlink" Target="http://upload.wikimedia.org/wikipedia/commons/2/2c/Iris_pseudacorus_01.jpg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34988" y="2996952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VY_52_INOVACE_51_Rybníky a rostliny- učební text</a:t>
            </a:r>
            <a:endParaRPr lang="cs-CZ" sz="3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585811" y="1859632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362950" cy="634082"/>
          </a:xfrm>
        </p:spPr>
        <p:txBody>
          <a:bodyPr>
            <a:normAutofit/>
          </a:bodyPr>
          <a:lstStyle/>
          <a:p>
            <a:r>
              <a:rPr lang="cs-CZ" sz="3200" b="1" u="sng" dirty="0"/>
              <a:t>R</a:t>
            </a:r>
            <a:r>
              <a:rPr lang="cs-CZ" sz="3200" b="1" u="sng" dirty="0" smtClean="0"/>
              <a:t>ybníky:</a:t>
            </a:r>
            <a:endParaRPr lang="cs-CZ" sz="32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856357"/>
            <a:ext cx="874846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Uměle vytvořené ekosystémy, vzniklé přehrazením potoků ( někdy uměle vedené strouhy), často vzájemně napájené. Vyžadují energii člověka, čištění, chov ryb, krmení, prokysličování. </a:t>
            </a:r>
            <a:endParaRPr lang="cs-CZ" sz="2400" dirty="0"/>
          </a:p>
          <a:p>
            <a:r>
              <a:rPr lang="cs-CZ" sz="2400" dirty="0" smtClean="0"/>
              <a:t>Liší se velikostí, hloubkou, okolím (slunce, stín)</a:t>
            </a:r>
          </a:p>
          <a:p>
            <a:r>
              <a:rPr lang="cs-CZ" sz="2400" dirty="0" smtClean="0"/>
              <a:t>Vlastnosti vody, dna, břehů tvoří podmínky pro následný vývoj organizmů:</a:t>
            </a:r>
          </a:p>
          <a:p>
            <a:r>
              <a:rPr lang="cs-CZ" sz="2400" b="1" u="sng" dirty="0" smtClean="0"/>
              <a:t>Společenstva rostlinná</a:t>
            </a:r>
            <a:r>
              <a:rPr lang="cs-CZ" sz="2400" dirty="0" smtClean="0"/>
              <a:t>- řasy, vodní, bahenní, břehové rostliny</a:t>
            </a:r>
          </a:p>
          <a:p>
            <a:r>
              <a:rPr lang="cs-CZ" sz="2400" b="1" u="sng" dirty="0" smtClean="0"/>
              <a:t>  živočišná-</a:t>
            </a:r>
            <a:r>
              <a:rPr lang="cs-CZ" sz="2400" dirty="0" smtClean="0"/>
              <a:t> vodní- bakterie, korýši, měkkýši, larvy, brouci, ryby…….</a:t>
            </a:r>
          </a:p>
          <a:p>
            <a:r>
              <a:rPr lang="cs-CZ" sz="2400" dirty="0"/>
              <a:t>	 </a:t>
            </a:r>
            <a:r>
              <a:rPr lang="cs-CZ" sz="2400" dirty="0" smtClean="0"/>
              <a:t>    - ptáci- vodní, brodiví, pobřežní</a:t>
            </a:r>
          </a:p>
          <a:p>
            <a:r>
              <a:rPr lang="cs-CZ" sz="2400" dirty="0"/>
              <a:t>	 </a:t>
            </a:r>
            <a:r>
              <a:rPr lang="cs-CZ" sz="2400" dirty="0" smtClean="0"/>
              <a:t>    - savci- vydra, ondatra, plazi- užovka, obojživelníci……</a:t>
            </a:r>
          </a:p>
          <a:p>
            <a:r>
              <a:rPr lang="cs-CZ" sz="2400" b="1" u="sng" dirty="0" smtClean="0"/>
              <a:t>Zima:- </a:t>
            </a:r>
            <a:r>
              <a:rPr lang="cs-CZ" sz="2400" dirty="0" smtClean="0"/>
              <a:t>led a  sníh- hromadění oxidu uhličitého (rozpouští led- bruslení) a nedostatek kyslíku- zastaví se fotosyntéza. </a:t>
            </a:r>
          </a:p>
          <a:p>
            <a:r>
              <a:rPr lang="cs-CZ" sz="2400" dirty="0" smtClean="0"/>
              <a:t>Řešení- odhrabat sníh, vysekat díry</a:t>
            </a:r>
          </a:p>
          <a:p>
            <a:r>
              <a:rPr lang="cs-CZ" sz="2400" b="1" u="sng" dirty="0" smtClean="0"/>
              <a:t>Léto: </a:t>
            </a:r>
            <a:r>
              <a:rPr lang="cs-CZ" sz="2400" dirty="0" smtClean="0"/>
              <a:t>vysoká teplota vody a mnoho živin- přemnožení sinic- rozklad málo kyslíku- prokysličení vrtulí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Babi doly oresi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7" y="1052736"/>
            <a:ext cx="7944239" cy="529285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95536" y="404664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835696" y="404664"/>
            <a:ext cx="6467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Vypuštěný rybník- pozorovatelné zabahnění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Soubor:Velký Tisý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484784"/>
            <a:ext cx="8448000" cy="4752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899592" y="6318966"/>
            <a:ext cx="10801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380367" y="836711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Soustava rybníků: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Rozmberk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1" y="764704"/>
            <a:ext cx="7620000" cy="5715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851920" y="0"/>
            <a:ext cx="7920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5576" y="36933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Rožmberk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Vylov lo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76672"/>
            <a:ext cx="7620000" cy="5715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3568" y="33265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0"/>
            <a:ext cx="31683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051720" y="3326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Výlov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Rostliny rybníků: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Produkují kyslík a živiny. Zpracovávají oxid uhličitý.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B</a:t>
            </a:r>
            <a:r>
              <a:rPr lang="cs-CZ" b="1" dirty="0" smtClean="0"/>
              <a:t>řehové</a:t>
            </a:r>
            <a:r>
              <a:rPr lang="cs-CZ" dirty="0" smtClean="0"/>
              <a:t>- duby, vrby, olše, jasany, topoly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Bažiny</a:t>
            </a:r>
            <a:r>
              <a:rPr lang="cs-CZ" dirty="0" smtClean="0"/>
              <a:t>- blatouch bahenní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Mělčiny</a:t>
            </a:r>
            <a:r>
              <a:rPr lang="cs-CZ" dirty="0" smtClean="0"/>
              <a:t>- rákos, ostřice,orobinec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Vodní</a:t>
            </a:r>
            <a:r>
              <a:rPr lang="cs-CZ" dirty="0" smtClean="0"/>
              <a:t>- řasy, okřehek- vznáší se</a:t>
            </a:r>
          </a:p>
          <a:p>
            <a:pPr marL="514350" indent="-514350">
              <a:buNone/>
            </a:pPr>
            <a:r>
              <a:rPr lang="cs-CZ" dirty="0"/>
              <a:t>	</a:t>
            </a:r>
            <a:r>
              <a:rPr lang="cs-CZ" dirty="0" smtClean="0"/>
              <a:t>	      - leknín, stulík a rdest- koření ve dnu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Soubor:Anabaenaspiroides EP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88640"/>
            <a:ext cx="4364348" cy="3276000"/>
          </a:xfrm>
          <a:prstGeom prst="rect">
            <a:avLst/>
          </a:prstGeom>
          <a:noFill/>
        </p:spPr>
      </p:pic>
      <p:pic>
        <p:nvPicPr>
          <p:cNvPr id="20484" name="Picture 4" descr="Soubor:Nostoc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2718000"/>
            <a:ext cx="5520000" cy="41400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763688" y="4509120"/>
            <a:ext cx="31683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88024" y="332656"/>
            <a:ext cx="19293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932040" y="1340768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Řasy a sinice: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PotamogetonCrisp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89842" y="3150000"/>
            <a:ext cx="4754158" cy="3708000"/>
          </a:xfrm>
          <a:prstGeom prst="rect">
            <a:avLst/>
          </a:prstGeom>
          <a:noFill/>
        </p:spPr>
      </p:pic>
      <p:pic>
        <p:nvPicPr>
          <p:cNvPr id="23556" name="Picture 4" descr="Soubor:Eendekroos dicht bijee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88640"/>
            <a:ext cx="5856000" cy="43920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611560" y="5013176"/>
            <a:ext cx="69044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28000" y="6488668"/>
            <a:ext cx="17281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228184" y="105273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Okřehek 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72200" y="267328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Rdest kadeřavý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Soubor:Nuphar lutea (Detail) 24072005-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0"/>
            <a:ext cx="5760000" cy="4320000"/>
          </a:xfrm>
          <a:prstGeom prst="rect">
            <a:avLst/>
          </a:prstGeom>
          <a:noFill/>
        </p:spPr>
      </p:pic>
      <p:pic>
        <p:nvPicPr>
          <p:cNvPr id="22532" name="Picture 4" descr="Soubor:Leknin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28000" y="2646000"/>
            <a:ext cx="5616000" cy="42120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963417" y="30003"/>
            <a:ext cx="11288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 rot="10800000" flipV="1">
            <a:off x="395536" y="5388895"/>
            <a:ext cx="8272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75200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Stulík bahenní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36000" y="2164214"/>
            <a:ext cx="2628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Leknín bílý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Soubor:Phragmites australis rhizome kz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400300"/>
            <a:ext cx="7620000" cy="4457700"/>
          </a:xfrm>
          <a:prstGeom prst="rect">
            <a:avLst/>
          </a:prstGeom>
          <a:noFill/>
        </p:spPr>
      </p:pic>
      <p:pic>
        <p:nvPicPr>
          <p:cNvPr id="24580" name="Picture 4" descr="http://upload.wikimedia.org/wikipedia/commons/thumb/6/65/Schilfguertel_an_der_oste.jpg/220px-Schilfguertel_an_der_ost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10145"/>
            <a:ext cx="4127999" cy="3096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469605" y="538173"/>
            <a:ext cx="278476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Obr.11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020272" y="1700808"/>
            <a:ext cx="11521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Obr.12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076056" y="908720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Rákos - oddenek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Soubor:CarexAcut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32656"/>
            <a:ext cx="3914775" cy="5715000"/>
          </a:xfrm>
          <a:prstGeom prst="rect">
            <a:avLst/>
          </a:prstGeom>
          <a:noFill/>
        </p:spPr>
      </p:pic>
      <p:pic>
        <p:nvPicPr>
          <p:cNvPr id="28676" name="Picture 4" descr="Soubor:Typha latifolia 02 bgiu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2358000"/>
            <a:ext cx="6000000" cy="4500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23529" y="6131304"/>
            <a:ext cx="8640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Obr.13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956376" y="764704"/>
            <a:ext cx="1008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Obr.14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019425" y="138141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14774" y="1654150"/>
            <a:ext cx="48336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Orobinec – jednopohlavní květy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Soubor:Blatouch bahení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980728"/>
            <a:ext cx="7620000" cy="5715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11560" y="485933"/>
            <a:ext cx="8074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Obr.15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051720" y="485933"/>
            <a:ext cx="6323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Blatouch bahenní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"/>
          <p:cNvSpPr>
            <a:spLocks noChangeArrowheads="1"/>
          </p:cNvSpPr>
          <p:nvPr/>
        </p:nvSpPr>
        <p:spPr bwMode="auto">
          <a:xfrm>
            <a:off x="0" y="-323165"/>
            <a:ext cx="18473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30725" name="Picture 5" descr="Vrba bílá">
            <a:hlinkClick r:id="rId2" tooltip="Vrba bílá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8411" y="773996"/>
            <a:ext cx="3030596" cy="5004000"/>
          </a:xfrm>
          <a:prstGeom prst="rect">
            <a:avLst/>
          </a:prstGeom>
          <a:noFill/>
        </p:spPr>
      </p:pic>
      <p:pic>
        <p:nvPicPr>
          <p:cNvPr id="30727" name="Picture 7" descr="dub zimní">
            <a:hlinkClick r:id="rId4" tooltip="dub zimní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764704"/>
            <a:ext cx="3641798" cy="464400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2411760" y="404664"/>
            <a:ext cx="1008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Obr.16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226777" y="764704"/>
            <a:ext cx="200140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Obr.17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4731" y="6237312"/>
            <a:ext cx="88517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Vrba bílá                                                  dub letní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948264" y="476672"/>
            <a:ext cx="8074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Obr.19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548680"/>
            <a:ext cx="8074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Obr.18</a:t>
            </a:r>
            <a:endParaRPr lang="cs-CZ" dirty="0"/>
          </a:p>
        </p:txBody>
      </p:sp>
      <p:pic>
        <p:nvPicPr>
          <p:cNvPr id="31746" name="Picture 2" descr="Jasan ztepilý">
            <a:hlinkClick r:id="rId2" tooltip="Jasan ztepilý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070895"/>
            <a:ext cx="2664296" cy="4213306"/>
          </a:xfrm>
          <a:prstGeom prst="rect">
            <a:avLst/>
          </a:prstGeom>
          <a:noFill/>
        </p:spPr>
      </p:pic>
      <p:pic>
        <p:nvPicPr>
          <p:cNvPr id="31748" name="Picture 4" descr="Topol osika">
            <a:hlinkClick r:id="rId4" tooltip="Topol osika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29452" y="979607"/>
            <a:ext cx="2714956" cy="456701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67544" y="6165304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Jasan ztepilý                                             topol   osika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0"/>
            <a:ext cx="17281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Obr.20</a:t>
            </a:r>
            <a:endParaRPr lang="cs-CZ" dirty="0"/>
          </a:p>
        </p:txBody>
      </p:sp>
      <p:pic>
        <p:nvPicPr>
          <p:cNvPr id="25602" name="Picture 2" descr="Soubor:Petasites hybridus plant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76672"/>
            <a:ext cx="5328000" cy="3996000"/>
          </a:xfrm>
          <a:prstGeom prst="rect">
            <a:avLst/>
          </a:prstGeom>
          <a:noFill/>
        </p:spPr>
      </p:pic>
      <p:pic>
        <p:nvPicPr>
          <p:cNvPr id="25604" name="Picture 4" descr="Soubor:Iris pseudacorus 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04664"/>
            <a:ext cx="4286250" cy="5715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915816" y="5267232"/>
            <a:ext cx="1242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79715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Devětsil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6390620"/>
            <a:ext cx="35112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630932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5877272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Kosatec žlutý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Filipendula ulmaria - tužebník jilmov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124744"/>
            <a:ext cx="7143750" cy="53625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67544" y="83671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Obr.22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655676" y="404664"/>
            <a:ext cx="5580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Tužebník jilmový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c/cb/Efflorescence_verte_3_Cyanobacter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340768"/>
            <a:ext cx="8048625" cy="515302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3568" y="692696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Obr.23- </a:t>
            </a:r>
            <a:r>
              <a:rPr lang="cs-CZ" sz="2400" b="1" dirty="0"/>
              <a:t>P</a:t>
            </a:r>
            <a:r>
              <a:rPr lang="cs-CZ" sz="2400" b="1" dirty="0" smtClean="0"/>
              <a:t>řemnožení sinic - eutrofizace vody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2809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Zdroje obrázků:</a:t>
            </a:r>
          </a:p>
          <a:p>
            <a:r>
              <a:rPr lang="cs-CZ" sz="1200" dirty="0" smtClean="0"/>
              <a:t>Obr. 1-http://cs.wikipedia.org/wiki/Soubor:Babi_doly_oresin.JPG</a:t>
            </a:r>
          </a:p>
          <a:p>
            <a:r>
              <a:rPr lang="cs-CZ" sz="1200" dirty="0" smtClean="0"/>
              <a:t>Obr.2-http://cs.wikipedia.org/wiki/Soubor:Velk%C3%BD_Tis%C3%BD.JPG</a:t>
            </a:r>
          </a:p>
          <a:p>
            <a:r>
              <a:rPr lang="cs-CZ" sz="1200" dirty="0" smtClean="0"/>
              <a:t>Obr.3-http://cs.wikipedia.org/wiki/Soubor:Rozmberk3.jpg</a:t>
            </a:r>
          </a:p>
          <a:p>
            <a:r>
              <a:rPr lang="cs-CZ" sz="1200" dirty="0" smtClean="0"/>
              <a:t>Obr.4-http://cs.wikipedia.org/wiki/Soubor:Vylov_lod.JPG</a:t>
            </a:r>
          </a:p>
          <a:p>
            <a:r>
              <a:rPr lang="cs-CZ" sz="1200" dirty="0" smtClean="0"/>
              <a:t>Obr.5-http://cs.wikipedia.org/wiki/Soubor:Anabaenaspiroides_EPA.jpg</a:t>
            </a:r>
          </a:p>
          <a:p>
            <a:r>
              <a:rPr lang="cs-CZ" sz="1200" dirty="0" smtClean="0"/>
              <a:t>Obr.6-http://cs.wikipedia.org/wiki/Soubor:Nostoc.jpg</a:t>
            </a:r>
          </a:p>
          <a:p>
            <a:r>
              <a:rPr lang="cs-CZ" sz="1200" dirty="0" smtClean="0"/>
              <a:t>Obr.7-http://cs.wikipedia.org/wiki/Soubor:Eendekroos_dicht_bijeen.JPG</a:t>
            </a:r>
          </a:p>
          <a:p>
            <a:r>
              <a:rPr lang="cs-CZ" sz="1200" dirty="0" smtClean="0"/>
              <a:t>Obr.8-http://cs.wikipedia.org/wiki/Soubor:PotamogetonCrispus.jpg</a:t>
            </a:r>
          </a:p>
          <a:p>
            <a:r>
              <a:rPr lang="cs-CZ" sz="1200" dirty="0" smtClean="0"/>
              <a:t>Obr.9-http://cs.wikipedia.org/wiki/Soubor:Nuphar_lutea_(Detail)_24072005-1.jpg</a:t>
            </a:r>
          </a:p>
          <a:p>
            <a:r>
              <a:rPr lang="cs-CZ" sz="1200" dirty="0" smtClean="0"/>
              <a:t>Obr.10-http://cs.wikipedia.org/wiki/Soubor:Illustration_Fraxinus_excelsior0.jpg</a:t>
            </a:r>
          </a:p>
          <a:p>
            <a:r>
              <a:rPr lang="cs-CZ" sz="1200" dirty="0" smtClean="0"/>
              <a:t>Obr.11-http://cs.wikipedia.org/wiki/Soubor:Schilfguertel_an_der_oste.jpg</a:t>
            </a:r>
          </a:p>
          <a:p>
            <a:r>
              <a:rPr lang="cs-CZ" sz="1200" dirty="0" smtClean="0"/>
              <a:t>Obr.12-http://cs.wikipedia.org/wiki/Soubor:Phragmites_australis_rhizome_kz.jpg</a:t>
            </a:r>
          </a:p>
          <a:p>
            <a:r>
              <a:rPr lang="cs-CZ" sz="1200" dirty="0" smtClean="0"/>
              <a:t>Obr.13-http://cs.wikipedia.org/wiki/Soubor:CarexAcuta.jpg</a:t>
            </a:r>
          </a:p>
          <a:p>
            <a:r>
              <a:rPr lang="cs-CZ" sz="1200" dirty="0" smtClean="0"/>
              <a:t>Obr.14-http://cs.wikipedia.org/wiki/Soubor:Typha_latifolia_02_bgiu.jpg</a:t>
            </a:r>
          </a:p>
          <a:p>
            <a:r>
              <a:rPr lang="cs-CZ" sz="1200" dirty="0" smtClean="0"/>
              <a:t>Obr.15-http://cs.wikipedia.org/wiki/Soubor:Blatouch_bahen%C3%AD.JPG</a:t>
            </a:r>
          </a:p>
          <a:p>
            <a:r>
              <a:rPr lang="cs-CZ" sz="1200" dirty="0" smtClean="0"/>
              <a:t>Obr.16-http://cs.wikipedia.org/wiki/Soubor:Illustration_Salix_alba0.jpg</a:t>
            </a:r>
          </a:p>
          <a:p>
            <a:r>
              <a:rPr lang="cs-CZ" sz="1200" dirty="0" smtClean="0"/>
              <a:t>´obr.17-http://cs.wikipedia.org/wiki/Soubor:Koeh-118.jpg</a:t>
            </a:r>
          </a:p>
          <a:p>
            <a:r>
              <a:rPr lang="cs-CZ" sz="1200" dirty="0" smtClean="0"/>
              <a:t>Obr.18-http://cs.wikipedia.org/wiki/Soubor:Illustration_Fraxinus_excelsior0.jpgJasan </a:t>
            </a:r>
            <a:r>
              <a:rPr lang="cs-CZ" sz="1200" dirty="0" err="1" smtClean="0"/>
              <a:t>ztepilý</a:t>
            </a:r>
            <a:endParaRPr lang="cs-CZ" sz="1200" dirty="0" smtClean="0"/>
          </a:p>
          <a:p>
            <a:r>
              <a:rPr lang="cs-CZ" sz="1200" dirty="0" smtClean="0"/>
              <a:t>Obr.19-http://cs.wikipedia.org/wiki/Soubor:Illustration_Populus_tremula0.jpg</a:t>
            </a:r>
          </a:p>
          <a:p>
            <a:r>
              <a:rPr lang="cs-CZ" sz="1200" dirty="0" smtClean="0"/>
              <a:t>Obr.20-http://cs.wikipedia.org/wiki/Soubor:Petasites_hybridus_plants.jpg</a:t>
            </a:r>
          </a:p>
          <a:p>
            <a:r>
              <a:rPr lang="cs-CZ" sz="1200" dirty="0" smtClean="0"/>
              <a:t>Obr.21-http://cs.wikipedia.org/wiki/Soubor:Iris_pseudacorus_01.jpg</a:t>
            </a:r>
          </a:p>
          <a:p>
            <a:r>
              <a:rPr lang="cs-CZ" sz="1200" dirty="0" smtClean="0"/>
              <a:t>Obr.22-http://www.</a:t>
            </a:r>
            <a:r>
              <a:rPr lang="cs-CZ" sz="1200" dirty="0" err="1" smtClean="0"/>
              <a:t>biolib.cz</a:t>
            </a:r>
            <a:r>
              <a:rPr lang="cs-CZ" sz="1200" dirty="0" smtClean="0"/>
              <a:t>/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taxonimage</a:t>
            </a:r>
            <a:r>
              <a:rPr lang="cs-CZ" sz="1200" dirty="0" smtClean="0"/>
              <a:t>/id70240/?</a:t>
            </a:r>
            <a:r>
              <a:rPr lang="cs-CZ" sz="1200" dirty="0" err="1" smtClean="0"/>
              <a:t>taxonid</a:t>
            </a:r>
            <a:r>
              <a:rPr lang="cs-CZ" sz="1200" dirty="0" smtClean="0"/>
              <a:t>=39604</a:t>
            </a:r>
          </a:p>
          <a:p>
            <a:r>
              <a:rPr lang="cs-CZ" sz="1200" dirty="0" smtClean="0"/>
              <a:t>Obr.23-http://upload.wikimedia.org/wikipedia/commons/c/cb/Efflorescence_verte_3_Cyanobacteria.JPG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283</Words>
  <Application>Microsoft Office PowerPoint</Application>
  <PresentationFormat>Předvádění na obrazovce (4:3)</PresentationFormat>
  <Paragraphs>85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VY_52_INOVACE_51_Rybníky a rostliny- učební text</vt:lpstr>
      <vt:lpstr>Rybníky:</vt:lpstr>
      <vt:lpstr>Prezentace aplikace PowerPoint</vt:lpstr>
      <vt:lpstr>Prezentace aplikace PowerPoint</vt:lpstr>
      <vt:lpstr>Prezentace aplikace PowerPoint</vt:lpstr>
      <vt:lpstr>Prezentace aplikace PowerPoint</vt:lpstr>
      <vt:lpstr>Rostliny rybníků: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EU-05.02.35</dc:title>
  <dc:creator>Hercík</dc:creator>
  <cp:lastModifiedBy>Hercíková</cp:lastModifiedBy>
  <cp:revision>18</cp:revision>
  <dcterms:created xsi:type="dcterms:W3CDTF">2011-03-06T13:45:05Z</dcterms:created>
  <dcterms:modified xsi:type="dcterms:W3CDTF">2011-06-29T19:57:52Z</dcterms:modified>
</cp:coreProperties>
</file>