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18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9F6F6040-8782-4F0B-8AB7-8E1B7BFA67F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74C521E-D555-4120-8C1C-F1424CB1B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850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EBD95-EB30-4B98-AE0E-5FD2407B702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E37E5-EDEA-4C2C-931B-CA17D8039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840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E3B67-4CC0-418A-8DED-A1C8E349954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5D940-A011-465F-A585-6A828716F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2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F9AA7-39FF-4611-BC9C-41F66F4DB514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5E282-A4DF-4285-B9BD-F0B24F104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33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2B50D-2E15-4122-ADA7-4DB89CA52B2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70F2B-01F1-44AA-85A0-DDA8489A0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364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9D3D0-2EC9-4121-8491-1FD03C3CC94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6FD9A-F077-4456-8761-C7BE8050B3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3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D202F-A396-4AC0-A170-EA84292ED5F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A5E82-07CC-408B-8AE9-C31338E57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89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19785-3B31-4EC0-B2B1-7A28220D9273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447D5-FCB2-4406-A4F3-4464994B9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860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20BF7-202F-4801-8AA7-3D8F2F6CF3E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EEB92-D748-4A22-9E7F-A85C77E49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577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476E6-531D-4F19-9F52-08AC24AEDAD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CAA98-CA63-43DF-B5D3-A9230DF98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487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3499C-5239-4531-AF8D-2212CDC8407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A0A92-F534-46C4-89F7-70B3EF967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492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75B978A-01BA-419C-8B92-508E1AC4E682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F2C40813-2B9E-433E-8315-6930E9188C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Úvod do statiky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05_03_32_INOVACE_02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Čím se zabývá statika, účel statiky a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axiómy statiky.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Statika, účel statiky, axiómy statiky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Úvod do statiky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755650" y="1052513"/>
            <a:ext cx="6481763" cy="830262"/>
          </a:xfrm>
        </p:spPr>
        <p:txBody>
          <a:bodyPr/>
          <a:lstStyle/>
          <a:p>
            <a:r>
              <a:rPr lang="cs-CZ" smtClean="0"/>
              <a:t>Co je to statika?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idx="1"/>
          </p:nvPr>
        </p:nvSpPr>
        <p:spPr>
          <a:xfrm>
            <a:off x="4208463" y="3357563"/>
            <a:ext cx="4467225" cy="1871662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Statika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je část mechaniky, která se zabývá tělesy </a:t>
            </a:r>
            <a:r>
              <a:rPr lang="cs-CZ" b="1" dirty="0" smtClean="0">
                <a:solidFill>
                  <a:schemeClr val="accent3"/>
                </a:solidFill>
              </a:rPr>
              <a:t>v klidu</a:t>
            </a:r>
            <a:r>
              <a:rPr lang="cs-CZ" dirty="0" smtClean="0"/>
              <a:t> ve vztažné soustavě a </a:t>
            </a:r>
            <a:r>
              <a:rPr lang="cs-CZ" b="1" dirty="0" smtClean="0">
                <a:solidFill>
                  <a:schemeClr val="accent3"/>
                </a:solidFill>
              </a:rPr>
              <a:t>silami</a:t>
            </a:r>
            <a:r>
              <a:rPr lang="cs-CZ" dirty="0" smtClean="0"/>
              <a:t>, které mezi těmito tělesy působí.</a:t>
            </a:r>
          </a:p>
          <a:p>
            <a:pPr>
              <a:defRPr/>
            </a:pPr>
            <a:r>
              <a:rPr lang="cs-CZ" dirty="0" smtClean="0"/>
              <a:t>Základním úkolem je najít </a:t>
            </a:r>
            <a:r>
              <a:rPr lang="cs-CZ" b="1" dirty="0" smtClean="0">
                <a:solidFill>
                  <a:schemeClr val="accent3"/>
                </a:solidFill>
              </a:rPr>
              <a:t>rovnováhu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mezi těmito silami. </a:t>
            </a:r>
          </a:p>
        </p:txBody>
      </p:sp>
      <p:pic>
        <p:nvPicPr>
          <p:cNvPr id="8197" name="Picture 5" descr="http://2.bp.blogspot.com/-7JYPOqJfpmA/UAREl1Cb5UI/AAAAAAAADT8/XlUref7L9f0/s320/BALANCE-SCALE-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836613"/>
            <a:ext cx="2065338" cy="195580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208463" y="698500"/>
            <a:ext cx="15160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1 - Rovnováha</a:t>
            </a:r>
          </a:p>
        </p:txBody>
      </p:sp>
      <p:pic>
        <p:nvPicPr>
          <p:cNvPr id="8199" name="Picture 7" descr="http://www.archidose.org/Jul00/pisa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989138"/>
            <a:ext cx="3265488" cy="450056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39750" y="6489700"/>
            <a:ext cx="1954213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2 - Šikmá věž v Pise.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1"/>
          <p:cNvSpPr>
            <a:spLocks noGrp="1"/>
          </p:cNvSpPr>
          <p:nvPr>
            <p:ph idx="1"/>
          </p:nvPr>
        </p:nvSpPr>
        <p:spPr>
          <a:xfrm>
            <a:off x="827088" y="1989138"/>
            <a:ext cx="7416800" cy="350837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Účelem statiky je stanovit dimenze </a:t>
            </a:r>
            <a:r>
              <a:rPr lang="cs-CZ" b="1" dirty="0" smtClean="0">
                <a:solidFill>
                  <a:schemeClr val="accent3"/>
                </a:solidFill>
              </a:rPr>
              <a:t>jednotlivých prvků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konstrukce v dané soustavě.</a:t>
            </a:r>
          </a:p>
          <a:p>
            <a:pPr>
              <a:defRPr/>
            </a:pPr>
            <a:r>
              <a:rPr lang="cs-CZ" dirty="0" smtClean="0"/>
              <a:t>Definujeme </a:t>
            </a:r>
            <a:r>
              <a:rPr lang="cs-CZ" b="1" dirty="0" smtClean="0">
                <a:solidFill>
                  <a:schemeClr val="accent3"/>
                </a:solidFill>
              </a:rPr>
              <a:t>zatížení</a:t>
            </a:r>
            <a:r>
              <a:rPr lang="cs-CZ" b="1" dirty="0" smtClean="0"/>
              <a:t> </a:t>
            </a:r>
            <a:r>
              <a:rPr lang="cs-CZ" dirty="0" smtClean="0"/>
              <a:t>s průhyby a deformacemi a také </a:t>
            </a:r>
            <a:r>
              <a:rPr lang="cs-CZ" b="1" dirty="0" smtClean="0">
                <a:solidFill>
                  <a:schemeClr val="accent3"/>
                </a:solidFill>
              </a:rPr>
              <a:t>tolerance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tohoto zatížení.</a:t>
            </a:r>
          </a:p>
          <a:p>
            <a:pPr>
              <a:defRPr/>
            </a:pPr>
            <a:r>
              <a:rPr lang="cs-CZ" dirty="0" smtClean="0"/>
              <a:t>Složité výpočty zjednodušujeme na jednotlivé prvky a ty počítáme a dimenzujeme samostatně – nosník, deska, aj.</a:t>
            </a:r>
          </a:p>
          <a:p>
            <a:pPr>
              <a:defRPr/>
            </a:pPr>
            <a:endParaRPr lang="cs-CZ" dirty="0" smtClean="0"/>
          </a:p>
        </p:txBody>
      </p:sp>
      <p:sp>
        <p:nvSpPr>
          <p:cNvPr id="9219" name="Nadpis 2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757237"/>
          </a:xfrm>
        </p:spPr>
        <p:txBody>
          <a:bodyPr/>
          <a:lstStyle/>
          <a:p>
            <a:r>
              <a:rPr lang="cs-CZ" smtClean="0"/>
              <a:t>Účel statiky</a:t>
            </a:r>
          </a:p>
        </p:txBody>
      </p:sp>
      <p:pic>
        <p:nvPicPr>
          <p:cNvPr id="9222" name="Picture 6" descr="C:\Users\hoszowskir\AppData\Local\Microsoft\Windows\Temporary Internet Files\Content.IE5\C1VSON9A\MC900441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5157788"/>
            <a:ext cx="1743075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  <p:bldP spid="92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Obr. 1: Možnosti zdvihu a zatížení jeřábu LTM 1800, základní varianta s teleskopickým ramene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695325"/>
            <a:ext cx="5680075" cy="5529263"/>
          </a:xfrm>
          <a:noFill/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979613" y="6237288"/>
            <a:ext cx="297656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3 – Příklad možného zatížení jeřábu</a:t>
            </a:r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6011863" y="2060575"/>
            <a:ext cx="2403475" cy="2338388"/>
            <a:chOff x="6177551" y="2132856"/>
            <a:chExt cx="2402607" cy="2339102"/>
          </a:xfrm>
        </p:grpSpPr>
        <p:pic>
          <p:nvPicPr>
            <p:cNvPr id="4" name="Picture 2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780928"/>
              <a:ext cx="1581263" cy="16181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6" name="TextovéPole 11"/>
            <p:cNvSpPr txBox="1">
              <a:spLocks noChangeArrowheads="1"/>
            </p:cNvSpPr>
            <p:nvPr/>
          </p:nvSpPr>
          <p:spPr bwMode="auto">
            <a:xfrm>
              <a:off x="6177551" y="2132856"/>
              <a:ext cx="2402607" cy="2339102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/>
                <a:t>Dokážete odhadnout, v jakých případech je pro člověka statika důležitá?</a:t>
              </a:r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/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757238"/>
          </a:xfrm>
        </p:spPr>
        <p:txBody>
          <a:bodyPr/>
          <a:lstStyle/>
          <a:p>
            <a:r>
              <a:rPr lang="cs-CZ" smtClean="0"/>
              <a:t>Dále o statice…</a:t>
            </a:r>
          </a:p>
        </p:txBody>
      </p:sp>
      <p:sp>
        <p:nvSpPr>
          <p:cNvPr id="3" name="Zástupný symbol pro obsah 1"/>
          <p:cNvSpPr>
            <a:spLocks noGrp="1"/>
          </p:cNvSpPr>
          <p:nvPr>
            <p:ph idx="1"/>
          </p:nvPr>
        </p:nvSpPr>
        <p:spPr>
          <a:xfrm>
            <a:off x="827088" y="1989138"/>
            <a:ext cx="7416800" cy="4392612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Jednotlivé prvky jsou spolu spojeny ve </a:t>
            </a:r>
            <a:r>
              <a:rPr lang="cs-CZ" b="1" dirty="0" smtClean="0"/>
              <a:t>styčnicích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smtClean="0"/>
              <a:t>Aby těleso bylo v klidu, musí být všechny síly, momenty síly a vetkání v </a:t>
            </a:r>
            <a:r>
              <a:rPr lang="cs-CZ" b="1" dirty="0" smtClean="0"/>
              <a:t>rovnováze.</a:t>
            </a:r>
          </a:p>
          <a:p>
            <a:pPr>
              <a:defRPr/>
            </a:pPr>
            <a:r>
              <a:rPr lang="cs-CZ" dirty="0" smtClean="0"/>
              <a:t>Základní veličinou statiky je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Statika se využívá při návrhu nepohyblivých a namáhaných částí konstrukcí.</a:t>
            </a:r>
          </a:p>
          <a:p>
            <a:pPr marL="69850" indent="0"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724128" y="3717032"/>
            <a:ext cx="2088232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SÍLA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987675" y="4132263"/>
            <a:ext cx="2520950" cy="736600"/>
          </a:xfrm>
          <a:prstGeom prst="straightConnector1">
            <a:avLst/>
          </a:prstGeom>
          <a:ln w="57150"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1"/>
          <p:cNvSpPr>
            <a:spLocks noGrp="1"/>
          </p:cNvSpPr>
          <p:nvPr>
            <p:ph idx="1"/>
          </p:nvPr>
        </p:nvSpPr>
        <p:spPr>
          <a:xfrm>
            <a:off x="755650" y="1844675"/>
            <a:ext cx="7632700" cy="3508375"/>
          </a:xfrm>
        </p:spPr>
        <p:txBody>
          <a:bodyPr/>
          <a:lstStyle/>
          <a:p>
            <a:r>
              <a:rPr lang="cs-CZ" sz="2800" smtClean="0"/>
              <a:t>Dvě síly působící na těleso jsou v rovnováze pouze tehdy, jestliže jsou stejně velké, působí na stejné nositelce a mají opačný směr působení. </a:t>
            </a:r>
          </a:p>
          <a:p>
            <a:endParaRPr lang="cs-CZ" smtClean="0"/>
          </a:p>
        </p:txBody>
      </p:sp>
      <p:sp>
        <p:nvSpPr>
          <p:cNvPr id="12291" name="Nadpis 2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024687" cy="1143000"/>
          </a:xfrm>
        </p:spPr>
        <p:txBody>
          <a:bodyPr/>
          <a:lstStyle/>
          <a:p>
            <a:r>
              <a:rPr lang="cs-CZ" smtClean="0"/>
              <a:t>První axióm statiky</a:t>
            </a:r>
            <a:br>
              <a:rPr lang="cs-CZ" smtClean="0"/>
            </a:br>
            <a:r>
              <a:rPr lang="cs-CZ" sz="2800" smtClean="0"/>
              <a:t>…o rovnováze dvou sil</a:t>
            </a:r>
          </a:p>
        </p:txBody>
      </p:sp>
      <p:pic>
        <p:nvPicPr>
          <p:cNvPr id="12293" name="Picture 5" descr="http://i.idnes.cz/11/072/cl5/ZAR3c7a6d_profimedia_00917774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738563"/>
            <a:ext cx="4824413" cy="2928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  <p:bldP spid="1229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Zástupný symbol pro obsah 1"/>
          <p:cNvSpPr>
            <a:spLocks noGrp="1"/>
          </p:cNvSpPr>
          <p:nvPr>
            <p:ph idx="1"/>
          </p:nvPr>
        </p:nvSpPr>
        <p:spPr>
          <a:xfrm>
            <a:off x="1042988" y="2708275"/>
            <a:ext cx="6777037" cy="3508375"/>
          </a:xfrm>
        </p:spPr>
        <p:txBody>
          <a:bodyPr/>
          <a:lstStyle/>
          <a:p>
            <a:r>
              <a:rPr lang="cs-CZ" sz="2800" smtClean="0"/>
              <a:t>Pohybový stav tuhého tělesa se nezmění, jestliže k němu přidáme nebo od něj odebereme soustavu sil, která je v rovnováze.</a:t>
            </a:r>
          </a:p>
          <a:p>
            <a:endParaRPr lang="cs-CZ" smtClean="0"/>
          </a:p>
        </p:txBody>
      </p:sp>
      <p:sp>
        <p:nvSpPr>
          <p:cNvPr id="13316" name="Nadpis 2"/>
          <p:cNvSpPr>
            <a:spLocks noGrp="1"/>
          </p:cNvSpPr>
          <p:nvPr>
            <p:ph type="title"/>
          </p:nvPr>
        </p:nvSpPr>
        <p:spPr>
          <a:xfrm>
            <a:off x="1042988" y="1196975"/>
            <a:ext cx="7345362" cy="828675"/>
          </a:xfrm>
        </p:spPr>
        <p:txBody>
          <a:bodyPr/>
          <a:lstStyle/>
          <a:p>
            <a:r>
              <a:rPr lang="cs-CZ" smtClean="0"/>
              <a:t>Druhý axióm statiky</a:t>
            </a:r>
            <a:br>
              <a:rPr lang="cs-CZ" smtClean="0"/>
            </a:br>
            <a:r>
              <a:rPr lang="cs-CZ" sz="2800" smtClean="0"/>
              <a:t>…o zachování pohybového stavu tělesa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133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600" smtClean="0">
                <a:latin typeface="Franklin Gothic Book" pitchFamily="34" charset="0"/>
              </a:rPr>
              <a:t>Obr. 1 – </a:t>
            </a:r>
            <a:r>
              <a:rPr lang="pt-BR" sz="1600" smtClean="0"/>
              <a:t>AUTOR NEUVEDEN. </a:t>
            </a:r>
            <a:r>
              <a:rPr lang="pt-BR" sz="1600" i="1" smtClean="0"/>
              <a:t>www.funkiplanet.com</a:t>
            </a:r>
            <a:r>
              <a:rPr lang="pt-BR" sz="1600" smtClean="0"/>
              <a:t> [online]. [cit. 23.</a:t>
            </a:r>
            <a:r>
              <a:rPr lang="cs-CZ" sz="1600" smtClean="0"/>
              <a:t>8</a:t>
            </a:r>
            <a:r>
              <a:rPr lang="pt-BR" sz="1600" smtClean="0"/>
              <a:t>.2012]. Dostupný na WWW: &lt;http://2.bp.blogspot.com/-7JYPOqJfpmA/UAREl1Cb5UI/AAAAAAAADT8/XlUref7L9f0/s320/BALANCE-SCALE-3.jpg&gt;. </a:t>
            </a:r>
            <a:r>
              <a:rPr lang="cs-CZ" sz="1600" smtClean="0">
                <a:latin typeface="Franklin Gothic Book" pitchFamily="34" charset="0"/>
              </a:rPr>
              <a:t> </a:t>
            </a:r>
          </a:p>
          <a:p>
            <a:pPr eaLnBrk="1" hangingPunct="1"/>
            <a:r>
              <a:rPr lang="cs-CZ" sz="1600" smtClean="0">
                <a:latin typeface="Franklin Gothic Book" pitchFamily="34" charset="0"/>
              </a:rPr>
              <a:t>Obr. 2 - </a:t>
            </a:r>
            <a:r>
              <a:rPr lang="pt-BR" sz="1600" smtClean="0"/>
              <a:t>AUTOR NEUVEDEN. </a:t>
            </a:r>
            <a:r>
              <a:rPr lang="pt-BR" sz="1600" i="1" smtClean="0"/>
              <a:t>www.archidose.org</a:t>
            </a:r>
            <a:r>
              <a:rPr lang="pt-BR" sz="1600" smtClean="0"/>
              <a:t> [online]. [cit. 23.</a:t>
            </a:r>
            <a:r>
              <a:rPr lang="cs-CZ" sz="1600" smtClean="0"/>
              <a:t>8</a:t>
            </a:r>
            <a:r>
              <a:rPr lang="pt-BR" sz="1600" smtClean="0"/>
              <a:t>.2012]. Dostupný na WWW: &lt;http://www.archidose.org/Jul00/pisa2.jpg&gt;. </a:t>
            </a:r>
            <a:endParaRPr lang="cs-CZ" sz="1600" smtClean="0"/>
          </a:p>
          <a:p>
            <a:pPr eaLnBrk="1" hangingPunct="1"/>
            <a:r>
              <a:rPr lang="cs-CZ" sz="1600" smtClean="0">
                <a:latin typeface="Franklin Gothic Book" pitchFamily="34" charset="0"/>
              </a:rPr>
              <a:t>Obr. 3 - </a:t>
            </a:r>
            <a:r>
              <a:rPr lang="pt-BR" sz="1600" smtClean="0"/>
              <a:t>AUTOR NEUVEDEN. </a:t>
            </a:r>
            <a:r>
              <a:rPr lang="pt-BR" sz="1600" i="1" smtClean="0"/>
              <a:t>www.imaterialy.cz</a:t>
            </a:r>
            <a:r>
              <a:rPr lang="pt-BR" sz="1600" smtClean="0"/>
              <a:t> [online]. [cit. 9.</a:t>
            </a:r>
            <a:r>
              <a:rPr lang="cs-CZ" sz="1600" smtClean="0"/>
              <a:t>9</a:t>
            </a:r>
            <a:r>
              <a:rPr lang="pt-BR" sz="1600" smtClean="0"/>
              <a:t>.2012]. Dostupný na WWW: http://www.imaterialy.cz/Stavebni-technika/Moznosti-tezkych-autojerabu.html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Obr. 4 - </a:t>
            </a:r>
            <a:r>
              <a:rPr lang="es-ES" sz="1600" smtClean="0"/>
              <a:t>AUTOR NEUVEDEN. </a:t>
            </a:r>
            <a:r>
              <a:rPr lang="es-ES" sz="1600" i="1" smtClean="0"/>
              <a:t>revue.idnes.cz</a:t>
            </a:r>
            <a:r>
              <a:rPr lang="es-ES" sz="1600" smtClean="0"/>
              <a:t> [online]. [cit. 9.</a:t>
            </a:r>
            <a:r>
              <a:rPr lang="cs-CZ" sz="1600" smtClean="0"/>
              <a:t>9</a:t>
            </a:r>
            <a:r>
              <a:rPr lang="es-ES" sz="1600" smtClean="0"/>
              <a:t>.2012]. Dostupný na WWW: http://i.idnes.cz/11/072/cl5/ZAR3c7a6d_profimedia_0091777402.jpg</a:t>
            </a:r>
            <a:r>
              <a:rPr lang="cs-CZ" sz="1600" smtClean="0"/>
              <a:t>.</a:t>
            </a:r>
          </a:p>
          <a:p>
            <a:pPr eaLnBrk="1" hangingPunct="1"/>
            <a:r>
              <a:rPr lang="cs-CZ" sz="1600" smtClean="0"/>
              <a:t>Kliparty pocházejí z archivů MS Office. </a:t>
            </a:r>
          </a:p>
          <a:p>
            <a:pPr eaLnBrk="1" hangingPunct="1"/>
            <a:r>
              <a:rPr lang="es-ES" sz="1600" smtClean="0"/>
              <a:t> </a:t>
            </a:r>
            <a:r>
              <a:rPr lang="cs-CZ" sz="1600" smtClean="0"/>
              <a:t> </a:t>
            </a:r>
            <a:r>
              <a:rPr lang="pt-BR" sz="1600" smtClean="0"/>
              <a:t> </a:t>
            </a:r>
            <a:endParaRPr lang="cs-CZ" sz="1600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41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579</TotalTime>
  <Words>448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Century Gothic</vt:lpstr>
      <vt:lpstr>Wingdings 2</vt:lpstr>
      <vt:lpstr>Calibri</vt:lpstr>
      <vt:lpstr>Times New Roman</vt:lpstr>
      <vt:lpstr>Franklin Gothic Book</vt:lpstr>
      <vt:lpstr>Austin</vt:lpstr>
      <vt:lpstr>Prezentace aplikace PowerPoint</vt:lpstr>
      <vt:lpstr>Výukový materiál</vt:lpstr>
      <vt:lpstr>Prezentace aplikace PowerPoint</vt:lpstr>
      <vt:lpstr>Co je to statika?</vt:lpstr>
      <vt:lpstr>Účel statiky</vt:lpstr>
      <vt:lpstr>Prezentace aplikace PowerPoint</vt:lpstr>
      <vt:lpstr>Dále o statice…</vt:lpstr>
      <vt:lpstr>První axióm statiky …o rovnováze dvou sil</vt:lpstr>
      <vt:lpstr>Druhý axióm statiky …o zachování pohybového stavu tělesa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53</cp:revision>
  <dcterms:created xsi:type="dcterms:W3CDTF">2011-04-17T19:50:20Z</dcterms:created>
  <dcterms:modified xsi:type="dcterms:W3CDTF">2012-12-14T13:32:20Z</dcterms:modified>
</cp:coreProperties>
</file>