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wmf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showOutlineIcons="0">
    <p:restoredLeft sz="15620"/>
    <p:restoredTop sz="94660"/>
  </p:normalViewPr>
  <p:slideViewPr>
    <p:cSldViewPr>
      <p:cViewPr varScale="1">
        <p:scale>
          <a:sx n="89" d="100"/>
          <a:sy n="89" d="100"/>
        </p:scale>
        <p:origin x="-1032" y="-10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986CC31-D69D-4723-BFE1-2FF9B9FE627A}" type="datetimeFigureOut">
              <a:rPr lang="cs-CZ"/>
              <a:pPr>
                <a:defRPr/>
              </a:pPr>
              <a:t>9.1.2013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351A8D8-F0B0-4E9F-941E-E17F6F2FF08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11C9A97-E9C0-4A61-B7E3-914ED4C88FEF}" type="datetimeFigureOut">
              <a:rPr lang="cs-CZ"/>
              <a:pPr>
                <a:defRPr/>
              </a:pPr>
              <a:t>9.1.2013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5EC3856-9631-4820-9306-46BBFD384A8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3B0E430-7708-4220-9D2F-3BC29419B665}" type="datetimeFigureOut">
              <a:rPr lang="cs-CZ"/>
              <a:pPr>
                <a:defRPr/>
              </a:pPr>
              <a:t>9.1.2013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9CB520A-91BA-408F-AB7D-91770F26872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02E868D-D1F9-4E70-9BE7-6DDCA7EC4C05}" type="datetimeFigureOut">
              <a:rPr lang="cs-CZ"/>
              <a:pPr>
                <a:defRPr/>
              </a:pPr>
              <a:t>9.1.2013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B4C9F4A-EBD9-4552-BF16-8893D9995B6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85599E4-DF03-4B13-84E1-E955A36BDE04}" type="datetimeFigureOut">
              <a:rPr lang="cs-CZ"/>
              <a:pPr>
                <a:defRPr/>
              </a:pPr>
              <a:t>9.1.2013</a:t>
            </a:fld>
            <a:endParaRPr lang="cs-CZ"/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0C4D23E-97F3-4F02-BA82-316496FA015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D4D32C9-D908-4F8E-BDB9-155F738F2920}" type="datetimeFigureOut">
              <a:rPr lang="cs-CZ"/>
              <a:pPr>
                <a:defRPr/>
              </a:pPr>
              <a:t>9.1.2013</a:t>
            </a:fld>
            <a:endParaRPr lang="cs-CZ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38A4D8C-DA48-4C04-9824-F52588FB9E3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830731D-86C6-4FCE-9B7E-81D149663697}" type="datetimeFigureOut">
              <a:rPr lang="cs-CZ"/>
              <a:pPr>
                <a:defRPr/>
              </a:pPr>
              <a:t>9.1.2013</a:t>
            </a:fld>
            <a:endParaRPr lang="cs-CZ"/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BC18161-E80C-4AA6-8141-656EEB9E52A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668B64D-38B1-4130-8717-9D2789C5054E}" type="datetimeFigureOut">
              <a:rPr lang="cs-CZ"/>
              <a:pPr>
                <a:defRPr/>
              </a:pPr>
              <a:t>9.1.2013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4B62DE4-0A34-4A29-AB8C-347F134D005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85FAA2B-35BC-4414-8A03-BAB6B777E4D8}" type="datetimeFigureOut">
              <a:rPr lang="cs-CZ"/>
              <a:pPr>
                <a:defRPr/>
              </a:pPr>
              <a:t>9.1.2013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A9DDD90-86D9-4E13-ACDF-E6D3D830D72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2643D22-90CF-40E9-A002-9D8A319C7E08}" type="datetimeFigureOut">
              <a:rPr lang="cs-CZ"/>
              <a:pPr>
                <a:defRPr/>
              </a:pPr>
              <a:t>9.1.2013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0B53B58-58CC-4BB8-890E-93A5CCE99F2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23454EE-985A-4F02-92D6-9AF99C18CC62}" type="datetimeFigureOut">
              <a:rPr lang="cs-CZ"/>
              <a:pPr>
                <a:defRPr/>
              </a:pPr>
              <a:t>9.1.2013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1CC3BB1-A046-4697-837D-F9B21B79CA0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rgbClr val="8488C4"/>
            </a:gs>
            <a:gs pos="53000">
              <a:srgbClr val="D4DEFF"/>
            </a:gs>
            <a:gs pos="83000">
              <a:srgbClr val="D4DEFF"/>
            </a:gs>
            <a:gs pos="100000">
              <a:srgbClr val="96AB94"/>
            </a:gs>
          </a:gsLst>
          <a:lin ang="540000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7870FBDE-2D33-4D08-A4F2-A00E1C304702}" type="datetimeFigureOut">
              <a:rPr lang="cs-CZ"/>
              <a:pPr>
                <a:defRPr/>
              </a:pPr>
              <a:t>9.1.2013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D4A29762-84F5-418E-B4D8-119AE7C6881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59" r:id="rId1"/>
    <p:sldLayoutId id="2147483658" r:id="rId2"/>
    <p:sldLayoutId id="2147483657" r:id="rId3"/>
    <p:sldLayoutId id="2147483656" r:id="rId4"/>
    <p:sldLayoutId id="2147483655" r:id="rId5"/>
    <p:sldLayoutId id="2147483654" r:id="rId6"/>
    <p:sldLayoutId id="2147483653" r:id="rId7"/>
    <p:sldLayoutId id="2147483652" r:id="rId8"/>
    <p:sldLayoutId id="2147483651" r:id="rId9"/>
    <p:sldLayoutId id="2147483650" r:id="rId10"/>
    <p:sldLayoutId id="2147483649" r:id="rId11"/>
  </p:sldLayoutIdLst>
  <p:txStyles>
    <p:titleStyle>
      <a:lvl1pPr algn="ctr" rtl="0" fontAlgn="base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hyperlink" Target="http://cs.wikipedia.org/wiki/Soubor:Cityscape_of_Kutn%C3%A1_Hora_-_Saint_James_church.jpg" TargetMode="External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3.jpeg"/><Relationship Id="rId4" Type="http://schemas.openxmlformats.org/officeDocument/2006/relationships/image" Target="../media/image2.jpe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7" Type="http://schemas.openxmlformats.org/officeDocument/2006/relationships/image" Target="../media/image6.jpeg"/><Relationship Id="rId2" Type="http://schemas.openxmlformats.org/officeDocument/2006/relationships/hyperlink" Target="http://cs.wikipedia.org/wiki/Soubor:KUTNA_HORA_(js)_14.jp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cs.wikipedia.org/wiki/Soubor:Kutn%C3%A1_Hora_-_Kamenn%C3%A1_ka%C5%A1na.jpg" TargetMode="External"/><Relationship Id="rId5" Type="http://schemas.openxmlformats.org/officeDocument/2006/relationships/image" Target="../media/image5.jpeg"/><Relationship Id="rId4" Type="http://schemas.openxmlformats.org/officeDocument/2006/relationships/hyperlink" Target="http://cs.wikipedia.org/wiki/Soubor:KUTNA_HORA_(js)_5.jpg" TargetMode="Externa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hyperlink" Target="http://cs.wikipedia.org/wiki/Soubor:KUTNA_HORA_(js)_7.jpg" TargetMode="Externa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9.jpeg"/><Relationship Id="rId5" Type="http://schemas.openxmlformats.org/officeDocument/2006/relationships/image" Target="../media/image8.jpeg"/><Relationship Id="rId4" Type="http://schemas.openxmlformats.org/officeDocument/2006/relationships/hyperlink" Target="http://cs.wikipedia.org/wiki/Soubor:Ms0290.jpg" TargetMode="External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13.jpeg"/><Relationship Id="rId3" Type="http://schemas.openxmlformats.org/officeDocument/2006/relationships/image" Target="../media/image10.png"/><Relationship Id="rId7" Type="http://schemas.openxmlformats.org/officeDocument/2006/relationships/image" Target="../media/image12.jpeg"/><Relationship Id="rId2" Type="http://schemas.openxmlformats.org/officeDocument/2006/relationships/hyperlink" Target="http://cs.wikipedia.org/wiki/Soubor:Dehio_447_Kuttenberg.pn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cs.wikipedia.org/wiki/Soubor:BarboraKrouzenaKlenba.jpg" TargetMode="External"/><Relationship Id="rId5" Type="http://schemas.openxmlformats.org/officeDocument/2006/relationships/image" Target="../media/image11.jpeg"/><Relationship Id="rId4" Type="http://schemas.openxmlformats.org/officeDocument/2006/relationships/hyperlink" Target="http://cs.wikipedia.org/wiki/Soubor:Kutn%C3%A1_Hora-Cathedral_St_Barbara-interior6.jpg" TargetMode="External"/><Relationship Id="rId9" Type="http://schemas.openxmlformats.org/officeDocument/2006/relationships/image" Target="../media/image14.jpe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jpeg"/><Relationship Id="rId2" Type="http://schemas.openxmlformats.org/officeDocument/2006/relationships/hyperlink" Target="http://cs.wikipedia.org/wiki/Soubor:Wloski-dwor.jpg" TargetMode="Externa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hyperlink" Target="http://cs.wikipedia.org/wiki/Soubor:Kutn%C3%A1_Hora,_Sedlec,_kl%C3%A1%C5%A1tern%C3%AD_kostel,_schodi%C5%A1t%C4%9B_04.jpg" TargetMode="External"/><Relationship Id="rId3" Type="http://schemas.openxmlformats.org/officeDocument/2006/relationships/image" Target="../media/image16.jpeg"/><Relationship Id="rId7" Type="http://schemas.openxmlformats.org/officeDocument/2006/relationships/image" Target="../media/image18.jpeg"/><Relationship Id="rId2" Type="http://schemas.openxmlformats.org/officeDocument/2006/relationships/hyperlink" Target="http://cs.wikipedia.org/wiki/Soubor:Kutna_Hora-Sedlec_cathedral_012.jp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cs.wikipedia.org/wiki/Soubor:Kutna_Hora_Cathedral_of_Our_Lady_nave_2.jpg" TargetMode="External"/><Relationship Id="rId11" Type="http://schemas.openxmlformats.org/officeDocument/2006/relationships/image" Target="../media/image20.jpeg"/><Relationship Id="rId5" Type="http://schemas.openxmlformats.org/officeDocument/2006/relationships/image" Target="../media/image17.jpeg"/><Relationship Id="rId10" Type="http://schemas.openxmlformats.org/officeDocument/2006/relationships/hyperlink" Target="http://cs.wikipedia.org/wiki/Soubor:Kutn%C3%A1_Hora,_Sedlec,_kl%C3%A1%C5%A1tern%C3%AD_kostel,_schodi%C5%A1t%C4%9B_03.jpg" TargetMode="External"/><Relationship Id="rId4" Type="http://schemas.openxmlformats.org/officeDocument/2006/relationships/hyperlink" Target="http://cs.wikipedia.org/wiki/Soubor:Kutna_Hora-Sedlec_cathedral_011.jpg" TargetMode="External"/><Relationship Id="rId9" Type="http://schemas.openxmlformats.org/officeDocument/2006/relationships/image" Target="../media/image19.jpeg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hyperlink" Target="http://cs.wikipedia.org/wiki/Soubor:KUTNA_HORA_(js)_16.jpg" TargetMode="External"/><Relationship Id="rId3" Type="http://schemas.openxmlformats.org/officeDocument/2006/relationships/image" Target="../media/image21.jpeg"/><Relationship Id="rId7" Type="http://schemas.openxmlformats.org/officeDocument/2006/relationships/image" Target="../media/image23.jpeg"/><Relationship Id="rId2" Type="http://schemas.openxmlformats.org/officeDocument/2006/relationships/hyperlink" Target="http://cs.wikipedia.org/wiki/Soubor:Kutn%C3%A1_Hora,_Vnit%C5%99n%C3%AD_M%C4%9Bsto,_Barborsk%C3%A1,_v%C3%BDhled,_kostel_sv._Jakuba_01.jp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cs.wikipedia.org/wiki/Soubor:Kutna_Hora_-_Jesuite_college.jpg" TargetMode="External"/><Relationship Id="rId5" Type="http://schemas.openxmlformats.org/officeDocument/2006/relationships/image" Target="../media/image22.jpeg"/><Relationship Id="rId4" Type="http://schemas.openxmlformats.org/officeDocument/2006/relationships/hyperlink" Target="http://cs.wikipedia.org/wiki/Soubor:Kutna_Hora_vyhlidka.jpg" TargetMode="External"/><Relationship Id="rId9" Type="http://schemas.openxmlformats.org/officeDocument/2006/relationships/image" Target="../media/image24.jpeg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hyperlink" Target="http://cs.wikipedia.org/wiki/Kostel_svat%C3%A9ho_Jakuba_Star%C5%A1%C3%ADho_(Kutn%C3%A1_Hora)" TargetMode="External"/><Relationship Id="rId3" Type="http://schemas.openxmlformats.org/officeDocument/2006/relationships/hyperlink" Target="http://cs.wikipedia.org/wiki/Kutn%C3%A1_Hora" TargetMode="External"/><Relationship Id="rId7" Type="http://schemas.openxmlformats.org/officeDocument/2006/relationships/hyperlink" Target="http://cs.wikipedia.org/wiki/Kostel_Nanebevzet%C3%AD_Panny_Marie_a_svat%C3%A9ho_Jana_K%C5%99titele" TargetMode="External"/><Relationship Id="rId2" Type="http://schemas.openxmlformats.org/officeDocument/2006/relationships/hyperlink" Target="http://cs.wikipedia.org/wiki/Nov%C3%A9_M%C4%9Bsto_(Praha)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cs.wikipedia.org/wiki/Vla%C5%A1sk%C3%BD_dv%C5%AFr" TargetMode="External"/><Relationship Id="rId5" Type="http://schemas.openxmlformats.org/officeDocument/2006/relationships/hyperlink" Target="http://cs.wikipedia.org/wiki/Chr%C3%A1m_svat%C3%A9_Barbory" TargetMode="External"/><Relationship Id="rId4" Type="http://schemas.openxmlformats.org/officeDocument/2006/relationships/hyperlink" Target="http://cs.wikipedia.org/wiki/Kamenn%C3%BD_d%C5%AFm_v_Kutn%C3%A9_Ho%C5%99e" TargetMode="External"/><Relationship Id="rId9" Type="http://schemas.openxmlformats.org/officeDocument/2006/relationships/hyperlink" Target="http://cs.wikipedia.org/wiki/Jezuitsk%C3%A1_kolej_v_Kutn%C3%A9_Ho%C5%99e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3" name="Nadpis 1"/>
          <p:cNvSpPr>
            <a:spLocks noGrp="1"/>
          </p:cNvSpPr>
          <p:nvPr>
            <p:ph type="ctrTitle"/>
          </p:nvPr>
        </p:nvSpPr>
        <p:spPr>
          <a:xfrm>
            <a:off x="685800" y="428625"/>
            <a:ext cx="7772400" cy="857250"/>
          </a:xfrm>
        </p:spPr>
        <p:txBody>
          <a:bodyPr/>
          <a:lstStyle/>
          <a:p>
            <a:r>
              <a:rPr lang="cs-CZ" smtClean="0"/>
              <a:t>KUTNÁ HORA</a:t>
            </a:r>
          </a:p>
        </p:txBody>
      </p:sp>
      <p:sp>
        <p:nvSpPr>
          <p:cNvPr id="13314" name="Podnadpis 2"/>
          <p:cNvSpPr>
            <a:spLocks noGrp="1"/>
          </p:cNvSpPr>
          <p:nvPr>
            <p:ph type="subTitle" idx="1"/>
          </p:nvPr>
        </p:nvSpPr>
        <p:spPr>
          <a:xfrm>
            <a:off x="428625" y="3357563"/>
            <a:ext cx="8358188" cy="3286125"/>
          </a:xfrm>
        </p:spPr>
        <p:txBody>
          <a:bodyPr/>
          <a:lstStyle/>
          <a:p>
            <a:pPr algn="l">
              <a:buFontTx/>
              <a:buChar char="-"/>
            </a:pPr>
            <a:r>
              <a:rPr lang="cs-CZ" sz="2200" smtClean="0">
                <a:solidFill>
                  <a:schemeClr val="tx1"/>
                </a:solidFill>
              </a:rPr>
              <a:t> unikátně zachované a neporušené </a:t>
            </a:r>
            <a:r>
              <a:rPr lang="cs-CZ" sz="2200" b="1" smtClean="0">
                <a:solidFill>
                  <a:schemeClr val="tx1"/>
                </a:solidFill>
              </a:rPr>
              <a:t>historické jádro města s chrámem</a:t>
            </a:r>
          </a:p>
          <a:p>
            <a:pPr algn="l"/>
            <a:r>
              <a:rPr lang="cs-CZ" sz="2200" b="1" smtClean="0">
                <a:solidFill>
                  <a:schemeClr val="tx1"/>
                </a:solidFill>
              </a:rPr>
              <a:t>  sv. Barbory</a:t>
            </a:r>
            <a:r>
              <a:rPr lang="cs-CZ" sz="2200" smtClean="0">
                <a:solidFill>
                  <a:schemeClr val="tx1"/>
                </a:solidFill>
              </a:rPr>
              <a:t> je zapsáno na seznamu UNESCO od r. 1995</a:t>
            </a:r>
          </a:p>
          <a:p>
            <a:pPr algn="l">
              <a:buFontTx/>
              <a:buChar char="-"/>
            </a:pPr>
            <a:r>
              <a:rPr lang="cs-CZ" sz="2200" smtClean="0">
                <a:solidFill>
                  <a:schemeClr val="tx1"/>
                </a:solidFill>
              </a:rPr>
              <a:t> ve středověku byla druhé nejvýznamnější a nejbohatší město po Praze</a:t>
            </a:r>
          </a:p>
          <a:p>
            <a:pPr algn="l">
              <a:buFontTx/>
              <a:buChar char="-"/>
            </a:pPr>
            <a:r>
              <a:rPr lang="cs-CZ" sz="2200" smtClean="0">
                <a:solidFill>
                  <a:schemeClr val="tx1"/>
                </a:solidFill>
              </a:rPr>
              <a:t> těžba stříbra a ražba pražských grošů daly městu název </a:t>
            </a:r>
            <a:r>
              <a:rPr lang="cs-CZ" sz="2200" b="1" smtClean="0">
                <a:solidFill>
                  <a:schemeClr val="tx1"/>
                </a:solidFill>
              </a:rPr>
              <a:t>,,stříbrné </a:t>
            </a:r>
          </a:p>
          <a:p>
            <a:pPr algn="l"/>
            <a:r>
              <a:rPr lang="cs-CZ" sz="2200" smtClean="0">
                <a:solidFill>
                  <a:schemeClr val="tx1"/>
                </a:solidFill>
              </a:rPr>
              <a:t>  </a:t>
            </a:r>
            <a:r>
              <a:rPr lang="cs-CZ" sz="2200" b="1" smtClean="0">
                <a:solidFill>
                  <a:schemeClr val="tx1"/>
                </a:solidFill>
              </a:rPr>
              <a:t>město“</a:t>
            </a:r>
          </a:p>
          <a:p>
            <a:pPr algn="l">
              <a:buFontTx/>
              <a:buChar char="-"/>
            </a:pPr>
            <a:r>
              <a:rPr lang="cs-CZ" sz="2200" smtClean="0">
                <a:solidFill>
                  <a:schemeClr val="tx1"/>
                </a:solidFill>
              </a:rPr>
              <a:t> v 10. stol. hradiště, největší rozkvět ve 13. stol. za vlády Václava II.</a:t>
            </a:r>
          </a:p>
          <a:p>
            <a:pPr algn="l">
              <a:buFontTx/>
              <a:buChar char="-"/>
            </a:pPr>
            <a:r>
              <a:rPr lang="cs-CZ" sz="2200" smtClean="0">
                <a:solidFill>
                  <a:schemeClr val="tx1"/>
                </a:solidFill>
              </a:rPr>
              <a:t> od r. 1318 královské město, uděleno královské horní právo (těžba </a:t>
            </a:r>
          </a:p>
          <a:p>
            <a:pPr algn="l"/>
            <a:r>
              <a:rPr lang="cs-CZ" sz="2200" smtClean="0">
                <a:solidFill>
                  <a:schemeClr val="tx1"/>
                </a:solidFill>
              </a:rPr>
              <a:t>  stříbra)</a:t>
            </a:r>
          </a:p>
          <a:p>
            <a:pPr algn="l">
              <a:buFontTx/>
              <a:buChar char="-"/>
            </a:pPr>
            <a:endParaRPr lang="cs-CZ" sz="2200" smtClean="0">
              <a:solidFill>
                <a:schemeClr val="tx1"/>
              </a:solidFill>
            </a:endParaRPr>
          </a:p>
        </p:txBody>
      </p:sp>
      <p:pic>
        <p:nvPicPr>
          <p:cNvPr id="13315" name="Picture 2" descr="Kutná Hora: Hrádek a kostel sv. Jakuba.">
            <a:hlinkClick r:id="rId2" tooltip="Kutná Hora: Hrádek a kostel sv. Jakuba."/>
          </p:cNvPr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785813" y="1357313"/>
            <a:ext cx="2419350" cy="1819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3316" name="Picture 4" descr="http://upload.wikimedia.org/wikipedia/commons/thumb/0/0f/Kutn%C3%A1_Hora_-_pohled_od_Svat%C3%A9_Barbory.jpg/120px-Kutn%C3%A1_Hora_-_pohled_od_Svat%C3%A9_Barbory.jpg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3429000" y="1785938"/>
            <a:ext cx="2071688" cy="13811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3317" name="Picture 6" descr="http://upload.wikimedia.org/wikipedia/commons/thumb/c/c7/KUTNA_HORA_%28js%29_11.jpg/120px-KUTNA_HORA_%28js%29_11.jpg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5715000" y="1357313"/>
            <a:ext cx="2857500" cy="1857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7" name="Nadpis 1"/>
          <p:cNvSpPr>
            <a:spLocks noGrp="1"/>
          </p:cNvSpPr>
          <p:nvPr>
            <p:ph type="title"/>
          </p:nvPr>
        </p:nvSpPr>
        <p:spPr>
          <a:xfrm>
            <a:off x="428625" y="214313"/>
            <a:ext cx="8229600" cy="928687"/>
          </a:xfrm>
        </p:spPr>
        <p:txBody>
          <a:bodyPr/>
          <a:lstStyle/>
          <a:p>
            <a:r>
              <a:rPr lang="cs-CZ" smtClean="0"/>
              <a:t>KUTNÁ HORA</a:t>
            </a:r>
          </a:p>
        </p:txBody>
      </p:sp>
      <p:sp>
        <p:nvSpPr>
          <p:cNvPr id="14338" name="Zástupný symbol pro obsah 2"/>
          <p:cNvSpPr>
            <a:spLocks noGrp="1"/>
          </p:cNvSpPr>
          <p:nvPr>
            <p:ph idx="1"/>
          </p:nvPr>
        </p:nvSpPr>
        <p:spPr>
          <a:xfrm>
            <a:off x="457200" y="4143375"/>
            <a:ext cx="8229600" cy="2357438"/>
          </a:xfrm>
        </p:spPr>
        <p:txBody>
          <a:bodyPr/>
          <a:lstStyle/>
          <a:p>
            <a:pPr>
              <a:buFont typeface="Arial" charset="0"/>
              <a:buNone/>
            </a:pPr>
            <a:r>
              <a:rPr lang="cs-CZ" sz="2200" smtClean="0"/>
              <a:t>- ve 13. stol. se budují hradby, vstup do města je čtyřmi branami </a:t>
            </a:r>
          </a:p>
          <a:p>
            <a:pPr>
              <a:buFont typeface="Arial" charset="0"/>
              <a:buNone/>
            </a:pPr>
            <a:r>
              <a:rPr lang="cs-CZ" sz="2200" smtClean="0"/>
              <a:t>  Čáslavskou, Kolínskou, Klášterskou, Kouřimskou)</a:t>
            </a:r>
          </a:p>
          <a:p>
            <a:pPr>
              <a:buFont typeface="Arial" charset="0"/>
              <a:buNone/>
            </a:pPr>
            <a:r>
              <a:rPr lang="cs-CZ" sz="2200" smtClean="0"/>
              <a:t>- dochovaly se gotické městské domy s vysokými podloubími  </a:t>
            </a:r>
          </a:p>
          <a:p>
            <a:pPr>
              <a:buFont typeface="Arial" charset="0"/>
              <a:buNone/>
            </a:pPr>
            <a:r>
              <a:rPr lang="cs-CZ" sz="2200" smtClean="0"/>
              <a:t>  s lomenými oblouky (</a:t>
            </a:r>
            <a:r>
              <a:rPr lang="cs-CZ" sz="2200" b="1" smtClean="0"/>
              <a:t>Kamenný dům </a:t>
            </a:r>
            <a:r>
              <a:rPr lang="cs-CZ" sz="2200" smtClean="0"/>
              <a:t>– 1485-95 s fiálami a arkýřem)</a:t>
            </a:r>
          </a:p>
          <a:p>
            <a:pPr>
              <a:buFont typeface="Arial" charset="0"/>
              <a:buNone/>
            </a:pPr>
            <a:r>
              <a:rPr lang="cs-CZ" sz="2200" smtClean="0"/>
              <a:t>- </a:t>
            </a:r>
            <a:r>
              <a:rPr lang="cs-CZ" sz="2200" b="1" smtClean="0"/>
              <a:t>Kamenná (Rejskova) kašna </a:t>
            </a:r>
            <a:r>
              <a:rPr lang="cs-CZ" sz="2200" smtClean="0"/>
              <a:t>z dílny Matěje Rejska – 1493-95</a:t>
            </a:r>
          </a:p>
          <a:p>
            <a:pPr>
              <a:buFont typeface="Arial" charset="0"/>
              <a:buNone/>
            </a:pPr>
            <a:endParaRPr lang="cs-CZ" sz="2200" smtClean="0"/>
          </a:p>
        </p:txBody>
      </p:sp>
      <p:pic>
        <p:nvPicPr>
          <p:cNvPr id="14339" name="Picture 2" descr="http://upload.wikimedia.org/wikipedia/commons/thumb/b/b2/KUTNA_HORA_%28js%29_14.jpg/220px-KUTNA_HORA_%28js%29_14.jpg">
            <a:hlinkClick r:id="rId2"/>
          </p:cNvPr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642938" y="1214438"/>
            <a:ext cx="2000250" cy="27003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4340" name="Picture 4" descr="http://upload.wikimedia.org/wikipedia/commons/thumb/7/77/KUTNA_HORA_%28js%29_5.jpg/220px-KUTNA_HORA_%28js%29_5.jpg">
            <a:hlinkClick r:id="rId4"/>
          </p:cNvPr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2857500" y="2286000"/>
            <a:ext cx="2509838" cy="16430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4341" name="Picture 6" descr="http://upload.wikimedia.org/wikipedia/commons/thumb/f/f9/Kutn%C3%A1_Hora_-_Kamenn%C3%A1_ka%C5%A1na.jpg/220px-Kutn%C3%A1_Hora_-_Kamenn%C3%A1_ka%C5%A1na.jpg">
            <a:hlinkClick r:id="rId6"/>
          </p:cNvPr>
          <p:cNvPicPr>
            <a:picLocks noChangeAspect="1" noChangeArrowheads="1"/>
          </p:cNvPicPr>
          <p:nvPr/>
        </p:nvPicPr>
        <p:blipFill>
          <a:blip r:embed="rId7"/>
          <a:srcRect/>
          <a:stretch>
            <a:fillRect/>
          </a:stretch>
        </p:blipFill>
        <p:spPr bwMode="auto">
          <a:xfrm>
            <a:off x="5572125" y="1857375"/>
            <a:ext cx="3057525" cy="20431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1" name="Nadpis 1"/>
          <p:cNvSpPr>
            <a:spLocks noGrp="1"/>
          </p:cNvSpPr>
          <p:nvPr>
            <p:ph type="title"/>
          </p:nvPr>
        </p:nvSpPr>
        <p:spPr>
          <a:xfrm>
            <a:off x="428625" y="214313"/>
            <a:ext cx="8229600" cy="939800"/>
          </a:xfrm>
        </p:spPr>
        <p:txBody>
          <a:bodyPr/>
          <a:lstStyle/>
          <a:p>
            <a:r>
              <a:rPr lang="cs-CZ" smtClean="0"/>
              <a:t>KUTNÁ HORA</a:t>
            </a:r>
          </a:p>
        </p:txBody>
      </p:sp>
      <p:sp>
        <p:nvSpPr>
          <p:cNvPr id="15362" name="Zástupný symbol pro obsah 2"/>
          <p:cNvSpPr>
            <a:spLocks noGrp="1"/>
          </p:cNvSpPr>
          <p:nvPr>
            <p:ph idx="1"/>
          </p:nvPr>
        </p:nvSpPr>
        <p:spPr>
          <a:xfrm>
            <a:off x="357188" y="3857625"/>
            <a:ext cx="8501062" cy="2643188"/>
          </a:xfrm>
        </p:spPr>
        <p:txBody>
          <a:bodyPr/>
          <a:lstStyle/>
          <a:p>
            <a:pPr>
              <a:buFont typeface="Arial" charset="0"/>
              <a:buNone/>
            </a:pPr>
            <a:r>
              <a:rPr lang="cs-CZ" sz="2300" b="1" smtClean="0"/>
              <a:t>- chrám sv. Barbory </a:t>
            </a:r>
            <a:r>
              <a:rPr lang="cs-CZ" sz="2300" smtClean="0"/>
              <a:t>je pětilodní gotická katedrála z let 1388-1558</a:t>
            </a:r>
          </a:p>
          <a:p>
            <a:pPr>
              <a:buFont typeface="Arial" charset="0"/>
              <a:buNone/>
            </a:pPr>
            <a:r>
              <a:rPr lang="cs-CZ" sz="2300" smtClean="0"/>
              <a:t>- stavbu vedli Jan Parléř (syn P. Parléře), Matěj Rejsek, Benedikt Rejt</a:t>
            </a:r>
          </a:p>
          <a:p>
            <a:pPr>
              <a:buFont typeface="Arial" charset="0"/>
              <a:buNone/>
            </a:pPr>
            <a:r>
              <a:rPr lang="cs-CZ" sz="2300" smtClean="0"/>
              <a:t>- západní fasáda byla dokončena při rekonstrukci řízené J. Mockerem</a:t>
            </a:r>
          </a:p>
          <a:p>
            <a:pPr>
              <a:buFont typeface="Arial" charset="0"/>
              <a:buNone/>
            </a:pPr>
            <a:r>
              <a:rPr lang="cs-CZ" sz="2300" smtClean="0"/>
              <a:t>  a L. Láblerem v letech 1884-89, 1893- 1905</a:t>
            </a:r>
          </a:p>
          <a:p>
            <a:pPr>
              <a:buFont typeface="Arial" charset="0"/>
              <a:buNone/>
            </a:pPr>
            <a:r>
              <a:rPr lang="cs-CZ" sz="2300" smtClean="0"/>
              <a:t>- obnoveny byly i pozdně gotické stanové věže</a:t>
            </a:r>
          </a:p>
        </p:txBody>
      </p:sp>
      <p:pic>
        <p:nvPicPr>
          <p:cNvPr id="15363" name="Picture 2" descr="KUTNA HORA (js) 7.jpg">
            <a:hlinkClick r:id="rId2"/>
          </p:cNvPr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714375" y="1500188"/>
            <a:ext cx="2887663" cy="19288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5364" name="Picture 4" descr="http://upload.wikimedia.org/wikipedia/commons/thumb/4/44/Ms0290.jpg/220px-Ms0290.jpg">
            <a:hlinkClick r:id="rId4"/>
          </p:cNvPr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3929063" y="1500188"/>
            <a:ext cx="2692400" cy="19335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5365" name="Picture 6" descr="http://upload.wikimedia.org/wikipedia/commons/thumb/6/6f/Kutna_Hora_CZ_St_Barbara_Cathedral_front_view_02.JPG/86px-Kutna_Hora_CZ_St_Barbara_Cathedral_front_view_02.JPG"/>
          <p:cNvPicPr>
            <a:picLocks noChangeAspect="1" noChangeArrowheads="1"/>
          </p:cNvPicPr>
          <p:nvPr/>
        </p:nvPicPr>
        <p:blipFill>
          <a:blip r:embed="rId6"/>
          <a:srcRect/>
          <a:stretch>
            <a:fillRect/>
          </a:stretch>
        </p:blipFill>
        <p:spPr bwMode="auto">
          <a:xfrm>
            <a:off x="6929438" y="1500188"/>
            <a:ext cx="1382712" cy="19288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5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939800"/>
          </a:xfrm>
        </p:spPr>
        <p:txBody>
          <a:bodyPr/>
          <a:lstStyle/>
          <a:p>
            <a:r>
              <a:rPr lang="cs-CZ" smtClean="0"/>
              <a:t>KUTNÁ HORA</a:t>
            </a:r>
          </a:p>
        </p:txBody>
      </p:sp>
      <p:sp>
        <p:nvSpPr>
          <p:cNvPr id="16386" name="Zástupný symbol pro obsah 2"/>
          <p:cNvSpPr>
            <a:spLocks noGrp="1"/>
          </p:cNvSpPr>
          <p:nvPr>
            <p:ph idx="1"/>
          </p:nvPr>
        </p:nvSpPr>
        <p:spPr>
          <a:xfrm>
            <a:off x="457200" y="1214438"/>
            <a:ext cx="4329113" cy="5500687"/>
          </a:xfrm>
        </p:spPr>
        <p:txBody>
          <a:bodyPr/>
          <a:lstStyle/>
          <a:p>
            <a:pPr>
              <a:buFont typeface="Arial" charset="0"/>
              <a:buNone/>
            </a:pPr>
            <a:r>
              <a:rPr lang="cs-CZ" sz="2300" smtClean="0"/>
              <a:t>- půdorys </a:t>
            </a:r>
            <a:r>
              <a:rPr lang="cs-CZ" sz="2300" b="1" smtClean="0"/>
              <a:t>chrámu sv. Barbory</a:t>
            </a:r>
          </a:p>
          <a:p>
            <a:pPr>
              <a:buFont typeface="Arial" charset="0"/>
              <a:buNone/>
            </a:pPr>
            <a:r>
              <a:rPr lang="cs-CZ" sz="2300" smtClean="0"/>
              <a:t>- síťovaná žebrová klenba</a:t>
            </a:r>
          </a:p>
          <a:p>
            <a:pPr>
              <a:buFont typeface="Arial" charset="0"/>
              <a:buNone/>
            </a:pPr>
            <a:r>
              <a:rPr lang="cs-CZ" sz="2300" smtClean="0"/>
              <a:t>  presbytáře </a:t>
            </a:r>
          </a:p>
          <a:p>
            <a:pPr>
              <a:buFont typeface="Arial" charset="0"/>
              <a:buNone/>
            </a:pPr>
            <a:r>
              <a:rPr lang="cs-CZ" sz="2300" smtClean="0"/>
              <a:t>- kroužená žebrová klenba hlavní</a:t>
            </a:r>
          </a:p>
          <a:p>
            <a:pPr>
              <a:buFont typeface="Arial" charset="0"/>
              <a:buNone/>
            </a:pPr>
            <a:r>
              <a:rPr lang="cs-CZ" sz="2300" smtClean="0"/>
              <a:t>  lodi od B. Rejta</a:t>
            </a:r>
          </a:p>
          <a:p>
            <a:pPr>
              <a:buFont typeface="Arial" charset="0"/>
              <a:buNone/>
            </a:pPr>
            <a:r>
              <a:rPr lang="cs-CZ" sz="2300" smtClean="0"/>
              <a:t>- cenné jsou dochované pozdně </a:t>
            </a:r>
          </a:p>
          <a:p>
            <a:pPr>
              <a:buFont typeface="Arial" charset="0"/>
              <a:buNone/>
            </a:pPr>
            <a:r>
              <a:rPr lang="cs-CZ" sz="2300" smtClean="0"/>
              <a:t>  gotické fresky</a:t>
            </a:r>
          </a:p>
          <a:p>
            <a:pPr>
              <a:buFontTx/>
              <a:buChar char="-"/>
            </a:pPr>
            <a:endParaRPr lang="cs-CZ" sz="2300" smtClean="0"/>
          </a:p>
          <a:p>
            <a:pPr>
              <a:buFont typeface="Arial" charset="0"/>
              <a:buNone/>
            </a:pPr>
            <a:endParaRPr lang="cs-CZ" sz="2300" smtClean="0"/>
          </a:p>
          <a:p>
            <a:pPr>
              <a:buFontTx/>
              <a:buChar char="-"/>
            </a:pPr>
            <a:endParaRPr lang="cs-CZ" sz="2300" smtClean="0"/>
          </a:p>
          <a:p>
            <a:pPr>
              <a:buFontTx/>
              <a:buChar char="-"/>
            </a:pPr>
            <a:endParaRPr lang="cs-CZ" sz="2300" smtClean="0"/>
          </a:p>
          <a:p>
            <a:pPr>
              <a:buFontTx/>
              <a:buChar char="-"/>
            </a:pPr>
            <a:endParaRPr lang="cs-CZ" sz="2300" smtClean="0"/>
          </a:p>
          <a:p>
            <a:pPr>
              <a:buFont typeface="Arial" charset="0"/>
              <a:buNone/>
            </a:pPr>
            <a:r>
              <a:rPr lang="cs-CZ" sz="2300" smtClean="0"/>
              <a:t>- barokní varhany</a:t>
            </a:r>
          </a:p>
          <a:p>
            <a:pPr>
              <a:buFont typeface="Arial" charset="0"/>
              <a:buNone/>
            </a:pPr>
            <a:endParaRPr lang="cs-CZ" sz="2200" smtClean="0"/>
          </a:p>
        </p:txBody>
      </p:sp>
      <p:pic>
        <p:nvPicPr>
          <p:cNvPr id="16387" name="Picture 2" descr="http://upload.wikimedia.org/wikipedia/commons/thumb/5/5a/Dehio_447_Kuttenberg.png/220px-Dehio_447_Kuttenberg.png">
            <a:hlinkClick r:id="rId2"/>
          </p:cNvPr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5072063" y="1357313"/>
            <a:ext cx="1522412" cy="23114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6388" name="Picture 4" descr="http://upload.wikimedia.org/wikipedia/commons/thumb/1/15/Kutn%C3%A1_Hora-Cathedral_St_Barbara-interior6.jpg/220px-Kutn%C3%A1_Hora-Cathedral_St_Barbara-interior6.jpg">
            <a:hlinkClick r:id="rId4"/>
          </p:cNvPr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6858000" y="1357313"/>
            <a:ext cx="1643063" cy="23082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6389" name="Picture 6" descr="http://upload.wikimedia.org/wikipedia/commons/thumb/0/0c/BarboraKrouzenaKlenba.jpg/220px-BarboraKrouzenaKlenba.jpg">
            <a:hlinkClick r:id="rId6"/>
          </p:cNvPr>
          <p:cNvPicPr>
            <a:picLocks noChangeAspect="1" noChangeArrowheads="1"/>
          </p:cNvPicPr>
          <p:nvPr/>
        </p:nvPicPr>
        <p:blipFill>
          <a:blip r:embed="rId7"/>
          <a:srcRect/>
          <a:stretch>
            <a:fillRect/>
          </a:stretch>
        </p:blipFill>
        <p:spPr bwMode="auto">
          <a:xfrm>
            <a:off x="5000625" y="3929063"/>
            <a:ext cx="1619250" cy="2428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6390" name="Picture 8" descr="http://upload.wikimedia.org/wikipedia/commons/thumb/3/33/Cathedral_St_Barbara_-_interior.jpg/80px-Cathedral_St_Barbara_-_interior.jpg"/>
          <p:cNvPicPr>
            <a:picLocks noChangeAspect="1" noChangeArrowheads="1"/>
          </p:cNvPicPr>
          <p:nvPr/>
        </p:nvPicPr>
        <p:blipFill>
          <a:blip r:embed="rId8"/>
          <a:srcRect/>
          <a:stretch>
            <a:fillRect/>
          </a:stretch>
        </p:blipFill>
        <p:spPr bwMode="auto">
          <a:xfrm>
            <a:off x="6858000" y="3929063"/>
            <a:ext cx="1619250" cy="2428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6391" name="Picture 10" descr="http://upload.wikimedia.org/wikipedia/commons/thumb/a/ad/Cathedral_St_Barbara_-_organs.jpg/120px-Cathedral_St_Barbara_-_organs.jpg"/>
          <p:cNvPicPr>
            <a:picLocks noChangeAspect="1" noChangeArrowheads="1"/>
          </p:cNvPicPr>
          <p:nvPr/>
        </p:nvPicPr>
        <p:blipFill>
          <a:blip r:embed="rId9"/>
          <a:srcRect/>
          <a:stretch>
            <a:fillRect/>
          </a:stretch>
        </p:blipFill>
        <p:spPr bwMode="auto">
          <a:xfrm>
            <a:off x="642938" y="4429125"/>
            <a:ext cx="2678112" cy="17859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09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939800"/>
          </a:xfrm>
        </p:spPr>
        <p:txBody>
          <a:bodyPr/>
          <a:lstStyle/>
          <a:p>
            <a:r>
              <a:rPr lang="cs-CZ" smtClean="0"/>
              <a:t>KUTNÁ HORA</a:t>
            </a:r>
          </a:p>
        </p:txBody>
      </p:sp>
      <p:sp>
        <p:nvSpPr>
          <p:cNvPr id="17410" name="Zástupný symbol pro obsah 2"/>
          <p:cNvSpPr>
            <a:spLocks noGrp="1"/>
          </p:cNvSpPr>
          <p:nvPr>
            <p:ph idx="1"/>
          </p:nvPr>
        </p:nvSpPr>
        <p:spPr>
          <a:xfrm>
            <a:off x="428625" y="4214813"/>
            <a:ext cx="8229600" cy="2339975"/>
          </a:xfrm>
        </p:spPr>
        <p:txBody>
          <a:bodyPr/>
          <a:lstStyle/>
          <a:p>
            <a:pPr>
              <a:buFont typeface="Arial" charset="0"/>
              <a:buNone/>
            </a:pPr>
            <a:r>
              <a:rPr lang="cs-CZ" sz="2200" smtClean="0"/>
              <a:t>- </a:t>
            </a:r>
            <a:r>
              <a:rPr lang="cs-CZ" sz="2200" b="1" smtClean="0"/>
              <a:t>Vlašský dvůr </a:t>
            </a:r>
            <a:r>
              <a:rPr lang="cs-CZ" sz="2200" smtClean="0"/>
              <a:t>– bývalý královský palác s mincovnou, zde se razily </a:t>
            </a:r>
          </a:p>
          <a:p>
            <a:pPr>
              <a:buFont typeface="Arial" charset="0"/>
              <a:buNone/>
            </a:pPr>
            <a:r>
              <a:rPr lang="cs-CZ" sz="2200" smtClean="0"/>
              <a:t>  stříbrné pražské groše </a:t>
            </a:r>
          </a:p>
          <a:p>
            <a:pPr>
              <a:buFont typeface="Arial" charset="0"/>
              <a:buNone/>
            </a:pPr>
            <a:r>
              <a:rPr lang="cs-CZ" sz="2200" smtClean="0"/>
              <a:t>- v zasedací místnosti r. 1409 zde podepsal Václav II. </a:t>
            </a:r>
          </a:p>
          <a:p>
            <a:pPr>
              <a:buFont typeface="Arial" charset="0"/>
              <a:buNone/>
            </a:pPr>
            <a:r>
              <a:rPr lang="cs-CZ" sz="2200" smtClean="0"/>
              <a:t>  </a:t>
            </a:r>
            <a:r>
              <a:rPr lang="cs-CZ" sz="2200" b="1" smtClean="0"/>
              <a:t>Dekret kutnohorský </a:t>
            </a:r>
            <a:r>
              <a:rPr lang="cs-CZ" sz="2200" smtClean="0"/>
              <a:t>o novém rozdělení pravomocí na pražské </a:t>
            </a:r>
          </a:p>
          <a:p>
            <a:pPr>
              <a:buFont typeface="Arial" charset="0"/>
              <a:buNone/>
            </a:pPr>
            <a:r>
              <a:rPr lang="cs-CZ" sz="2200" smtClean="0"/>
              <a:t>  univerzitě</a:t>
            </a:r>
          </a:p>
        </p:txBody>
      </p:sp>
      <p:pic>
        <p:nvPicPr>
          <p:cNvPr id="17411" name="Picture 4" descr="http://upload.wikimedia.org/wikipedia/commons/thumb/9/9d/Wloski-dwor.jpg/330px-Wloski-dwor.jpg">
            <a:hlinkClick r:id="rId2"/>
          </p:cNvPr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1928813" y="1357313"/>
            <a:ext cx="5094287" cy="26701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3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96925"/>
          </a:xfrm>
        </p:spPr>
        <p:txBody>
          <a:bodyPr/>
          <a:lstStyle/>
          <a:p>
            <a:r>
              <a:rPr lang="cs-CZ" smtClean="0"/>
              <a:t>KUTNÁ HORA</a:t>
            </a:r>
          </a:p>
        </p:txBody>
      </p:sp>
      <p:sp>
        <p:nvSpPr>
          <p:cNvPr id="18434" name="Zástupný symbol pro obsah 2"/>
          <p:cNvSpPr>
            <a:spLocks noGrp="1"/>
          </p:cNvSpPr>
          <p:nvPr>
            <p:ph idx="1"/>
          </p:nvPr>
        </p:nvSpPr>
        <p:spPr>
          <a:xfrm>
            <a:off x="214313" y="2714625"/>
            <a:ext cx="8715375" cy="3929063"/>
          </a:xfrm>
        </p:spPr>
        <p:txBody>
          <a:bodyPr/>
          <a:lstStyle/>
          <a:p>
            <a:pPr>
              <a:buFont typeface="Arial" charset="0"/>
              <a:buNone/>
            </a:pPr>
            <a:r>
              <a:rPr lang="cs-CZ" sz="2200" b="1" smtClean="0"/>
              <a:t>- kostel Nanebevzetí Panny Marie v Sedlci - </a:t>
            </a:r>
            <a:r>
              <a:rPr lang="cs-CZ" sz="2200" smtClean="0"/>
              <a:t>pětilodní bazilika z let </a:t>
            </a:r>
          </a:p>
          <a:p>
            <a:pPr>
              <a:buFont typeface="Arial" charset="0"/>
              <a:buNone/>
            </a:pPr>
            <a:r>
              <a:rPr lang="cs-CZ" sz="2200" smtClean="0"/>
              <a:t>  1280-1330 je rovněž od r. 1995 na seznamu památek UNESCO</a:t>
            </a:r>
          </a:p>
          <a:p>
            <a:pPr>
              <a:buFont typeface="Arial" charset="0"/>
              <a:buNone/>
            </a:pPr>
            <a:r>
              <a:rPr lang="cs-CZ" sz="2200" smtClean="0"/>
              <a:t>- na počátku 18. stol. po vypálení započata přestavba ve slohu barokní</a:t>
            </a:r>
          </a:p>
          <a:p>
            <a:pPr>
              <a:buFont typeface="Arial" charset="0"/>
              <a:buNone/>
            </a:pPr>
            <a:r>
              <a:rPr lang="cs-CZ" sz="2200" smtClean="0"/>
              <a:t>  gotiky pod vedením J. B. Santiniho-Aichela</a:t>
            </a:r>
          </a:p>
          <a:p>
            <a:pPr>
              <a:buFont typeface="Arial" charset="0"/>
              <a:buNone/>
            </a:pPr>
            <a:r>
              <a:rPr lang="cs-CZ" sz="2200" smtClean="0"/>
              <a:t>- na vrcholu štítu kostela je umístěna socha Panny Marie</a:t>
            </a:r>
          </a:p>
          <a:p>
            <a:pPr>
              <a:buFontTx/>
              <a:buChar char="-"/>
            </a:pPr>
            <a:endParaRPr lang="cs-CZ" sz="2200" smtClean="0"/>
          </a:p>
          <a:p>
            <a:pPr>
              <a:buFont typeface="Arial" charset="0"/>
              <a:buNone/>
            </a:pPr>
            <a:endParaRPr lang="cs-CZ" sz="2200" smtClean="0"/>
          </a:p>
          <a:p>
            <a:pPr>
              <a:buFont typeface="Arial" charset="0"/>
              <a:buNone/>
            </a:pPr>
            <a:r>
              <a:rPr lang="cs-CZ" sz="2200" smtClean="0"/>
              <a:t>- po r. 1702 upraven ochoz , na bocích stavby vznikla unikátní</a:t>
            </a:r>
          </a:p>
          <a:p>
            <a:pPr>
              <a:buFont typeface="Arial" charset="0"/>
              <a:buNone/>
            </a:pPr>
            <a:r>
              <a:rPr lang="cs-CZ" sz="2200" smtClean="0"/>
              <a:t>  dvojice šnekových schodišť, boční lodě zaklenuty plackovou klenbou</a:t>
            </a:r>
          </a:p>
        </p:txBody>
      </p:sp>
      <p:pic>
        <p:nvPicPr>
          <p:cNvPr id="18435" name="Picture 2" descr="Kutna Hora-Sedlec cathedral 012.jpg">
            <a:hlinkClick r:id="rId2"/>
          </p:cNvPr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1428750" y="1071563"/>
            <a:ext cx="2089150" cy="15716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8436" name="Picture 4" descr="http://upload.wikimedia.org/wikipedia/commons/thumb/5/5a/Kutna_Hora-Sedlec_cathedral_011.jpg/220px-Kutna_Hora-Sedlec_cathedral_011.jpg">
            <a:hlinkClick r:id="rId4"/>
          </p:cNvPr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3929063" y="1071563"/>
            <a:ext cx="2095500" cy="15716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8437" name="Picture 6" descr="http://upload.wikimedia.org/wikipedia/commons/thumb/3/34/Kutna_Hora_Cathedral_of_Our_Lady_nave_2.jpg/170px-Kutna_Hora_Cathedral_of_Our_Lady_nave_2.jpg">
            <a:hlinkClick r:id="rId6"/>
          </p:cNvPr>
          <p:cNvPicPr>
            <a:picLocks noChangeAspect="1" noChangeArrowheads="1"/>
          </p:cNvPicPr>
          <p:nvPr/>
        </p:nvPicPr>
        <p:blipFill>
          <a:blip r:embed="rId7"/>
          <a:srcRect/>
          <a:stretch>
            <a:fillRect/>
          </a:stretch>
        </p:blipFill>
        <p:spPr bwMode="auto">
          <a:xfrm>
            <a:off x="6429375" y="1071563"/>
            <a:ext cx="1047750" cy="15716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8438" name="Picture 8" descr="http://upload.wikimedia.org/wikipedia/commons/thumb/1/13/Kutn%C3%A1_Hora%2C_Sedlec%2C_kl%C3%A1%C5%A1tern%C3%AD_kostel%2C_schodi%C5%A1t%C4%9B_04.jpg/220px-Kutn%C3%A1_Hora%2C_Sedlec%2C_kl%C3%A1%C5%A1tern%C3%AD_kostel%2C_schodi%C5%A1t%C4%9B_04.jpg">
            <a:hlinkClick r:id="rId8"/>
          </p:cNvPr>
          <p:cNvPicPr>
            <a:picLocks noChangeAspect="1" noChangeArrowheads="1"/>
          </p:cNvPicPr>
          <p:nvPr/>
        </p:nvPicPr>
        <p:blipFill>
          <a:blip r:embed="rId9"/>
          <a:srcRect/>
          <a:stretch>
            <a:fillRect/>
          </a:stretch>
        </p:blipFill>
        <p:spPr bwMode="auto">
          <a:xfrm>
            <a:off x="4714875" y="4714875"/>
            <a:ext cx="696913" cy="9286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8439" name="Picture 10" descr="http://upload.wikimedia.org/wikipedia/commons/thumb/f/f7/Kutn%C3%A1_Hora%2C_Sedlec%2C_kl%C3%A1%C5%A1tern%C3%AD_kostel%2C_schodi%C5%A1t%C4%9B_03.jpg/220px-Kutn%C3%A1_Hora%2C_Sedlec%2C_kl%C3%A1%C5%A1tern%C3%AD_kostel%2C_schodi%C5%A1t%C4%9B_03.jpg">
            <a:hlinkClick r:id="rId10"/>
          </p:cNvPr>
          <p:cNvPicPr>
            <a:picLocks noChangeAspect="1" noChangeArrowheads="1"/>
          </p:cNvPicPr>
          <p:nvPr/>
        </p:nvPicPr>
        <p:blipFill>
          <a:blip r:embed="rId11"/>
          <a:srcRect/>
          <a:stretch>
            <a:fillRect/>
          </a:stretch>
        </p:blipFill>
        <p:spPr bwMode="auto">
          <a:xfrm>
            <a:off x="3000375" y="4714875"/>
            <a:ext cx="1238250" cy="9286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7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96925"/>
          </a:xfrm>
        </p:spPr>
        <p:txBody>
          <a:bodyPr/>
          <a:lstStyle/>
          <a:p>
            <a:r>
              <a:rPr lang="cs-CZ" smtClean="0"/>
              <a:t>KUTNÁ HORA</a:t>
            </a:r>
          </a:p>
        </p:txBody>
      </p:sp>
      <p:sp>
        <p:nvSpPr>
          <p:cNvPr id="19458" name="Zástupný symbol pro obsah 2"/>
          <p:cNvSpPr>
            <a:spLocks noGrp="1"/>
          </p:cNvSpPr>
          <p:nvPr>
            <p:ph idx="1"/>
          </p:nvPr>
        </p:nvSpPr>
        <p:spPr>
          <a:xfrm>
            <a:off x="285750" y="1214438"/>
            <a:ext cx="4143375" cy="5357812"/>
          </a:xfrm>
        </p:spPr>
        <p:txBody>
          <a:bodyPr/>
          <a:lstStyle/>
          <a:p>
            <a:pPr>
              <a:buFont typeface="Arial" charset="0"/>
              <a:buNone/>
            </a:pPr>
            <a:r>
              <a:rPr lang="cs-CZ" sz="2200" b="1" smtClean="0"/>
              <a:t>- kostel sv. Jakuba (zv. Vysoký) </a:t>
            </a:r>
            <a:r>
              <a:rPr lang="cs-CZ" sz="2200" smtClean="0"/>
              <a:t>je</a:t>
            </a:r>
          </a:p>
          <a:p>
            <a:pPr>
              <a:buFont typeface="Arial" charset="0"/>
              <a:buNone/>
            </a:pPr>
            <a:r>
              <a:rPr lang="cs-CZ" sz="2200" smtClean="0"/>
              <a:t>  gotický, založen v 1. čtvrtině</a:t>
            </a:r>
          </a:p>
          <a:p>
            <a:pPr>
              <a:buFont typeface="Arial" charset="0"/>
              <a:buNone/>
            </a:pPr>
            <a:r>
              <a:rPr lang="cs-CZ" sz="2200" smtClean="0"/>
              <a:t>  14. stol.</a:t>
            </a:r>
          </a:p>
          <a:p>
            <a:pPr>
              <a:buFont typeface="Arial" charset="0"/>
              <a:buNone/>
            </a:pPr>
            <a:endParaRPr lang="cs-CZ" sz="2200" smtClean="0"/>
          </a:p>
          <a:p>
            <a:pPr>
              <a:buFont typeface="Arial" charset="0"/>
              <a:buNone/>
            </a:pPr>
            <a:endParaRPr lang="cs-CZ" sz="2200" smtClean="0"/>
          </a:p>
          <a:p>
            <a:pPr>
              <a:buFontTx/>
              <a:buChar char="-"/>
            </a:pPr>
            <a:endParaRPr lang="cs-CZ" sz="2200" smtClean="0"/>
          </a:p>
          <a:p>
            <a:pPr>
              <a:buFont typeface="Arial" charset="0"/>
              <a:buNone/>
            </a:pPr>
            <a:r>
              <a:rPr lang="cs-CZ" sz="2200" b="1" smtClean="0"/>
              <a:t>- Jezuitská kolej  </a:t>
            </a:r>
            <a:r>
              <a:rPr lang="cs-CZ" sz="2200" smtClean="0"/>
              <a:t>je barokní </a:t>
            </a:r>
          </a:p>
          <a:p>
            <a:pPr>
              <a:buFont typeface="Arial" charset="0"/>
              <a:buNone/>
            </a:pPr>
            <a:r>
              <a:rPr lang="cs-CZ" sz="2200" smtClean="0"/>
              <a:t>  stavba z let 1667-1750 od G. D.</a:t>
            </a:r>
          </a:p>
          <a:p>
            <a:pPr>
              <a:buFont typeface="Arial" charset="0"/>
              <a:buNone/>
            </a:pPr>
            <a:r>
              <a:rPr lang="cs-CZ" sz="2200" smtClean="0"/>
              <a:t>  Orsiho</a:t>
            </a:r>
          </a:p>
          <a:p>
            <a:pPr>
              <a:buFont typeface="Arial" charset="0"/>
              <a:buNone/>
            </a:pPr>
            <a:r>
              <a:rPr lang="cs-CZ" sz="2200" smtClean="0"/>
              <a:t>- před kolejí vybudována terasa </a:t>
            </a:r>
          </a:p>
          <a:p>
            <a:pPr>
              <a:buFont typeface="Arial" charset="0"/>
              <a:buNone/>
            </a:pPr>
            <a:r>
              <a:rPr lang="cs-CZ" sz="2200" smtClean="0"/>
              <a:t>  s rozsáhlou sochařskou výzdobou</a:t>
            </a:r>
          </a:p>
          <a:p>
            <a:pPr>
              <a:buFont typeface="Arial" charset="0"/>
              <a:buNone/>
            </a:pPr>
            <a:r>
              <a:rPr lang="cs-CZ" sz="2200" smtClean="0"/>
              <a:t>  přirovnávanou ke Karlovu mostu</a:t>
            </a:r>
          </a:p>
          <a:p>
            <a:pPr>
              <a:buFont typeface="Arial" charset="0"/>
              <a:buNone/>
            </a:pPr>
            <a:r>
              <a:rPr lang="cs-CZ" sz="2200" smtClean="0"/>
              <a:t>  v Praze</a:t>
            </a:r>
          </a:p>
        </p:txBody>
      </p:sp>
      <p:pic>
        <p:nvPicPr>
          <p:cNvPr id="19459" name="Picture 2" descr="http://upload.wikimedia.org/wikipedia/commons/thumb/2/22/Kutn%C3%A1_Hora%2C_Vnit%C5%99n%C3%AD_M%C4%9Bsto%2C_Barborsk%C3%A1%2C_v%C3%BDhled%2C_kostel_sv._Jakuba_01.jpg/230px-Kutn%C3%A1_Hora%2C_Vnit%C5%99n%C3%AD_M%C4%9Bsto%2C_Barborsk%C3%A1%2C_v%C3%BDhled%2C_kostel_sv._Jakuba_01.jpg">
            <a:hlinkClick r:id="rId2"/>
          </p:cNvPr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4643438" y="1214438"/>
            <a:ext cx="1714500" cy="22891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9460" name="Picture 4" descr="http://upload.wikimedia.org/wikipedia/commons/thumb/d/de/Kutna_Hora_vyhlidka.jpg/150px-Kutna_Hora_vyhlidka.jpg">
            <a:hlinkClick r:id="rId4"/>
          </p:cNvPr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6786563" y="1214438"/>
            <a:ext cx="1647825" cy="2286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9461" name="Picture 6" descr="http://upload.wikimedia.org/wikipedia/commons/thumb/1/1b/Kutna_Hora_-_Jesuite_college.jpg/220px-Kutna_Hora_-_Jesuite_college.jpg">
            <a:hlinkClick r:id="rId6"/>
          </p:cNvPr>
          <p:cNvPicPr>
            <a:picLocks noChangeAspect="1" noChangeArrowheads="1"/>
          </p:cNvPicPr>
          <p:nvPr/>
        </p:nvPicPr>
        <p:blipFill>
          <a:blip r:embed="rId7"/>
          <a:srcRect/>
          <a:stretch>
            <a:fillRect/>
          </a:stretch>
        </p:blipFill>
        <p:spPr bwMode="auto">
          <a:xfrm>
            <a:off x="4572000" y="4000500"/>
            <a:ext cx="2095500" cy="14001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9462" name="Picture 8" descr="http://upload.wikimedia.org/wikipedia/commons/thumb/8/88/KUTNA_HORA_%28js%29_16.jpg/170px-KUTNA_HORA_%28js%29_16.jpg">
            <a:hlinkClick r:id="rId8"/>
          </p:cNvPr>
          <p:cNvPicPr>
            <a:picLocks noChangeAspect="1" noChangeArrowheads="1"/>
          </p:cNvPicPr>
          <p:nvPr/>
        </p:nvPicPr>
        <p:blipFill>
          <a:blip r:embed="rId9"/>
          <a:srcRect/>
          <a:stretch>
            <a:fillRect/>
          </a:stretch>
        </p:blipFill>
        <p:spPr bwMode="auto">
          <a:xfrm>
            <a:off x="6832600" y="4000500"/>
            <a:ext cx="1644650" cy="22145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1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>
                <a:latin typeface="Times New Roman" pitchFamily="18" charset="0"/>
              </a:rPr>
              <a:t>Použitá literatura a zdroje:</a:t>
            </a:r>
            <a:endParaRPr lang="cs-CZ" smtClean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 rtlCol="0">
            <a:normAutofit fontScale="92500" lnSpcReduction="20000"/>
          </a:bodyPr>
          <a:lstStyle/>
          <a:p>
            <a:pPr fontAlgn="auto">
              <a:spcAft>
                <a:spcPts val="0"/>
              </a:spcAft>
              <a:buFont typeface="Arial" charset="0"/>
              <a:buNone/>
              <a:defRPr/>
            </a:pPr>
            <a:r>
              <a:rPr lang="cs-CZ" sz="2000" dirty="0" smtClean="0">
                <a:latin typeface="Times New Roman" pitchFamily="18" charset="0"/>
              </a:rPr>
              <a:t>Muk, Jan; </a:t>
            </a:r>
            <a:r>
              <a:rPr lang="cs-CZ" sz="2000" dirty="0" err="1" smtClean="0">
                <a:latin typeface="Times New Roman" pitchFamily="18" charset="0"/>
              </a:rPr>
              <a:t>Šamánková</a:t>
            </a:r>
            <a:r>
              <a:rPr lang="cs-CZ" sz="2000" dirty="0" smtClean="0">
                <a:latin typeface="Times New Roman" pitchFamily="18" charset="0"/>
              </a:rPr>
              <a:t>, Eva: ABC kulturních památek Československa, </a:t>
            </a:r>
          </a:p>
          <a:p>
            <a:pPr fontAlgn="auto">
              <a:spcAft>
                <a:spcPts val="0"/>
              </a:spcAft>
              <a:buFont typeface="Arial" charset="0"/>
              <a:buNone/>
              <a:defRPr/>
            </a:pPr>
            <a:r>
              <a:rPr lang="cs-CZ" sz="2000" dirty="0" smtClean="0">
                <a:latin typeface="Times New Roman" pitchFamily="18" charset="0"/>
              </a:rPr>
              <a:t>                                             Panorama, Praha,1985, vydání první</a:t>
            </a:r>
            <a:endParaRPr lang="cs-CZ" sz="2000" u="sng" dirty="0" smtClean="0">
              <a:hlinkClick r:id="rId2"/>
            </a:endParaRPr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2000" u="sng" dirty="0" smtClean="0">
                <a:hlinkClick r:id="rId3"/>
              </a:rPr>
              <a:t>http://cs.wikipedia.org/wiki/Kutn%C3%A1_Hora</a:t>
            </a:r>
            <a:endParaRPr lang="cs-CZ" sz="2000" dirty="0" smtClean="0"/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2000" u="sng" dirty="0" smtClean="0">
                <a:hlinkClick r:id="rId4"/>
              </a:rPr>
              <a:t>http://cs.wikipedia.org/wiki/Kamenn%C3%BD_d%C5%AFm_v_Kutn%C3%A9_Ho%C5%99e</a:t>
            </a:r>
            <a:endParaRPr lang="cs-CZ" sz="2000" dirty="0" smtClean="0"/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2000" u="sng" dirty="0" smtClean="0">
                <a:hlinkClick r:id="rId5"/>
              </a:rPr>
              <a:t>http://cs.wikipedia.org/wiki/Chr%C3%A1m_svat%C3%A9_Barbory</a:t>
            </a:r>
            <a:endParaRPr lang="cs-CZ" sz="2000" dirty="0" smtClean="0"/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2000" u="sng" dirty="0" smtClean="0">
                <a:hlinkClick r:id="rId6"/>
              </a:rPr>
              <a:t>http://cs.wikipedia.org/wiki/Vla%C5%A1sk%C3%BD_dv%C5%AFr</a:t>
            </a:r>
            <a:endParaRPr lang="cs-CZ" sz="2000" dirty="0" smtClean="0"/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2000" u="sng" dirty="0" smtClean="0">
                <a:hlinkClick r:id="rId7"/>
              </a:rPr>
              <a:t>http://cs.wikipedia.org/wiki/Kostel_Nanebevzet%C3%AD_Panny_Marie_a_svat%C3%A9ho_Jana_K%C5%99titele</a:t>
            </a:r>
            <a:endParaRPr lang="cs-CZ" sz="2000" dirty="0" smtClean="0"/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2000" u="sng" dirty="0" smtClean="0">
                <a:hlinkClick r:id="rId8"/>
              </a:rPr>
              <a:t>http://cs.wikipedia.org/wiki/Kostel_svat%C3%A9ho_Jakuba_Star%C5%A1%C3%ADho_(Kutn%C3%A1_Hora)</a:t>
            </a:r>
            <a:endParaRPr lang="cs-CZ" sz="2000" dirty="0" smtClean="0"/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2000" dirty="0" smtClean="0">
                <a:hlinkClick r:id="rId9"/>
              </a:rPr>
              <a:t>http://cs.wikipedia.org/wiki/Jezuitsk%C3%A1_kolej_v_Kutn%C3%A9_Ho%C5%99e</a:t>
            </a:r>
            <a:endParaRPr lang="cs-CZ" sz="2000" dirty="0" smtClean="0"/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sz="2000" dirty="0" smtClean="0"/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2000" dirty="0" smtClean="0"/>
              <a:t> </a:t>
            </a:r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2000" dirty="0" smtClean="0"/>
              <a:t> </a:t>
            </a:r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sz="2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250</TotalTime>
  <Words>354</Words>
  <Application>Microsoft Office PowerPoint</Application>
  <PresentationFormat>Předvádění na obrazovce (4:3)</PresentationFormat>
  <Paragraphs>78</Paragraphs>
  <Slides>8</Slides>
  <Notes>0</Notes>
  <HiddenSlides>0</HiddenSlides>
  <MMClips>0</MMClips>
  <ScaleCrop>false</ScaleCrop>
  <HeadingPairs>
    <vt:vector size="6" baseType="variant">
      <vt:variant>
        <vt:lpstr>Použitá písma</vt:lpstr>
      </vt:variant>
      <vt:variant>
        <vt:i4>3</vt:i4>
      </vt:variant>
      <vt:variant>
        <vt:lpstr>Šablona návrhu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12" baseType="lpstr">
      <vt:lpstr>Calibri</vt:lpstr>
      <vt:lpstr>Arial</vt:lpstr>
      <vt:lpstr>Times New Roman</vt:lpstr>
      <vt:lpstr>Motiv sady Office</vt:lpstr>
      <vt:lpstr>KUTNÁ HORA</vt:lpstr>
      <vt:lpstr>KUTNÁ HORA</vt:lpstr>
      <vt:lpstr>KUTNÁ HORA</vt:lpstr>
      <vt:lpstr>KUTNÁ HORA</vt:lpstr>
      <vt:lpstr>KUTNÁ HORA</vt:lpstr>
      <vt:lpstr>KUTNÁ HORA</vt:lpstr>
      <vt:lpstr>KUTNÁ HORA</vt:lpstr>
      <vt:lpstr>Použitá literatura a zdroje: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KUTNÁ HORA</dc:title>
  <dc:creator>Uzivatel</dc:creator>
  <cp:lastModifiedBy>Miluška</cp:lastModifiedBy>
  <cp:revision>25</cp:revision>
  <dcterms:created xsi:type="dcterms:W3CDTF">2013-01-04T23:27:25Z</dcterms:created>
  <dcterms:modified xsi:type="dcterms:W3CDTF">2013-01-09T07:32:02Z</dcterms:modified>
</cp:coreProperties>
</file>