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FF"/>
    <a:srgbClr val="FF99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2F1F3E-BFB1-4129-BFF5-30CCCC06F1B9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0252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VY_32_INOVACE_07_Zeměpis_6. 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18_Obnovitelné a neobnovitelné zdroje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Obnovitelné a neobnovitelné zdroje, žáci kromě získání nových informací doplňují některé údaje,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  <a:ln w="38100">
            <a:solidFill>
              <a:srgbClr val="9900FF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9900FF"/>
                </a:solidFill>
              </a:rPr>
              <a:t>obnovitelné a neobnovitelné zdroje</a:t>
            </a:r>
            <a:endParaRPr lang="cs-CZ" sz="2400" dirty="0">
              <a:solidFill>
                <a:srgbClr val="99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239000" cy="5042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Mezi neobnovitelné zdroje patří suroviny, které těžíme ze země: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uhlí (hnědé a černé)</a:t>
            </a:r>
          </a:p>
          <a:p>
            <a:r>
              <a:rPr lang="cs-CZ" sz="2400" dirty="0" smtClean="0"/>
              <a:t>ropa (vyrábí se z ní benzín a nafta)</a:t>
            </a:r>
          </a:p>
          <a:p>
            <a:r>
              <a:rPr lang="cs-CZ" sz="2400" dirty="0" smtClean="0"/>
              <a:t>zemní plyn</a:t>
            </a:r>
          </a:p>
          <a:p>
            <a:r>
              <a:rPr lang="cs-CZ" sz="2400" dirty="0" smtClean="0"/>
              <a:t>rudy (uran, ostatní dovážíme)</a:t>
            </a:r>
          </a:p>
          <a:p>
            <a:r>
              <a:rPr lang="cs-CZ" sz="2400" dirty="0" smtClean="0"/>
              <a:t>kámen</a:t>
            </a:r>
            <a:endParaRPr lang="cs-CZ" sz="2400" dirty="0"/>
          </a:p>
        </p:txBody>
      </p:sp>
      <p:pic>
        <p:nvPicPr>
          <p:cNvPr id="8194" name="Picture 2" descr="C:\Users\08D4\AppData\Local\Microsoft\Windows\Temporary Internet Files\Content.IE5\PXKZTWBK\MP9002160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9696" y="4941168"/>
            <a:ext cx="2478312" cy="166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D4\AppData\Local\Microsoft\Windows\Temporary Internet Files\Content.IE5\G0NFF22S\MP900433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7" y="3996856"/>
            <a:ext cx="2887069" cy="188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92937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239000" cy="5979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>
                <a:solidFill>
                  <a:srgbClr val="9900FF"/>
                </a:solidFill>
              </a:rPr>
              <a:t>Výroba elektřiny</a:t>
            </a:r>
          </a:p>
          <a:p>
            <a:pPr marL="0" indent="0">
              <a:buNone/>
            </a:pPr>
            <a:endParaRPr lang="cs-CZ" sz="2400" b="1" u="sng" dirty="0">
              <a:solidFill>
                <a:srgbClr val="9900FF"/>
              </a:solidFill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rgbClr val="9900FF"/>
                </a:solidFill>
              </a:rPr>
              <a:t>Tepelné elektrárny</a:t>
            </a:r>
            <a:r>
              <a:rPr lang="cs-CZ" sz="2400" dirty="0" smtClean="0"/>
              <a:t> – spalování uhlí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9900FF"/>
                </a:solidFill>
              </a:rPr>
              <a:t>                             </a:t>
            </a:r>
            <a:r>
              <a:rPr lang="cs-CZ" sz="2400" dirty="0" smtClean="0"/>
              <a:t>- zatěžují životní prostředí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9900FF"/>
                </a:solidFill>
              </a:rPr>
              <a:t>                             </a:t>
            </a:r>
            <a:r>
              <a:rPr lang="cs-CZ" sz="2400" dirty="0" smtClean="0"/>
              <a:t>- uhlí je neobnovitelný zdroj</a:t>
            </a:r>
          </a:p>
          <a:p>
            <a:pPr marL="0" indent="0">
              <a:buNone/>
            </a:pPr>
            <a:r>
              <a:rPr lang="cs-CZ" sz="2400" dirty="0" smtClean="0"/>
              <a:t>Napiš 3 příklady tepelné elektrárny: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______________   _____________   _____________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6147" name="Picture 3" descr="C:\Users\08D4\AppData\Local\Microsoft\Windows\Temporary Internet Files\Content.IE5\2OGP0OIX\MP9004371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7506" y="4149080"/>
            <a:ext cx="1655909" cy="24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4\AppData\Local\Microsoft\Windows\Temporary Internet Files\Content.IE5\Z9SZQGMB\MP9004372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20677"/>
            <a:ext cx="2339352" cy="233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0102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239000" cy="5907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>
                <a:solidFill>
                  <a:srgbClr val="9900FF"/>
                </a:solidFill>
              </a:rPr>
              <a:t>Vodní elektrárny</a:t>
            </a:r>
            <a:r>
              <a:rPr lang="cs-CZ" sz="2400" dirty="0"/>
              <a:t> – výroba energie je levnější</a:t>
            </a:r>
          </a:p>
          <a:p>
            <a:pPr marL="0" indent="0">
              <a:buNone/>
            </a:pPr>
            <a:r>
              <a:rPr lang="cs-CZ" sz="2400" i="1" dirty="0">
                <a:solidFill>
                  <a:srgbClr val="9900FF"/>
                </a:solidFill>
              </a:rPr>
              <a:t>                          </a:t>
            </a:r>
            <a:r>
              <a:rPr lang="cs-CZ" sz="2400" dirty="0"/>
              <a:t>- neškodí životnímu prostředí</a:t>
            </a:r>
          </a:p>
          <a:p>
            <a:pPr marL="0" indent="0">
              <a:buNone/>
            </a:pPr>
            <a:r>
              <a:rPr lang="cs-CZ" sz="2400" dirty="0"/>
              <a:t>                          - voda je obnovitelný zdroj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Vodní elektrárny v okolí: Znojmo, Vranov, Dalešice</a:t>
            </a:r>
            <a:endParaRPr lang="cs-CZ" sz="2400" i="1" dirty="0">
              <a:solidFill>
                <a:srgbClr val="9900FF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2996952"/>
            <a:ext cx="4860032" cy="364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269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08D4\AppData\Local\Microsoft\Windows\Temporary Internet Files\Content.IE5\TD6K1XXB\MP900401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04864"/>
            <a:ext cx="6056780" cy="403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92696"/>
            <a:ext cx="7239000" cy="5763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 smtClean="0">
                <a:solidFill>
                  <a:srgbClr val="9900FF"/>
                </a:solidFill>
              </a:rPr>
              <a:t>Jaderné elektrárny</a:t>
            </a:r>
            <a:r>
              <a:rPr lang="cs-CZ" sz="2400" dirty="0" smtClean="0"/>
              <a:t> – štěpení uranové rudy</a:t>
            </a:r>
          </a:p>
          <a:p>
            <a:pPr marL="0" indent="0">
              <a:buNone/>
            </a:pPr>
            <a:r>
              <a:rPr lang="cs-CZ" sz="2400" i="1" dirty="0">
                <a:solidFill>
                  <a:srgbClr val="9900FF"/>
                </a:solidFill>
              </a:rPr>
              <a:t> </a:t>
            </a:r>
            <a:r>
              <a:rPr lang="cs-CZ" sz="2400" i="1" dirty="0" smtClean="0">
                <a:solidFill>
                  <a:srgbClr val="9900FF"/>
                </a:solidFill>
              </a:rPr>
              <a:t>                            </a:t>
            </a:r>
            <a:r>
              <a:rPr lang="cs-CZ" sz="2400" i="1" dirty="0" smtClean="0"/>
              <a:t>- problém s  ukládáním 				 jaderného odpadu</a:t>
            </a:r>
          </a:p>
          <a:p>
            <a:pPr marL="0" indent="0">
              <a:buNone/>
            </a:pPr>
            <a:endParaRPr lang="cs-CZ" sz="2400" i="1" dirty="0">
              <a:solidFill>
                <a:srgbClr val="9900FF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9900FF"/>
                </a:solidFill>
              </a:rPr>
              <a:t>V ČR jsou pouze 2 jaderné elektrárny:</a:t>
            </a:r>
          </a:p>
          <a:p>
            <a:pPr marL="0" indent="0">
              <a:buNone/>
            </a:pPr>
            <a:endParaRPr lang="cs-CZ" sz="2400" dirty="0">
              <a:solidFill>
                <a:srgbClr val="9900FF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9900FF"/>
                </a:solidFill>
              </a:rPr>
              <a:t>___________________    ___________________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8504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239000" cy="5907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9900FF"/>
                </a:solidFill>
              </a:rPr>
              <a:t>Větrné elektrárny </a:t>
            </a:r>
            <a:r>
              <a:rPr lang="cs-CZ" sz="2400" dirty="0" smtClean="0"/>
              <a:t>- větrné turbíny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9900FF"/>
                </a:solidFill>
              </a:rPr>
              <a:t> </a:t>
            </a:r>
            <a:r>
              <a:rPr lang="cs-CZ" sz="2400" dirty="0" smtClean="0">
                <a:solidFill>
                  <a:srgbClr val="9900FF"/>
                </a:solidFill>
              </a:rPr>
              <a:t>                           </a:t>
            </a:r>
            <a:r>
              <a:rPr lang="cs-CZ" sz="2400" dirty="0" smtClean="0"/>
              <a:t>- maximálně šetrné k životnímu 			 prostředí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9900FF"/>
                </a:solidFill>
              </a:rPr>
              <a:t> </a:t>
            </a:r>
            <a:r>
              <a:rPr lang="cs-CZ" sz="2400" dirty="0" smtClean="0">
                <a:solidFill>
                  <a:srgbClr val="9900FF"/>
                </a:solidFill>
              </a:rPr>
              <a:t>                           </a:t>
            </a:r>
            <a:r>
              <a:rPr lang="cs-CZ" sz="2400" dirty="0" smtClean="0"/>
              <a:t>- pro větší výkon je třeba stavět 			 větrné farmy na obrovských  			 rozlohách</a:t>
            </a:r>
            <a:endParaRPr lang="cs-CZ" sz="2400" dirty="0">
              <a:solidFill>
                <a:srgbClr val="9900FF"/>
              </a:solidFill>
            </a:endParaRPr>
          </a:p>
        </p:txBody>
      </p:sp>
      <p:pic>
        <p:nvPicPr>
          <p:cNvPr id="3074" name="Picture 2" descr="C:\Users\08D4\AppData\Local\Microsoft\Windows\Temporary Internet Files\Content.IE5\L038WXQG\MP9004032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96952"/>
            <a:ext cx="2376264" cy="356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4\AppData\Local\Microsoft\Windows\Temporary Internet Files\Content.IE5\PXKZTWBK\MP9001824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15808"/>
            <a:ext cx="2088504" cy="31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504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239000" cy="5907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9900FF"/>
                </a:solidFill>
              </a:rPr>
              <a:t>Sluneční elektrárny </a:t>
            </a:r>
            <a:r>
              <a:rPr lang="cs-CZ" sz="2400" dirty="0" smtClean="0"/>
              <a:t>- čistý a šetrný způsob 				  získávání energie</a:t>
            </a:r>
          </a:p>
          <a:p>
            <a:pPr marL="0" indent="0">
              <a:buNone/>
            </a:pPr>
            <a:endParaRPr lang="cs-CZ" sz="2400" dirty="0">
              <a:solidFill>
                <a:srgbClr val="9900FF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FF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900FF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FF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900FF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FF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900FF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9900FF"/>
                </a:solidFill>
              </a:rPr>
              <a:t>Výroba energie z biomasy </a:t>
            </a:r>
            <a:r>
              <a:rPr lang="cs-CZ" sz="2400" dirty="0" smtClean="0"/>
              <a:t>- spalování hmoty organického původu (dřevo, sláma, zemědělské zbytky, exkrementy zvířat)</a:t>
            </a:r>
            <a:endParaRPr lang="cs-CZ" sz="2400" dirty="0">
              <a:solidFill>
                <a:srgbClr val="9900FF"/>
              </a:solidFill>
            </a:endParaRPr>
          </a:p>
        </p:txBody>
      </p:sp>
      <p:pic>
        <p:nvPicPr>
          <p:cNvPr id="5123" name="Picture 3" descr="C:\Users\08D4\AppData\Local\Microsoft\Windows\Temporary Internet Files\Content.IE5\LA7IG1YU\MP9004333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84784"/>
            <a:ext cx="4231009" cy="281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51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D4\AppData\Local\Microsoft\Windows\Temporary Internet Files\Content.IE5\L038WXQG\MP90039006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103"/>
          <a:stretch/>
        </p:blipFill>
        <p:spPr bwMode="auto">
          <a:xfrm>
            <a:off x="4443861" y="3933056"/>
            <a:ext cx="3657600" cy="2836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239000" cy="5763040"/>
          </a:xfrm>
        </p:spPr>
        <p:txBody>
          <a:bodyPr/>
          <a:lstStyle/>
          <a:p>
            <a:pPr marL="0" indent="0">
              <a:buNone/>
            </a:pPr>
            <a:r>
              <a:rPr lang="cs-CZ" i="1" u="sng" dirty="0" smtClean="0">
                <a:solidFill>
                  <a:srgbClr val="9900FF"/>
                </a:solidFill>
              </a:rPr>
              <a:t>Stavební materiály</a:t>
            </a:r>
          </a:p>
          <a:p>
            <a:pPr marL="0" indent="0">
              <a:buNone/>
            </a:pPr>
            <a:endParaRPr lang="cs-CZ" i="1" u="sng" dirty="0">
              <a:solidFill>
                <a:srgbClr val="9900FF"/>
              </a:solidFill>
            </a:endParaRPr>
          </a:p>
          <a:p>
            <a:pPr marL="0" indent="0">
              <a:buNone/>
            </a:pPr>
            <a:r>
              <a:rPr lang="cs-CZ" dirty="0" smtClean="0"/>
              <a:t>ČR je bohatá na stavební materiály.</a:t>
            </a:r>
          </a:p>
          <a:p>
            <a:r>
              <a:rPr lang="cs-CZ" dirty="0" smtClean="0"/>
              <a:t>stavební kámen</a:t>
            </a:r>
          </a:p>
          <a:p>
            <a:r>
              <a:rPr lang="cs-CZ" dirty="0" smtClean="0"/>
              <a:t>štěrky</a:t>
            </a:r>
          </a:p>
          <a:p>
            <a:r>
              <a:rPr lang="cs-CZ" dirty="0" smtClean="0"/>
              <a:t>písky</a:t>
            </a:r>
          </a:p>
          <a:p>
            <a:r>
              <a:rPr lang="cs-CZ" dirty="0" smtClean="0"/>
              <a:t>vápenec – výroba vápna a cementu</a:t>
            </a:r>
          </a:p>
          <a:p>
            <a:r>
              <a:rPr lang="cs-CZ" dirty="0" smtClean="0"/>
              <a:t>cihlářská hlína – cihly a střešní tašky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886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D4\AppData\Local\Microsoft\Windows\Temporary Internet Files\Content.IE5\G0NFF22S\MP900289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3448" y="260648"/>
            <a:ext cx="3779440" cy="253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239000" cy="5763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solidFill>
                  <a:srgbClr val="9900FF"/>
                </a:solidFill>
              </a:rPr>
              <a:t>Dřevo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 stavební </a:t>
            </a:r>
            <a:r>
              <a:rPr lang="cs-CZ" sz="2400" dirty="0" smtClean="0"/>
              <a:t>materiál, </a:t>
            </a:r>
            <a:endParaRPr lang="cs-CZ" sz="2400" dirty="0" smtClean="0"/>
          </a:p>
          <a:p>
            <a:pPr marL="0" indent="0">
              <a:buFontTx/>
              <a:buChar char="-"/>
            </a:pPr>
            <a:r>
              <a:rPr lang="cs-CZ" sz="2400" dirty="0" smtClean="0"/>
              <a:t> ale slouží i pro výrobu </a:t>
            </a:r>
          </a:p>
          <a:p>
            <a:pPr marL="0" indent="0">
              <a:buFontTx/>
              <a:buChar char="-"/>
            </a:pPr>
            <a:r>
              <a:rPr lang="cs-CZ" sz="2400" dirty="0" smtClean="0"/>
              <a:t> nábytku a </a:t>
            </a:r>
            <a:r>
              <a:rPr lang="cs-CZ" sz="2400" dirty="0" smtClean="0"/>
              <a:t>papíru</a:t>
            </a:r>
          </a:p>
          <a:p>
            <a:pPr marL="0" indent="0">
              <a:buNone/>
            </a:pPr>
            <a:r>
              <a:rPr lang="cs-CZ" sz="2400" dirty="0" smtClean="0"/>
              <a:t>- lesy </a:t>
            </a:r>
            <a:r>
              <a:rPr lang="cs-CZ" sz="2400" dirty="0" smtClean="0"/>
              <a:t>– nejvíc jich je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v </a:t>
            </a:r>
            <a:r>
              <a:rPr lang="cs-CZ" sz="2400" dirty="0" smtClean="0"/>
              <a:t>horských a podhorských oblastech</a:t>
            </a:r>
            <a:r>
              <a:rPr lang="cs-CZ" sz="2400" dirty="0" smtClean="0"/>
              <a:t>: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___________________________________________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les poskytuje kromě dřeva i jiný užitek (vyber):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83568" y="5309592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zadržuje vodu</a:t>
            </a:r>
            <a:endParaRPr lang="cs-CZ" sz="2200" dirty="0"/>
          </a:p>
        </p:txBody>
      </p:sp>
      <p:sp>
        <p:nvSpPr>
          <p:cNvPr id="6" name="Obdélník 5"/>
          <p:cNvSpPr/>
          <p:nvPr/>
        </p:nvSpPr>
        <p:spPr>
          <a:xfrm>
            <a:off x="683568" y="4465953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kyslík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808784" y="5309592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lesní plody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808784" y="4448797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obilí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148064" y="5309592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ropa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148064" y="4445496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rekreace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9852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239000" cy="5907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solidFill>
                  <a:srgbClr val="9900FF"/>
                </a:solidFill>
              </a:rPr>
              <a:t>Textilní materiály</a:t>
            </a:r>
          </a:p>
          <a:p>
            <a:pPr marL="0" indent="0">
              <a:buNone/>
            </a:pPr>
            <a:endParaRPr lang="cs-CZ" sz="2400" i="1" u="sng" dirty="0">
              <a:solidFill>
                <a:srgbClr val="9900FF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- některé pocházejí z přírody: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vlna </a:t>
            </a:r>
            <a:r>
              <a:rPr lang="cs-CZ" sz="2400" dirty="0" smtClean="0"/>
              <a:t>(ovce)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len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bavlna (dováží se)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jiné vyrábíme uměle: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silon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hedvábí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polyester   </a:t>
            </a:r>
            <a:endParaRPr lang="cs-CZ" sz="2400" dirty="0"/>
          </a:p>
        </p:txBody>
      </p:sp>
      <p:pic>
        <p:nvPicPr>
          <p:cNvPr id="9218" name="Picture 2" descr="C:\Users\08D4\AppData\Local\Microsoft\Windows\Temporary Internet Files\Content.IE5\RY5UQ1H2\MP9001642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27376"/>
            <a:ext cx="1428102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08D4\AppData\Local\Microsoft\Windows\Temporary Internet Files\Content.IE5\T8USHPFU\MP9002626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2190" y="1916832"/>
            <a:ext cx="2472048" cy="166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219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Řešení:</a:t>
            </a:r>
          </a:p>
          <a:p>
            <a:pPr marL="0" indent="0">
              <a:buNone/>
            </a:pPr>
            <a:r>
              <a:rPr lang="cs-CZ" sz="2000" b="1" dirty="0" smtClean="0"/>
              <a:t>Jaderné elektrárny: Dukovany, Temelín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Užitek z lesa: kyslík, lesní plody, rekreace, zadržuje vodu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373216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/>
              <a:t>Citace:</a:t>
            </a:r>
            <a:r>
              <a:rPr lang="cs-CZ" sz="2400" dirty="0"/>
              <a:t>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použité </a:t>
            </a:r>
            <a:r>
              <a:rPr lang="cs-CZ" sz="2400" dirty="0"/>
              <a:t>ilustrace :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archív </a:t>
            </a:r>
            <a:r>
              <a:rPr lang="cs-CZ" sz="2400" dirty="0" smtClean="0"/>
              <a:t>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2460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3">
      <a:dk1>
        <a:sysClr val="windowText" lastClr="000000"/>
      </a:dk1>
      <a:lt1>
        <a:sysClr val="window" lastClr="FFFFFF"/>
      </a:lt1>
      <a:dk2>
        <a:srgbClr val="E2AFD8"/>
      </a:dk2>
      <a:lt2>
        <a:srgbClr val="E2AFD8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F0D7EB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1023</TotalTime>
  <Words>292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obnovitelné a neobnovitelné zdroje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Citace:  použité ilustrace :  www.office.microsoft.com   archív autora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74</cp:revision>
  <dcterms:created xsi:type="dcterms:W3CDTF">2011-06-19T09:19:17Z</dcterms:created>
  <dcterms:modified xsi:type="dcterms:W3CDTF">2013-01-09T19:21:05Z</dcterms:modified>
</cp:coreProperties>
</file>