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2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9879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182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19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774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331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15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035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969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58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521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666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2058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an_Vil%C3%ADmek_-_Josef_Kajet%C3%A1n_Tyl.jpg%5bonline" TargetMode="External"/><Relationship Id="rId2" Type="http://schemas.openxmlformats.org/officeDocument/2006/relationships/hyperlink" Target="http://cs.wikipedia.org/wiki/Soubor:Stavovsk%C3%A9_divadlo.gif%5bonline%5d10.5.2012,14:10%5bcita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3998" y="2060848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cs-CZ" sz="8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VY_32_INOVACE</a:t>
            </a:r>
            <a:r>
              <a:rPr lang="cs-CZ" sz="8000">
                <a:solidFill>
                  <a:prstClr val="black"/>
                </a:solidFill>
              </a:rPr>
              <a:t>_ </a:t>
            </a:r>
            <a:r>
              <a:rPr lang="cs-CZ" sz="8000" smtClean="0">
                <a:solidFill>
                  <a:prstClr val="black"/>
                </a:solidFill>
              </a:rPr>
              <a:t>05 </a:t>
            </a:r>
            <a:r>
              <a:rPr lang="cs-CZ" sz="8000" dirty="0">
                <a:solidFill>
                  <a:prstClr val="black"/>
                </a:solidFill>
              </a:rPr>
              <a:t>Dějepis </a:t>
            </a:r>
            <a:r>
              <a:rPr lang="cs-CZ" sz="8000">
                <a:solidFill>
                  <a:prstClr val="black"/>
                </a:solidFill>
              </a:rPr>
              <a:t>_</a:t>
            </a:r>
            <a:r>
              <a:rPr lang="cs-CZ" sz="8000" smtClean="0">
                <a:solidFill>
                  <a:prstClr val="black"/>
                </a:solidFill>
              </a:rPr>
              <a:t>8.ročník_06</a:t>
            </a:r>
            <a:endParaRPr lang="cs-CZ" sz="8000" dirty="0" smtClean="0">
              <a:solidFill>
                <a:prstClr val="black"/>
              </a:solidFill>
            </a:endParaRPr>
          </a:p>
          <a:p>
            <a:pPr lvl="0"/>
            <a:r>
              <a:rPr lang="cs-CZ" sz="8000" dirty="0" smtClean="0">
                <a:solidFill>
                  <a:prstClr val="black"/>
                </a:solidFill>
              </a:rPr>
              <a:t>Národní obrození</a:t>
            </a:r>
          </a:p>
          <a:p>
            <a:pPr lvl="0"/>
            <a:r>
              <a:rPr lang="cs-CZ" sz="8000" dirty="0" smtClean="0">
                <a:solidFill>
                  <a:prstClr val="black"/>
                </a:solidFill>
              </a:rPr>
              <a:t>Autor</a:t>
            </a:r>
            <a:r>
              <a:rPr lang="cs-CZ" sz="8000" dirty="0">
                <a:solidFill>
                  <a:prstClr val="black"/>
                </a:solidFill>
              </a:rPr>
              <a:t>: Mgr. Radka Kocábová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Anotace: </a:t>
            </a:r>
            <a:r>
              <a:rPr lang="cs-CZ" sz="8000" dirty="0" smtClean="0">
                <a:solidFill>
                  <a:prstClr val="black"/>
                </a:solidFill>
              </a:rPr>
              <a:t>Význam národního obrození. </a:t>
            </a:r>
            <a:r>
              <a:rPr lang="cs-CZ" sz="8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pPr lvl="0"/>
            <a:endParaRPr lang="cs-CZ" sz="8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955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764704"/>
            <a:ext cx="68407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Národní obrození</a:t>
            </a:r>
            <a:r>
              <a:rPr lang="cs-CZ" sz="2400" b="1" dirty="0" smtClean="0"/>
              <a:t> je pojem, kde hlavním úkolem bylo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pozvednout český jazyk </a:t>
            </a:r>
            <a:r>
              <a:rPr lang="cs-CZ" sz="2400" b="1" dirty="0" smtClean="0"/>
              <a:t>. v českých zemích 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hrozilo poněmčení</a:t>
            </a:r>
            <a:r>
              <a:rPr lang="cs-CZ" sz="2400" b="1" dirty="0" smtClean="0"/>
              <a:t>.</a:t>
            </a:r>
          </a:p>
          <a:p>
            <a:r>
              <a:rPr lang="cs-CZ" sz="2400" b="1" u="sng" dirty="0" smtClean="0">
                <a:solidFill>
                  <a:srgbClr val="7030A0"/>
                </a:solidFill>
              </a:rPr>
              <a:t>Kladl se důraz na vzdělanost a k tomu sloužily školy, divadlo a knihy.</a:t>
            </a:r>
            <a:endParaRPr lang="cs-CZ" sz="2400" b="1" u="sng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44008" y="4301856"/>
            <a:ext cx="38164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Velké zásluhy o divadlo měl </a:t>
            </a:r>
            <a:r>
              <a:rPr lang="cs-CZ" sz="2400" b="1" u="sng" dirty="0" smtClean="0"/>
              <a:t>JOSEF KAJETÁN TYL</a:t>
            </a:r>
            <a:endParaRPr lang="cs-CZ" sz="2400" b="1" u="sng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687" y="3140968"/>
            <a:ext cx="2381250" cy="3152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8191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836712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Vyber , která píseň zazněla ve hře Fidlovačka a stala se později hymnou?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2276872"/>
            <a:ext cx="37444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a/    Kde vesnice má.</a:t>
            </a:r>
          </a:p>
          <a:p>
            <a:r>
              <a:rPr lang="cs-CZ" sz="2400" b="1" dirty="0" smtClean="0"/>
              <a:t>b/    Kde domov můj.</a:t>
            </a:r>
          </a:p>
          <a:p>
            <a:r>
              <a:rPr lang="cs-CZ" sz="2400" b="1" dirty="0" smtClean="0"/>
              <a:t>c/    Kde město mé.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4221088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Vyber, kterým jazykem se v českých zemích mluvilo?</a:t>
            </a:r>
            <a:endParaRPr lang="cs-CZ" sz="24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522920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 U S K 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63888" y="522920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N G L I C K Y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07704" y="6093296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 E S K Y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5690865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 Ě M E C K Y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61023"/>
            <a:ext cx="3419475" cy="223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5102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/>
              <a:t>P</a:t>
            </a:r>
            <a:r>
              <a:rPr lang="cs-CZ" sz="2400" b="1" u="sng" dirty="0" smtClean="0"/>
              <a:t>ro upevnění českého jazyka byly založeny  noviny.</a:t>
            </a:r>
            <a:endParaRPr lang="cs-CZ" sz="2400" b="1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046" y="1556792"/>
            <a:ext cx="2946857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5445224"/>
            <a:ext cx="29523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Krameriusovy</a:t>
            </a:r>
            <a:r>
              <a:rPr lang="cs-CZ" sz="2400" b="1" dirty="0" smtClean="0"/>
              <a:t>  pražské poštovní noviny</a:t>
            </a:r>
            <a:endParaRPr lang="cs-CZ" sz="2400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72816"/>
            <a:ext cx="3096344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44008" y="5629889"/>
            <a:ext cx="34563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život v Praze koncem 18. století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83440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Citace: Dostupný z www</a:t>
            </a:r>
            <a:r>
              <a:rPr lang="cs-CZ" sz="2000" dirty="0"/>
              <a:t>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cs.wikipedia.org/wiki/Soubor:Stavovsk%C3%A9_divadlo.gif</a:t>
            </a:r>
            <a:r>
              <a:rPr lang="en-US" sz="2000" dirty="0" smtClean="0">
                <a:hlinkClick r:id="rId2"/>
              </a:rPr>
              <a:t>[online]</a:t>
            </a:r>
            <a:endParaRPr lang="cs-CZ" sz="2000" dirty="0" smtClean="0">
              <a:hlinkClick r:id="rId2"/>
            </a:endParaRPr>
          </a:p>
          <a:p>
            <a:r>
              <a:rPr lang="cs-CZ" sz="2000" dirty="0" smtClean="0">
                <a:hlinkClick r:id="rId2"/>
              </a:rPr>
              <a:t>10.5.2012,14:10</a:t>
            </a:r>
            <a:r>
              <a:rPr lang="en-US" sz="2000" dirty="0" smtClean="0">
                <a:hlinkClick r:id="rId2"/>
              </a:rPr>
              <a:t>[</a:t>
            </a:r>
            <a:r>
              <a:rPr lang="en-US" sz="2000" dirty="0" err="1" smtClean="0">
                <a:hlinkClick r:id="rId2"/>
              </a:rPr>
              <a:t>citace</a:t>
            </a:r>
            <a:r>
              <a:rPr lang="cs-CZ" sz="2000" dirty="0" smtClean="0"/>
              <a:t>: 2012-05-10</a:t>
            </a:r>
            <a:r>
              <a:rPr lang="en-US" sz="2000" dirty="0" smtClean="0"/>
              <a:t>]</a:t>
            </a:r>
            <a:r>
              <a:rPr lang="cs-CZ" sz="2000" dirty="0" smtClean="0"/>
              <a:t>,Dostupný z www</a:t>
            </a:r>
            <a:r>
              <a:rPr lang="cs-CZ" sz="2000" dirty="0"/>
              <a:t>: </a:t>
            </a:r>
            <a:r>
              <a:rPr lang="cs-CZ" sz="2000" dirty="0">
                <a:hlinkClick r:id="rId3"/>
              </a:rPr>
              <a:t>http://cs.wikipedia.org/wiki/Soubor:Jan_Vil%C3%ADmek_-_</a:t>
            </a:r>
            <a:r>
              <a:rPr lang="cs-CZ" sz="2000" dirty="0" smtClean="0">
                <a:hlinkClick r:id="rId3"/>
              </a:rPr>
              <a:t>Josef_Kajet%C3%A1n_Tyl.jpg</a:t>
            </a:r>
            <a:r>
              <a:rPr lang="en-US" sz="2000" dirty="0" smtClean="0">
                <a:hlinkClick r:id="rId3"/>
              </a:rPr>
              <a:t>[online</a:t>
            </a:r>
            <a:r>
              <a:rPr lang="en-US" sz="2000" dirty="0" smtClean="0"/>
              <a:t>]</a:t>
            </a:r>
            <a:r>
              <a:rPr lang="cs-CZ" sz="2000" dirty="0" smtClean="0"/>
              <a:t> 10.5.2012,15:15</a:t>
            </a:r>
            <a:r>
              <a:rPr lang="en-US" sz="2000" dirty="0" smtClean="0"/>
              <a:t>[</a:t>
            </a:r>
            <a:r>
              <a:rPr lang="cs-CZ" sz="2000" dirty="0" smtClean="0"/>
              <a:t>citace:2012-05-10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r>
              <a:rPr lang="cs-CZ" sz="2000" dirty="0" smtClean="0"/>
              <a:t>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Soubor:Krameriovy_noviny.gif</a:t>
            </a:r>
            <a:r>
              <a:rPr lang="en-US" sz="2000" dirty="0" smtClean="0"/>
              <a:t>[online]</a:t>
            </a:r>
            <a:endParaRPr lang="cs-CZ" sz="2000" dirty="0" smtClean="0"/>
          </a:p>
          <a:p>
            <a:r>
              <a:rPr lang="cs-CZ" sz="2000" dirty="0" smtClean="0"/>
              <a:t>10.5.2012,15:20</a:t>
            </a:r>
            <a:r>
              <a:rPr lang="en-US" sz="2000" dirty="0" smtClean="0"/>
              <a:t>[</a:t>
            </a:r>
            <a:r>
              <a:rPr lang="cs-CZ" sz="2000" dirty="0" smtClean="0"/>
              <a:t>citace:2012-05-10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://cs.wikipedia.org/wiki/Soubor:%C5%BDivor_v_Praze_koncem_18._</a:t>
            </a:r>
            <a:r>
              <a:rPr lang="cs-CZ" sz="2000" dirty="0" smtClean="0"/>
              <a:t>stolet%C3%AD.jpg</a:t>
            </a:r>
            <a:r>
              <a:rPr lang="en-US" sz="2000" dirty="0" smtClean="0"/>
              <a:t>[online]</a:t>
            </a:r>
            <a:r>
              <a:rPr lang="cs-CZ" sz="2000" dirty="0" smtClean="0"/>
              <a:t>10.5.2012,15:40</a:t>
            </a:r>
            <a:r>
              <a:rPr lang="en-US" sz="2000" dirty="0" smtClean="0"/>
              <a:t>[</a:t>
            </a:r>
            <a:r>
              <a:rPr lang="cs-CZ" sz="2000" dirty="0" smtClean="0"/>
              <a:t>citace:2012-05-10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r>
              <a:rPr lang="cs-CZ" sz="2000" dirty="0" smtClean="0"/>
              <a:t>Řešení: Kde domov můj,  německy</a:t>
            </a:r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462514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235</Words>
  <Application>Microsoft Office PowerPoint</Application>
  <PresentationFormat>Předvádění na obrazovce (4:3)</PresentationFormat>
  <Paragraphs>27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08d2</cp:lastModifiedBy>
  <cp:revision>10</cp:revision>
  <dcterms:created xsi:type="dcterms:W3CDTF">2012-01-13T10:14:11Z</dcterms:created>
  <dcterms:modified xsi:type="dcterms:W3CDTF">2012-05-31T15:12:48Z</dcterms:modified>
</cp:coreProperties>
</file>