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330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98796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1825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619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7740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1331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915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90354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69695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4586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95217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76664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653863-302F-4A90-B754-E7EAB28140B7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20585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VaclavnaVotobraze.jpg%5bonline%5d12.4.2012,17:20%5bcitac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83998" y="2060848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25000" lnSpcReduction="20000"/>
          </a:bodyPr>
          <a:lstStyle/>
          <a:p>
            <a:pPr lvl="0"/>
            <a:r>
              <a:rPr lang="cs-CZ" sz="8000" dirty="0">
                <a:solidFill>
                  <a:prstClr val="black"/>
                </a:solidFill>
              </a:rPr>
              <a:t>Základní škola, Hrádek 203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Projekt: CZ.1.07/1.400/21.1220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Sada : Člověk a jeho společnost 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VY_32_INOVACE</a:t>
            </a:r>
            <a:r>
              <a:rPr lang="cs-CZ" sz="8000">
                <a:solidFill>
                  <a:prstClr val="black"/>
                </a:solidFill>
              </a:rPr>
              <a:t>_ </a:t>
            </a:r>
            <a:r>
              <a:rPr lang="cs-CZ" sz="8000" smtClean="0">
                <a:solidFill>
                  <a:prstClr val="black"/>
                </a:solidFill>
              </a:rPr>
              <a:t>05 </a:t>
            </a:r>
            <a:r>
              <a:rPr lang="cs-CZ" sz="8000" dirty="0">
                <a:solidFill>
                  <a:prstClr val="black"/>
                </a:solidFill>
              </a:rPr>
              <a:t>Dějepis </a:t>
            </a:r>
            <a:r>
              <a:rPr lang="cs-CZ" sz="8000" smtClean="0">
                <a:solidFill>
                  <a:prstClr val="black"/>
                </a:solidFill>
              </a:rPr>
              <a:t>_7.ročník_19</a:t>
            </a:r>
            <a:endParaRPr lang="cs-CZ" sz="8000" dirty="0">
              <a:solidFill>
                <a:prstClr val="black"/>
              </a:solidFill>
            </a:endParaRPr>
          </a:p>
          <a:p>
            <a:pPr lvl="0"/>
            <a:r>
              <a:rPr lang="cs-CZ" sz="8000" dirty="0" smtClean="0">
                <a:solidFill>
                  <a:prstClr val="black"/>
                </a:solidFill>
              </a:rPr>
              <a:t>Dobrý král Václav.</a:t>
            </a:r>
            <a:endParaRPr lang="cs-CZ" sz="8000" dirty="0">
              <a:solidFill>
                <a:prstClr val="black"/>
              </a:solidFill>
            </a:endParaRP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Autor: Mgr. Radka Kocábová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Anotace: </a:t>
            </a:r>
            <a:r>
              <a:rPr lang="cs-CZ" sz="8000" dirty="0" smtClean="0">
                <a:solidFill>
                  <a:prstClr val="black"/>
                </a:solidFill>
              </a:rPr>
              <a:t>Zásluhy Václava IV. </a:t>
            </a:r>
            <a:r>
              <a:rPr lang="cs-CZ" sz="8000" dirty="0">
                <a:solidFill>
                  <a:prstClr val="black"/>
                </a:solidFill>
              </a:rPr>
              <a:t>Materiál slouží k projekci na interaktivní tabuli.</a:t>
            </a:r>
          </a:p>
          <a:p>
            <a:pPr lvl="0"/>
            <a:endParaRPr lang="cs-CZ" sz="80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15517"/>
            <a:ext cx="8280920" cy="1446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29556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91880" y="692696"/>
            <a:ext cx="367240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Václav IV. se ujal vlády velmi mladý,</a:t>
            </a:r>
          </a:p>
          <a:p>
            <a:r>
              <a:rPr lang="cs-CZ" sz="2800" b="1" dirty="0" smtClean="0"/>
              <a:t>dbal svých vládních </a:t>
            </a:r>
            <a:r>
              <a:rPr lang="cs-CZ" sz="2800" b="1" dirty="0" smtClean="0"/>
              <a:t>povinností, ale</a:t>
            </a:r>
            <a:endParaRPr lang="cs-CZ" sz="2800" b="1" dirty="0" smtClean="0"/>
          </a:p>
          <a:p>
            <a:r>
              <a:rPr lang="cs-CZ" sz="2800" b="1" dirty="0" smtClean="0"/>
              <a:t>později je zanedbával a věnoval se jiným zálibám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0648"/>
            <a:ext cx="1944216" cy="59788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707904" y="4221088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Jak se Václavovi </a:t>
            </a:r>
            <a:r>
              <a:rPr lang="cs-CZ" sz="2400" u="sng" dirty="0" smtClean="0"/>
              <a:t>říkalo? </a:t>
            </a:r>
            <a:r>
              <a:rPr lang="cs-CZ" sz="2400" u="sng" dirty="0" smtClean="0"/>
              <a:t>Slož slovo.</a:t>
            </a:r>
            <a:endParaRPr lang="cs-CZ" sz="2400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07904" y="5589240"/>
            <a:ext cx="4896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Ý         O         B         D        R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65504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836712"/>
            <a:ext cx="65527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Vylušti, čemu </a:t>
            </a:r>
            <a:r>
              <a:rPr lang="cs-CZ" sz="2400" u="sng" dirty="0" smtClean="0"/>
              <a:t>se král Václav nejraději </a:t>
            </a:r>
            <a:r>
              <a:rPr lang="cs-CZ" sz="2400" u="sng" dirty="0" smtClean="0"/>
              <a:t>věnoval.</a:t>
            </a:r>
            <a:endParaRPr lang="cs-CZ" sz="2400" u="sng" dirty="0" smtClean="0"/>
          </a:p>
          <a:p>
            <a:r>
              <a:rPr lang="cs-CZ" sz="2400" u="sng" dirty="0" smtClean="0"/>
              <a:t>Napiš opaky slov.</a:t>
            </a:r>
            <a:endParaRPr lang="cs-CZ" sz="2400" u="sng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9279436"/>
              </p:ext>
            </p:extLst>
          </p:nvPr>
        </p:nvGraphicFramePr>
        <p:xfrm>
          <a:off x="2843811" y="2492896"/>
          <a:ext cx="5472603" cy="295232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8067"/>
                <a:gridCol w="608067"/>
                <a:gridCol w="608067"/>
                <a:gridCol w="608067"/>
                <a:gridCol w="608067"/>
                <a:gridCol w="608067"/>
                <a:gridCol w="608067"/>
                <a:gridCol w="608067"/>
                <a:gridCol w="608067"/>
              </a:tblGrid>
              <a:tr h="73808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38082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</a:tr>
              <a:tr h="738082"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38082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503548" y="2550095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smutný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9947" y="3342183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malý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3548" y="4134271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krátký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9947" y="4926359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mělký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21002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63367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Spoj čarou, kdo měl krále Václava  rád a proč.</a:t>
            </a:r>
            <a:endParaRPr lang="cs-CZ" sz="24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1988840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měšťané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08104" y="3429000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páni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10785" y="4581128"/>
            <a:ext cx="35283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trestal kupce, kteří šidili a </a:t>
            </a:r>
          </a:p>
          <a:p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kontroloval je v přestrojení</a:t>
            </a:r>
            <a:endParaRPr lang="cs-CZ" sz="2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92080" y="1844824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nedovolil šidit chudé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372200" y="4797152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neměli ho rádi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95736" y="2996952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měli ho rádi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9641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Citace: </a:t>
            </a:r>
            <a:r>
              <a:rPr lang="cs-CZ" sz="2000" dirty="0" smtClean="0"/>
              <a:t>Dostupný z </a:t>
            </a:r>
            <a:r>
              <a:rPr lang="cs-CZ" sz="2000" dirty="0"/>
              <a:t>www: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cs.wikipedia.org/wiki/Soubor:VaclavnaVotobraze.jpg</a:t>
            </a:r>
            <a:r>
              <a:rPr lang="en-US" sz="2000" dirty="0" smtClean="0">
                <a:hlinkClick r:id="rId2"/>
              </a:rPr>
              <a:t>[online]</a:t>
            </a:r>
            <a:r>
              <a:rPr lang="cs-CZ" sz="2000" dirty="0" smtClean="0">
                <a:hlinkClick r:id="rId2"/>
              </a:rPr>
              <a:t>12.4.2012,17:20</a:t>
            </a:r>
            <a:r>
              <a:rPr lang="en-US" sz="2000" dirty="0" smtClean="0">
                <a:hlinkClick r:id="rId2"/>
              </a:rPr>
              <a:t>[</a:t>
            </a:r>
            <a:r>
              <a:rPr lang="en-US" sz="2000" dirty="0" err="1" smtClean="0">
                <a:hlinkClick r:id="rId2"/>
              </a:rPr>
              <a:t>citace</a:t>
            </a:r>
            <a:r>
              <a:rPr lang="cs-CZ" sz="2000" dirty="0" smtClean="0"/>
              <a:t>: 2012-04-12</a:t>
            </a:r>
            <a:r>
              <a:rPr lang="en-US" sz="2000" dirty="0" smtClean="0"/>
              <a:t>]</a:t>
            </a:r>
            <a:r>
              <a:rPr lang="cs-CZ" sz="2000" dirty="0" smtClean="0"/>
              <a:t>,</a:t>
            </a:r>
          </a:p>
          <a:p>
            <a:endParaRPr lang="cs-CZ" sz="2000" dirty="0"/>
          </a:p>
          <a:p>
            <a:r>
              <a:rPr lang="cs-CZ" sz="2000" dirty="0" smtClean="0"/>
              <a:t>Řešení:    -    dobrý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- tajenka -   lovu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páni je nemají rádi ,nedovolí šidit chudé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měšťané ho mají rádi, protože trestá podvodníky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229099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173</Words>
  <Application>Microsoft Office PowerPoint</Application>
  <PresentationFormat>Předvádění na obrazovce (4:3)</PresentationFormat>
  <Paragraphs>32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08d2</dc:creator>
  <cp:lastModifiedBy>Učitel</cp:lastModifiedBy>
  <cp:revision>11</cp:revision>
  <dcterms:created xsi:type="dcterms:W3CDTF">2012-01-13T10:14:11Z</dcterms:created>
  <dcterms:modified xsi:type="dcterms:W3CDTF">2013-01-10T12:18:39Z</dcterms:modified>
</cp:coreProperties>
</file>