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6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53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609601"/>
            <a:ext cx="7772400" cy="4267200"/>
          </a:xfrm>
        </p:spPr>
        <p:txBody>
          <a:bodyPr anchor="b">
            <a:noAutofit/>
          </a:bodyPr>
          <a:lstStyle>
            <a:lvl1pPr>
              <a:lnSpc>
                <a:spcPct val="100000"/>
              </a:lnSpc>
              <a:defRPr sz="80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953000"/>
            <a:ext cx="6400800" cy="1219200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3.1.2013</a:t>
            </a:fld>
            <a:endParaRPr lang="cs-CZ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3.1.2013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371600"/>
            <a:ext cx="7772400" cy="2505075"/>
          </a:xfrm>
        </p:spPr>
        <p:txBody>
          <a:bodyPr anchor="b"/>
          <a:lstStyle>
            <a:lvl1pPr algn="ctr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4800" kern="1200" dirty="0" smtClean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068763"/>
            <a:ext cx="7772400" cy="1131887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3.1.2013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7" name="Oval 6"/>
          <p:cNvSpPr/>
          <p:nvPr/>
        </p:nvSpPr>
        <p:spPr>
          <a:xfrm>
            <a:off x="4495800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4695825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>
            <a:off x="4296728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4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3.1.2013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65760" y="1600200"/>
            <a:ext cx="4041648" cy="452628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4040188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1600200"/>
            <a:ext cx="4041775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3.1.2013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457200" y="2212848"/>
            <a:ext cx="4041648" cy="3913632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72584" y="2212848"/>
            <a:ext cx="4041648" cy="3913187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3.1.2013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3.1.2013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07087" y="266700"/>
            <a:ext cx="3008313" cy="209550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>
                <a:effectLst>
                  <a:outerShdw blurRad="50800" dist="25400" dir="5400000" algn="t" rotWithShape="0">
                    <a:prstClr val="black">
                      <a:alpha val="25000"/>
                    </a:prstClr>
                  </a:out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9137" y="273050"/>
            <a:ext cx="4995863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907087" y="2438400"/>
            <a:ext cx="3008313" cy="3687763"/>
          </a:xfrm>
        </p:spPr>
        <p:txBody>
          <a:bodyPr>
            <a:normAutofit/>
          </a:bodyPr>
          <a:lstStyle>
            <a:lvl1pPr marL="0" indent="0" algn="ctr">
              <a:lnSpc>
                <a:spcPct val="125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3.1.2013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9576" y="228600"/>
            <a:ext cx="5711824" cy="89535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08126" y="1143000"/>
            <a:ext cx="6054724" cy="45410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79576" y="5810250"/>
            <a:ext cx="5711824" cy="533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3.1.2013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3.1.2013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3.1.2013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363347" y="6356350"/>
            <a:ext cx="2085975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95EC1D4A-A796-47C3-A63E-CE236FB377E2}" type="datetimeFigureOut">
              <a:rPr lang="cs-CZ" smtClean="0"/>
              <a:t>3.1.2013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59165" y="6356350"/>
            <a:ext cx="2847975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43278" y="6356350"/>
            <a:ext cx="561975" cy="365125"/>
          </a:xfrm>
          <a:prstGeom prst="rect">
            <a:avLst/>
          </a:prstGeom>
        </p:spPr>
        <p:txBody>
          <a:bodyPr vert="horz" lIns="27432" tIns="45720" rIns="4572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7" name="Oval 6"/>
          <p:cNvSpPr/>
          <p:nvPr/>
        </p:nvSpPr>
        <p:spPr>
          <a:xfrm>
            <a:off x="8457760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Oval 7"/>
          <p:cNvSpPr/>
          <p:nvPr/>
        </p:nvSpPr>
        <p:spPr>
          <a:xfrm>
            <a:off x="569119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</p:sldLayoutIdLst>
  <p:txStyles>
    <p:titleStyle>
      <a:lvl1pPr algn="ctr" defTabSz="914400" rtl="0" eaLnBrk="1" latinLnBrk="0" hangingPunct="1">
        <a:lnSpc>
          <a:spcPts val="5800"/>
        </a:lnSpc>
        <a:spcBef>
          <a:spcPct val="0"/>
        </a:spcBef>
        <a:buNone/>
        <a:defRPr sz="5400" kern="1200">
          <a:solidFill>
            <a:schemeClr val="tx2"/>
          </a:solidFill>
          <a:effectLst>
            <a:outerShdw blurRad="63500" dist="38100" dir="5400000" algn="t" rotWithShape="0">
              <a:prstClr val="black">
                <a:alpha val="25000"/>
              </a:prstClr>
            </a:outerShdw>
          </a:effectLst>
          <a:latin typeface="+mn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3707904" y="1412776"/>
            <a:ext cx="1872208" cy="360040"/>
          </a:xfrm>
        </p:spPr>
        <p:txBody>
          <a:bodyPr/>
          <a:lstStyle/>
          <a:p>
            <a:r>
              <a:rPr lang="cs-CZ" sz="800" dirty="0" smtClean="0"/>
              <a:t>nadpis</a:t>
            </a:r>
            <a:endParaRPr lang="cs-CZ" sz="8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2708920"/>
            <a:ext cx="6400800" cy="3456384"/>
          </a:xfrm>
        </p:spPr>
        <p:txBody>
          <a:bodyPr>
            <a:normAutofit fontScale="92500" lnSpcReduction="20000"/>
          </a:bodyPr>
          <a:lstStyle/>
          <a:p>
            <a:pPr lvl="0">
              <a:spcBef>
                <a:spcPts val="0"/>
              </a:spcBef>
            </a:pPr>
            <a:r>
              <a:rPr lang="cs-CZ" dirty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Základní škola, Hrádek 203</a:t>
            </a:r>
          </a:p>
          <a:p>
            <a:pPr lvl="0">
              <a:spcBef>
                <a:spcPts val="0"/>
              </a:spcBef>
            </a:pPr>
            <a:r>
              <a:rPr lang="cs-CZ" dirty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Projekt: CZ.1.07/1.400/21.1220</a:t>
            </a:r>
          </a:p>
          <a:p>
            <a:pPr lvl="0">
              <a:spcBef>
                <a:spcPts val="0"/>
              </a:spcBef>
            </a:pPr>
            <a:r>
              <a:rPr lang="cs-CZ" dirty="0" smtClean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VY_32_INOVACE_09_Přírodověda_03_4</a:t>
            </a:r>
            <a:r>
              <a:rPr lang="cs-CZ" dirty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. ročník </a:t>
            </a:r>
            <a:r>
              <a:rPr lang="cs-CZ" dirty="0" smtClean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_Neživá příroda</a:t>
            </a:r>
            <a:endParaRPr lang="cs-CZ" dirty="0">
              <a:solidFill>
                <a:prstClr val="black"/>
              </a:solidFill>
              <a:latin typeface="Calibri" pitchFamily="34" charset="0"/>
              <a:cs typeface="Calibri" pitchFamily="34" charset="0"/>
            </a:endParaRPr>
          </a:p>
          <a:p>
            <a:pPr lvl="0">
              <a:spcBef>
                <a:spcPts val="0"/>
              </a:spcBef>
            </a:pPr>
            <a:r>
              <a:rPr lang="cs-CZ" dirty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Autor: Mgr. Jana </a:t>
            </a:r>
            <a:r>
              <a:rPr lang="cs-CZ" dirty="0" err="1" smtClean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Burdzová</a:t>
            </a:r>
            <a:endParaRPr lang="cs-CZ" dirty="0" smtClean="0">
              <a:solidFill>
                <a:prstClr val="black"/>
              </a:solidFill>
              <a:latin typeface="Calibri" pitchFamily="34" charset="0"/>
              <a:cs typeface="Calibri" pitchFamily="34" charset="0"/>
            </a:endParaRPr>
          </a:p>
          <a:p>
            <a:pPr lvl="0">
              <a:spcBef>
                <a:spcPts val="0"/>
              </a:spcBef>
            </a:pPr>
            <a:endParaRPr lang="cs-CZ" dirty="0">
              <a:solidFill>
                <a:prstClr val="black"/>
              </a:solidFill>
              <a:latin typeface="Calibri" pitchFamily="34" charset="0"/>
              <a:cs typeface="Calibri" pitchFamily="34" charset="0"/>
            </a:endParaRPr>
          </a:p>
          <a:p>
            <a:pPr lvl="0">
              <a:spcBef>
                <a:spcPts val="0"/>
              </a:spcBef>
            </a:pPr>
            <a:r>
              <a:rPr lang="cs-CZ" dirty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Použití: určeno k prezentaci na interaktivní </a:t>
            </a:r>
            <a:r>
              <a:rPr lang="cs-CZ" dirty="0" smtClean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tabuli</a:t>
            </a:r>
          </a:p>
          <a:p>
            <a:pPr lvl="0">
              <a:spcBef>
                <a:spcPts val="0"/>
              </a:spcBef>
            </a:pPr>
            <a:endParaRPr lang="cs-CZ" dirty="0">
              <a:solidFill>
                <a:prstClr val="black"/>
              </a:solidFill>
              <a:latin typeface="Calibri" pitchFamily="34" charset="0"/>
              <a:cs typeface="Calibri" pitchFamily="34" charset="0"/>
            </a:endParaRPr>
          </a:p>
          <a:p>
            <a:pPr>
              <a:spcBef>
                <a:spcPts val="0"/>
              </a:spcBef>
            </a:pPr>
            <a:r>
              <a:rPr lang="cs-CZ" dirty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Anotace: Jedná se o výukovou prezentaci </a:t>
            </a:r>
            <a:r>
              <a:rPr lang="cs-CZ" dirty="0" smtClean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určenou</a:t>
            </a:r>
          </a:p>
          <a:p>
            <a:pPr>
              <a:spcBef>
                <a:spcPts val="0"/>
              </a:spcBef>
            </a:pPr>
            <a:r>
              <a:rPr lang="cs-CZ" dirty="0" smtClean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 </a:t>
            </a:r>
            <a:r>
              <a:rPr lang="cs-CZ" dirty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k upevňování a rozšiřování učiva. Žáci jsou vedeni </a:t>
            </a:r>
            <a:endParaRPr lang="cs-CZ" dirty="0" smtClean="0">
              <a:solidFill>
                <a:prstClr val="black"/>
              </a:solidFill>
              <a:latin typeface="Calibri" pitchFamily="34" charset="0"/>
              <a:cs typeface="Calibri" pitchFamily="34" charset="0"/>
            </a:endParaRPr>
          </a:p>
          <a:p>
            <a:pPr>
              <a:spcBef>
                <a:spcPts val="0"/>
              </a:spcBef>
            </a:pPr>
            <a:r>
              <a:rPr lang="cs-CZ" dirty="0" smtClean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k </a:t>
            </a:r>
            <a:r>
              <a:rPr lang="cs-CZ" dirty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aktivnímu řešení problému. Materiál je určen pro výuku žáků s lehkým mentálním postižením.</a:t>
            </a:r>
          </a:p>
          <a:p>
            <a:pPr lvl="0">
              <a:spcBef>
                <a:spcPts val="0"/>
              </a:spcBef>
            </a:pPr>
            <a:endParaRPr lang="cs-CZ" dirty="0" smtClean="0">
              <a:solidFill>
                <a:prstClr val="black"/>
              </a:solidFill>
              <a:latin typeface="Calibri" pitchFamily="34" charset="0"/>
              <a:cs typeface="Calibri" pitchFamily="34" charset="0"/>
            </a:endParaRPr>
          </a:p>
          <a:p>
            <a:pPr lvl="0">
              <a:spcBef>
                <a:spcPts val="0"/>
              </a:spcBef>
            </a:pPr>
            <a:endParaRPr lang="cs-CZ" dirty="0">
              <a:solidFill>
                <a:prstClr val="black"/>
              </a:solidFill>
              <a:latin typeface="Calibri" pitchFamily="34" charset="0"/>
              <a:cs typeface="Calibri" pitchFamily="34" charset="0"/>
            </a:endParaRPr>
          </a:p>
          <a:p>
            <a:endParaRPr lang="cs-CZ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6087" y="836712"/>
            <a:ext cx="5711825" cy="1249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634187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404664"/>
            <a:ext cx="8229600" cy="792088"/>
          </a:xfrm>
        </p:spPr>
        <p:txBody>
          <a:bodyPr/>
          <a:lstStyle/>
          <a:p>
            <a:r>
              <a:rPr lang="cs-CZ" dirty="0" smtClean="0"/>
              <a:t>Neživá příroda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cs-CZ" dirty="0" smtClean="0">
              <a:solidFill>
                <a:schemeClr val="tx1"/>
              </a:solidFill>
            </a:endParaRPr>
          </a:p>
          <a:p>
            <a:pPr marL="0" indent="0">
              <a:buNone/>
            </a:pPr>
            <a:endParaRPr lang="cs-CZ" dirty="0">
              <a:solidFill>
                <a:schemeClr val="tx1"/>
              </a:solidFill>
            </a:endParaRPr>
          </a:p>
          <a:p>
            <a:pPr marL="0" indent="0">
              <a:buNone/>
            </a:pPr>
            <a:endParaRPr lang="cs-CZ" dirty="0">
              <a:solidFill>
                <a:schemeClr val="tx1"/>
              </a:solidFill>
            </a:endParaRPr>
          </a:p>
        </p:txBody>
      </p:sp>
      <p:pic>
        <p:nvPicPr>
          <p:cNvPr id="1030" name="Picture 6" descr="C:\Users\n37n\AppData\Local\Microsoft\Windows\Temporary Internet Files\Content.IE5\CHWPM6MZ\MP900313890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3432" y="1628799"/>
            <a:ext cx="3005457" cy="45308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C:\Users\n37n\AppData\Local\Microsoft\Windows\Temporary Internet Files\Content.IE5\GEK5AHVN\MP900433261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984" y="2792664"/>
            <a:ext cx="4131782" cy="26525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992231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10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548680"/>
            <a:ext cx="8229600" cy="648072"/>
          </a:xfrm>
        </p:spPr>
        <p:txBody>
          <a:bodyPr/>
          <a:lstStyle/>
          <a:p>
            <a:r>
              <a:rPr lang="cs-CZ" sz="4800" dirty="0" smtClean="0"/>
              <a:t>Do neživé přírody patří</a:t>
            </a:r>
            <a:endParaRPr lang="cs-CZ" sz="4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cs-CZ" sz="2800" b="1" dirty="0">
                <a:solidFill>
                  <a:schemeClr val="tx2"/>
                </a:solidFill>
              </a:rPr>
              <a:t>VODA</a:t>
            </a:r>
          </a:p>
          <a:p>
            <a:pPr marL="0" indent="0" algn="ctr">
              <a:buNone/>
            </a:pPr>
            <a:endParaRPr lang="cs-CZ" sz="2800" b="1" dirty="0" smtClean="0">
              <a:solidFill>
                <a:schemeClr val="tx2"/>
              </a:solidFill>
            </a:endParaRPr>
          </a:p>
          <a:p>
            <a:pPr marL="0" indent="0" algn="ctr">
              <a:buNone/>
            </a:pPr>
            <a:endParaRPr lang="cs-CZ" sz="2800" b="1" dirty="0">
              <a:solidFill>
                <a:schemeClr val="tx2"/>
              </a:solidFill>
            </a:endParaRPr>
          </a:p>
          <a:p>
            <a:pPr marL="0" indent="0" algn="ctr">
              <a:buNone/>
            </a:pPr>
            <a:endParaRPr lang="cs-CZ" sz="2800" b="1" dirty="0" smtClean="0">
              <a:solidFill>
                <a:schemeClr val="tx2"/>
              </a:solidFill>
            </a:endParaRPr>
          </a:p>
          <a:p>
            <a:pPr marL="0" indent="0" algn="ctr">
              <a:buNone/>
            </a:pPr>
            <a:endParaRPr lang="cs-CZ" sz="2800" b="1" dirty="0">
              <a:solidFill>
                <a:schemeClr val="tx2"/>
              </a:solidFill>
            </a:endParaRPr>
          </a:p>
        </p:txBody>
      </p:sp>
      <p:pic>
        <p:nvPicPr>
          <p:cNvPr id="2066" name="Picture 18" descr="C:\Users\n37n\AppData\Local\Microsoft\Windows\Temporary Internet Files\Content.IE5\GEK5AHVN\MP900402360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2588021"/>
            <a:ext cx="2736304" cy="34212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7" name="Picture 19" descr="C:\Users\n37n\AppData\Local\Microsoft\Windows\Temporary Internet Files\Content.IE5\NIUWBGIC\MP900437200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2924944"/>
            <a:ext cx="3660835" cy="27473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309851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0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20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Nadpis 5"/>
          <p:cNvSpPr>
            <a:spLocks noGrp="1"/>
          </p:cNvSpPr>
          <p:nvPr>
            <p:ph type="title"/>
          </p:nvPr>
        </p:nvSpPr>
        <p:spPr>
          <a:xfrm>
            <a:off x="467544" y="476672"/>
            <a:ext cx="8229600" cy="792088"/>
          </a:xfrm>
        </p:spPr>
        <p:txBody>
          <a:bodyPr/>
          <a:lstStyle/>
          <a:p>
            <a:r>
              <a:rPr lang="cs-CZ" b="1" dirty="0"/>
              <a:t/>
            </a:r>
            <a:br>
              <a:rPr lang="cs-CZ" b="1" dirty="0"/>
            </a:br>
            <a:r>
              <a:rPr lang="cs-CZ" sz="2800" b="1" dirty="0" err="1">
                <a:latin typeface="+mj-lt"/>
              </a:rPr>
              <a:t>VZDUCH</a:t>
            </a:r>
            <a:endParaRPr lang="cs-CZ" sz="2800" dirty="0">
              <a:latin typeface="+mj-lt"/>
            </a:endParaRPr>
          </a:p>
        </p:txBody>
      </p:sp>
      <p:pic>
        <p:nvPicPr>
          <p:cNvPr id="3075" name="Picture 3" descr="C:\Users\n37n\AppData\Local\Microsoft\Windows\Temporary Internet Files\Content.IE5\LRWUE569\MP900438540[1]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5259" y="2780928"/>
            <a:ext cx="3456385" cy="23042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9" name="Picture 7" descr="C:\Users\n37n\AppData\Local\Microsoft\Windows\Temporary Internet Files\Content.IE5\LRWUE569\MP900433097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1772816"/>
            <a:ext cx="2761609" cy="41365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009160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0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88640"/>
            <a:ext cx="8229600" cy="1080120"/>
          </a:xfrm>
        </p:spPr>
        <p:txBody>
          <a:bodyPr/>
          <a:lstStyle/>
          <a:p>
            <a:r>
              <a:rPr lang="cs-CZ" sz="2800" b="1" dirty="0" smtClean="0">
                <a:latin typeface="+mj-lt"/>
              </a:rPr>
              <a:t>KAMENY (HORNINY A NEROSTY)</a:t>
            </a:r>
            <a:endParaRPr lang="cs-CZ" sz="2800" b="1" dirty="0">
              <a:latin typeface="+mj-lt"/>
            </a:endParaRPr>
          </a:p>
        </p:txBody>
      </p:sp>
      <p:pic>
        <p:nvPicPr>
          <p:cNvPr id="4098" name="Picture 2" descr="C:\Users\n37n\AppData\Local\Microsoft\Windows\Temporary Internet Files\Content.IE5\LJ8LUS1U\MP900407347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1" y="1772816"/>
            <a:ext cx="3203269" cy="40050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C:\Users\n37n\AppData\Local\Microsoft\Windows\Temporary Internet Files\Content.IE5\EQ6D8SOO\MP900399340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2348880"/>
            <a:ext cx="3121152" cy="31211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85799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60648"/>
            <a:ext cx="8229600" cy="720080"/>
          </a:xfrm>
        </p:spPr>
        <p:txBody>
          <a:bodyPr/>
          <a:lstStyle/>
          <a:p>
            <a:r>
              <a:rPr lang="cs-CZ" sz="3600" dirty="0" smtClean="0"/>
              <a:t>Doplň správně</a:t>
            </a:r>
            <a:endParaRPr lang="cs-CZ" sz="3600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860032" y="1196752"/>
            <a:ext cx="4032448" cy="4929411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Vodorovně:</a:t>
            </a:r>
            <a:endParaRPr lang="cs-CZ" dirty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cs-CZ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3. z vařící vody stoupá horká</a:t>
            </a:r>
          </a:p>
          <a:p>
            <a:pPr marL="0" indent="0">
              <a:buNone/>
            </a:pPr>
            <a:r>
              <a:rPr lang="cs-CZ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4. v moři je slaná</a:t>
            </a:r>
          </a:p>
          <a:p>
            <a:pPr marL="0" indent="0">
              <a:buNone/>
            </a:pPr>
            <a:endParaRPr lang="cs-CZ" dirty="0" smtClean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cs-CZ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Svisle:</a:t>
            </a:r>
            <a:endParaRPr lang="cs-CZ" dirty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cs-CZ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1. při bouřce prší, ale někdy padají také</a:t>
            </a:r>
          </a:p>
          <a:p>
            <a:pPr marL="0" indent="0">
              <a:buNone/>
            </a:pPr>
            <a:r>
              <a:rPr lang="cs-CZ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2. při bouřce vidím blesky a slyším</a:t>
            </a:r>
          </a:p>
          <a:p>
            <a:pPr marL="0" indent="0">
              <a:buNone/>
            </a:pPr>
            <a:r>
              <a:rPr lang="cs-CZ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3. abych se neutopil, potřebuji umět</a:t>
            </a:r>
          </a:p>
          <a:p>
            <a:endParaRPr lang="cs-CZ" dirty="0"/>
          </a:p>
        </p:txBody>
      </p:sp>
      <p:pic>
        <p:nvPicPr>
          <p:cNvPr id="6" name="Zástupný symbol pro obsah 5" descr="http://puzzlemaker.discoveryeducation.com/puzzles/54869xzsrx.png"/>
          <p:cNvPicPr>
            <a:picLocks noGrp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196753"/>
            <a:ext cx="4608512" cy="453650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087516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>
          <a:xfrm>
            <a:off x="457200" y="476672"/>
            <a:ext cx="8229600" cy="864096"/>
          </a:xfrm>
        </p:spPr>
        <p:txBody>
          <a:bodyPr/>
          <a:lstStyle/>
          <a:p>
            <a:r>
              <a:rPr lang="cs-CZ" sz="3600" dirty="0" smtClean="0"/>
              <a:t>Správné řešení</a:t>
            </a:r>
            <a:endParaRPr lang="cs-CZ" sz="3600" dirty="0"/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>
          <a:xfrm>
            <a:off x="457200" y="1988840"/>
            <a:ext cx="8229600" cy="4137323"/>
          </a:xfrm>
        </p:spPr>
        <p:txBody>
          <a:bodyPr/>
          <a:lstStyle/>
          <a:p>
            <a:pPr marL="0" indent="0">
              <a:buNone/>
            </a:pPr>
            <a:r>
              <a:rPr lang="cs-CZ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Vodorovně:</a:t>
            </a:r>
          </a:p>
          <a:p>
            <a:pPr marL="0" indent="0">
              <a:buNone/>
            </a:pPr>
            <a:r>
              <a:rPr lang="cs-CZ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3. z vařící vody stoupá </a:t>
            </a:r>
            <a:r>
              <a:rPr lang="cs-CZ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horká </a:t>
            </a:r>
            <a:r>
              <a:rPr lang="cs-CZ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PÁRA</a:t>
            </a:r>
            <a:endParaRPr lang="cs-CZ" dirty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cs-CZ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4. v moři je </a:t>
            </a:r>
            <a:r>
              <a:rPr lang="cs-CZ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slaná </a:t>
            </a:r>
            <a:r>
              <a:rPr lang="cs-CZ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VODA</a:t>
            </a:r>
            <a:endParaRPr lang="cs-CZ" dirty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cs-CZ" dirty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cs-CZ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Svisle:</a:t>
            </a:r>
          </a:p>
          <a:p>
            <a:pPr marL="0" indent="0">
              <a:buNone/>
            </a:pPr>
            <a:r>
              <a:rPr lang="cs-CZ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1. při bouřce prší, ale někdy padají </a:t>
            </a:r>
            <a:r>
              <a:rPr lang="cs-CZ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také </a:t>
            </a:r>
            <a:r>
              <a:rPr lang="cs-CZ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KROUPY</a:t>
            </a:r>
            <a:endParaRPr lang="cs-CZ" dirty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cs-CZ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2. při bouřce vidím blesky a </a:t>
            </a:r>
            <a:r>
              <a:rPr lang="cs-CZ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slyším </a:t>
            </a:r>
            <a:r>
              <a:rPr lang="cs-CZ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HROMY</a:t>
            </a:r>
            <a:endParaRPr lang="cs-CZ" dirty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cs-CZ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3. abych se neutopil, potřebuji </a:t>
            </a:r>
            <a:r>
              <a:rPr lang="cs-CZ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umět </a:t>
            </a:r>
            <a:r>
              <a:rPr lang="cs-CZ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PLAVAT</a:t>
            </a:r>
            <a:endParaRPr lang="cs-CZ" dirty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9400550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57200" y="548680"/>
            <a:ext cx="8229600" cy="1224136"/>
          </a:xfrm>
        </p:spPr>
        <p:txBody>
          <a:bodyPr/>
          <a:lstStyle/>
          <a:p>
            <a:pPr algn="l"/>
            <a:r>
              <a:rPr lang="cs-CZ" sz="2400" dirty="0" smtClean="0">
                <a:effectLst/>
              </a:rPr>
              <a:t>Citace</a:t>
            </a:r>
            <a:r>
              <a:rPr lang="cs-CZ" sz="2400" b="1" dirty="0" smtClean="0"/>
              <a:t/>
            </a:r>
            <a:br>
              <a:rPr lang="cs-CZ" sz="2400" b="1" dirty="0" smtClean="0"/>
            </a:br>
            <a:r>
              <a:rPr lang="cs-CZ" sz="2400" dirty="0"/>
              <a:t>ilustrace: www.office.microsoft.com</a:t>
            </a:r>
            <a:endParaRPr lang="cs-CZ" sz="2400" b="1" dirty="0"/>
          </a:p>
        </p:txBody>
      </p:sp>
    </p:spTree>
    <p:extLst>
      <p:ext uri="{BB962C8B-B14F-4D97-AF65-F5344CB8AC3E}">
        <p14:creationId xmlns:p14="http://schemas.microsoft.com/office/powerpoint/2010/main" val="6207032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xekutivní">
  <a:themeElements>
    <a:clrScheme name="Exekutivní">
      <a:dk1>
        <a:sysClr val="windowText" lastClr="000000"/>
      </a:dk1>
      <a:lt1>
        <a:sysClr val="window" lastClr="FFFFFF"/>
      </a:lt1>
      <a:dk2>
        <a:srgbClr val="2F5897"/>
      </a:dk2>
      <a:lt2>
        <a:srgbClr val="E4E9EF"/>
      </a:lt2>
      <a:accent1>
        <a:srgbClr val="6076B4"/>
      </a:accent1>
      <a:accent2>
        <a:srgbClr val="9C5252"/>
      </a:accent2>
      <a:accent3>
        <a:srgbClr val="E68422"/>
      </a:accent3>
      <a:accent4>
        <a:srgbClr val="846648"/>
      </a:accent4>
      <a:accent5>
        <a:srgbClr val="63891F"/>
      </a:accent5>
      <a:accent6>
        <a:srgbClr val="758085"/>
      </a:accent6>
      <a:hlink>
        <a:srgbClr val="3399FF"/>
      </a:hlink>
      <a:folHlink>
        <a:srgbClr val="B2B2B2"/>
      </a:folHlink>
    </a:clrScheme>
    <a:fontScheme name="Exekutivní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Exekutivní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50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50000">
              <a:schemeClr val="phClr">
                <a:tint val="80000"/>
                <a:satMod val="250000"/>
              </a:schemeClr>
            </a:gs>
            <a:gs pos="76000">
              <a:schemeClr val="phClr">
                <a:tint val="90000"/>
                <a:shade val="90000"/>
                <a:satMod val="200000"/>
              </a:schemeClr>
            </a:gs>
            <a:gs pos="92000">
              <a:schemeClr val="phClr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Executive</Template>
  <TotalTime>128</TotalTime>
  <Words>172</Words>
  <Application>Microsoft Office PowerPoint</Application>
  <PresentationFormat>Předvádění na obrazovce (4:3)</PresentationFormat>
  <Paragraphs>39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Exekutivní</vt:lpstr>
      <vt:lpstr>nadpis</vt:lpstr>
      <vt:lpstr>Neživá příroda</vt:lpstr>
      <vt:lpstr>Do neživé přírody patří</vt:lpstr>
      <vt:lpstr> VZDUCH</vt:lpstr>
      <vt:lpstr>KAMENY (HORNINY A NEROSTY)</vt:lpstr>
      <vt:lpstr>Doplň správně</vt:lpstr>
      <vt:lpstr>Správné řešení</vt:lpstr>
      <vt:lpstr>Citace ilustrace: www.office.microsoft.com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n37n</dc:creator>
  <cp:lastModifiedBy>n37n</cp:lastModifiedBy>
  <cp:revision>12</cp:revision>
  <dcterms:created xsi:type="dcterms:W3CDTF">2012-03-15T15:42:14Z</dcterms:created>
  <dcterms:modified xsi:type="dcterms:W3CDTF">2013-01-03T21:14:25Z</dcterms:modified>
</cp:coreProperties>
</file>