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cs.wikipedia.org/wiki/Soubor:Mallard_080508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hyperlink" Target="http://cs.wikipedia.org/wiki/Soubor:Kaczka_krzyzowka_samica.jpg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339752" y="836712"/>
            <a:ext cx="4104456" cy="648072"/>
          </a:xfrm>
        </p:spPr>
        <p:txBody>
          <a:bodyPr>
            <a:normAutofit/>
          </a:bodyPr>
          <a:lstStyle/>
          <a:p>
            <a:r>
              <a:rPr lang="cs-CZ" sz="800" dirty="0" smtClean="0"/>
              <a:t>n</a:t>
            </a:r>
            <a:endParaRPr lang="cs-CZ" sz="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2852936"/>
            <a:ext cx="7704856" cy="3528392"/>
          </a:xfrm>
        </p:spPr>
        <p:txBody>
          <a:bodyPr>
            <a:normAutofit fontScale="70000" lnSpcReduction="20000"/>
          </a:bodyPr>
          <a:lstStyle/>
          <a:p>
            <a:pPr lvl="0">
              <a:spcBef>
                <a:spcPts val="0"/>
              </a:spcBef>
            </a:pP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Základní škola, Hrádek 203</a:t>
            </a:r>
          </a:p>
          <a:p>
            <a:pPr lvl="0">
              <a:spcBef>
                <a:spcPts val="0"/>
              </a:spcBef>
            </a:pP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Projekt: CZ.1.07/1.400/21.1220</a:t>
            </a:r>
          </a:p>
          <a:p>
            <a:pPr lvl="0">
              <a:spcBef>
                <a:spcPts val="0"/>
              </a:spcBef>
            </a:pPr>
            <a:r>
              <a:rPr lang="cs-CZ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VY_32_INOVACE_09_Přírodověda_12_4</a:t>
            </a: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. ročník </a:t>
            </a:r>
            <a:r>
              <a:rPr lang="cs-CZ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_Ptáci – tajenka</a:t>
            </a:r>
            <a:endParaRPr lang="cs-CZ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Autor: Mgr. Jana </a:t>
            </a:r>
            <a:r>
              <a:rPr lang="cs-CZ" dirty="0" err="1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Burdzová</a:t>
            </a:r>
            <a:endParaRPr lang="cs-CZ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endParaRPr lang="cs-CZ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Použití: určeno k prezentaci na interaktivní </a:t>
            </a:r>
            <a:r>
              <a:rPr lang="cs-CZ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tabuli</a:t>
            </a:r>
          </a:p>
          <a:p>
            <a:pPr lvl="0">
              <a:spcBef>
                <a:spcPts val="0"/>
              </a:spcBef>
            </a:pPr>
            <a:endParaRPr lang="cs-CZ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>
              <a:spcBef>
                <a:spcPts val="0"/>
              </a:spcBef>
            </a:pP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Anotace: Jedná se o výukovou prezentaci určenou </a:t>
            </a:r>
            <a:r>
              <a:rPr lang="cs-CZ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k opakování a procvičování učiva</a:t>
            </a:r>
            <a:r>
              <a:rPr lang="cs-CZ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. Žáci jsou vedeni k aktivnímu řešení problému. Materiál je určen pro výuku žáků s lehkým mentálním postižením.</a:t>
            </a:r>
          </a:p>
          <a:p>
            <a:pPr lvl="0">
              <a:spcBef>
                <a:spcPts val="0"/>
              </a:spcBef>
            </a:pPr>
            <a:endParaRPr lang="cs-CZ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endParaRPr lang="cs-CZ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5" y="620689"/>
            <a:ext cx="5711825" cy="1393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39232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</p:spPr>
        <p:txBody>
          <a:bodyPr>
            <a:normAutofit/>
          </a:bodyPr>
          <a:lstStyle/>
          <a:p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Doplň správně</a:t>
            </a:r>
            <a:endParaRPr lang="cs-CZ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39478807"/>
              </p:ext>
            </p:extLst>
          </p:nvPr>
        </p:nvGraphicFramePr>
        <p:xfrm>
          <a:off x="179512" y="2132856"/>
          <a:ext cx="8658252" cy="3888432"/>
        </p:xfrm>
        <a:graphic>
          <a:graphicData uri="http://schemas.openxmlformats.org/drawingml/2006/table">
            <a:tbl>
              <a:tblPr firstRow="1" firstCol="1" bandRow="1"/>
              <a:tblGrid>
                <a:gridCol w="3114252"/>
                <a:gridCol w="504000"/>
                <a:gridCol w="504000"/>
                <a:gridCol w="504000"/>
                <a:gridCol w="504000"/>
                <a:gridCol w="504000"/>
                <a:gridCol w="504000"/>
                <a:gridCol w="504000"/>
                <a:gridCol w="504000"/>
                <a:gridCol w="504000"/>
                <a:gridCol w="504000"/>
                <a:gridCol w="504000"/>
              </a:tblGrid>
              <a:tr h="71206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  <a:latin typeface="+mn-lt"/>
                          <a:ea typeface="Calibri"/>
                          <a:cs typeface="Times New Roman" pitchFamily="18" charset="0"/>
                        </a:rPr>
                        <a:t> 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  <a:latin typeface="+mn-lt"/>
                          <a:ea typeface="Calibri"/>
                          <a:cs typeface="Times New Roman" pitchFamily="18" charset="0"/>
                        </a:rPr>
                        <a:t>  </a:t>
                      </a:r>
                      <a:r>
                        <a:rPr lang="cs-CZ" sz="1800" b="1" dirty="0" smtClean="0">
                          <a:effectLst/>
                          <a:latin typeface="+mn-lt"/>
                          <a:ea typeface="Calibri"/>
                          <a:cs typeface="Times New Roman" pitchFamily="18" charset="0"/>
                        </a:rPr>
                        <a:t>1</a:t>
                      </a:r>
                      <a:r>
                        <a:rPr lang="cs-CZ" sz="1800" b="1" dirty="0">
                          <a:effectLst/>
                          <a:latin typeface="+mn-lt"/>
                          <a:ea typeface="Calibri"/>
                          <a:cs typeface="Times New Roman" pitchFamily="18" charset="0"/>
                        </a:rPr>
                        <a:t>. </a:t>
                      </a:r>
                      <a:r>
                        <a:rPr lang="cs-CZ" sz="2000" b="1" dirty="0">
                          <a:effectLst/>
                          <a:latin typeface="+mn-lt"/>
                          <a:ea typeface="Calibri"/>
                          <a:cs typeface="Times New Roman" pitchFamily="18" charset="0"/>
                        </a:rPr>
                        <a:t>koňadra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1206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  <a:latin typeface="+mn-lt"/>
                          <a:ea typeface="Calibri"/>
                          <a:cs typeface="Times New Roman" pitchFamily="18" charset="0"/>
                        </a:rPr>
                        <a:t> 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  <a:latin typeface="+mn-lt"/>
                          <a:ea typeface="Calibri"/>
                          <a:cs typeface="Times New Roman" pitchFamily="18" charset="0"/>
                        </a:rPr>
                        <a:t> </a:t>
                      </a:r>
                      <a:r>
                        <a:rPr lang="cs-CZ" sz="1800" b="1" dirty="0" smtClean="0">
                          <a:effectLst/>
                          <a:latin typeface="+mn-lt"/>
                          <a:ea typeface="Calibri"/>
                          <a:cs typeface="Times New Roman" pitchFamily="18" charset="0"/>
                        </a:rPr>
                        <a:t> </a:t>
                      </a:r>
                      <a:r>
                        <a:rPr lang="cs-CZ" sz="1800" b="1" dirty="0">
                          <a:effectLst/>
                          <a:latin typeface="+mn-lt"/>
                          <a:ea typeface="Calibri"/>
                          <a:cs typeface="Times New Roman" pitchFamily="18" charset="0"/>
                        </a:rPr>
                        <a:t>2. jeho hnízdo je neupravené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206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+mn-lt"/>
                          <a:ea typeface="Calibri"/>
                          <a:cs typeface="Times New Roman" pitchFamily="18" charset="0"/>
                        </a:rPr>
                        <a:t> 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  <a:latin typeface="+mn-lt"/>
                          <a:ea typeface="Calibri"/>
                          <a:cs typeface="Times New Roman" pitchFamily="18" charset="0"/>
                        </a:rPr>
                        <a:t>  3. na hlavě má chocholku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206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  <a:latin typeface="+mn-lt"/>
                          <a:ea typeface="Calibri"/>
                          <a:cs typeface="Times New Roman" pitchFamily="18" charset="0"/>
                        </a:rPr>
                        <a:t>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  <a:latin typeface="+mn-lt"/>
                          <a:ea typeface="Calibri"/>
                          <a:cs typeface="Times New Roman" pitchFamily="18" charset="0"/>
                        </a:rPr>
                        <a:t>  4. ozývá se </a:t>
                      </a:r>
                      <a:r>
                        <a:rPr lang="cs-CZ" sz="1800" b="1" dirty="0" smtClean="0">
                          <a:effectLst/>
                          <a:latin typeface="+mn-lt"/>
                          <a:ea typeface="Calibri"/>
                          <a:cs typeface="Times New Roman" pitchFamily="18" charset="0"/>
                        </a:rPr>
                        <a:t>„</a:t>
                      </a:r>
                      <a:r>
                        <a:rPr lang="cs-CZ" sz="1800" b="1" dirty="0" err="1" smtClean="0">
                          <a:effectLst/>
                          <a:latin typeface="+mn-lt"/>
                          <a:ea typeface="Calibri"/>
                          <a:cs typeface="Times New Roman" pitchFamily="18" charset="0"/>
                        </a:rPr>
                        <a:t>kráá</a:t>
                      </a:r>
                      <a:r>
                        <a:rPr lang="cs-CZ" sz="1800" b="1" dirty="0" smtClean="0">
                          <a:effectLst/>
                          <a:latin typeface="+mn-lt"/>
                          <a:ea typeface="Calibri"/>
                          <a:cs typeface="Times New Roman" pitchFamily="18" charset="0"/>
                        </a:rPr>
                        <a:t> </a:t>
                      </a:r>
                      <a:r>
                        <a:rPr lang="cs-CZ" sz="1800" b="1" dirty="0">
                          <a:effectLst/>
                          <a:latin typeface="+mn-lt"/>
                          <a:ea typeface="Calibri"/>
                          <a:cs typeface="Times New Roman" pitchFamily="18" charset="0"/>
                        </a:rPr>
                        <a:t>– </a:t>
                      </a:r>
                      <a:r>
                        <a:rPr lang="cs-CZ" sz="1800" b="1" dirty="0" err="1">
                          <a:effectLst/>
                          <a:latin typeface="+mn-lt"/>
                          <a:ea typeface="Calibri"/>
                          <a:cs typeface="Times New Roman" pitchFamily="18" charset="0"/>
                        </a:rPr>
                        <a:t>kráá</a:t>
                      </a:r>
                      <a:r>
                        <a:rPr lang="cs-CZ" sz="1800" b="1" dirty="0">
                          <a:effectLst/>
                          <a:latin typeface="+mn-lt"/>
                          <a:ea typeface="Calibri"/>
                          <a:cs typeface="Times New Roman" pitchFamily="18" charset="0"/>
                        </a:rPr>
                        <a:t>“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71206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  <a:latin typeface="+mn-lt"/>
                          <a:ea typeface="Calibri"/>
                          <a:cs typeface="Times New Roman" pitchFamily="18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  <a:latin typeface="+mn-lt"/>
                          <a:ea typeface="Calibri"/>
                          <a:cs typeface="Times New Roman" pitchFamily="18" charset="0"/>
                        </a:rPr>
                        <a:t>  5. </a:t>
                      </a:r>
                      <a:r>
                        <a:rPr lang="cs-CZ" sz="1800" b="1" dirty="0" smtClean="0">
                          <a:effectLst/>
                          <a:latin typeface="+mn-lt"/>
                          <a:ea typeface="Calibri"/>
                          <a:cs typeface="Times New Roman" pitchFamily="18" charset="0"/>
                        </a:rPr>
                        <a:t>má</a:t>
                      </a:r>
                      <a:r>
                        <a:rPr lang="cs-CZ" sz="1800" b="1" baseline="0" dirty="0" smtClean="0">
                          <a:effectLst/>
                          <a:latin typeface="+mn-lt"/>
                          <a:ea typeface="Calibri"/>
                          <a:cs typeface="Times New Roman" pitchFamily="18" charset="0"/>
                        </a:rPr>
                        <a:t> </a:t>
                      </a:r>
                      <a:r>
                        <a:rPr lang="cs-CZ" sz="1800" b="1" dirty="0" smtClean="0">
                          <a:effectLst/>
                          <a:latin typeface="+mn-lt"/>
                          <a:ea typeface="Calibri"/>
                          <a:cs typeface="Times New Roman" pitchFamily="18" charset="0"/>
                        </a:rPr>
                        <a:t>hnízdo </a:t>
                      </a:r>
                      <a:r>
                        <a:rPr lang="cs-CZ" sz="1800" b="1" dirty="0">
                          <a:effectLst/>
                          <a:latin typeface="+mn-lt"/>
                          <a:ea typeface="Calibri"/>
                          <a:cs typeface="Times New Roman" pitchFamily="18" charset="0"/>
                        </a:rPr>
                        <a:t>v důlku na zemi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280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4098" name="Picture 2" descr="C:\Users\n37n\AppData\Local\Microsoft\Windows\Temporary Internet Files\Content.IE5\GEK5AHVN\MC9000572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4068" y="5301208"/>
            <a:ext cx="1011316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n37n\AppData\Local\Microsoft\Windows\Temporary Internet Files\Content.IE5\EQ6D8SOO\MC90010922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2174" y="2028979"/>
            <a:ext cx="813661" cy="980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n37n\AppData\Local\Microsoft\Windows\Temporary Internet Files\Content.IE5\GEK5AHVN\MC90019229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1369" y="2708919"/>
            <a:ext cx="876095" cy="896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645340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Ř</a:t>
            </a:r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ešení</a:t>
            </a:r>
            <a:endParaRPr lang="cs-CZ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graphicFrame>
        <p:nvGraphicFramePr>
          <p:cNvPr id="9" name="Zástupný symbol pro obsah 8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16128284"/>
              </p:ext>
            </p:extLst>
          </p:nvPr>
        </p:nvGraphicFramePr>
        <p:xfrm>
          <a:off x="0" y="1326607"/>
          <a:ext cx="8316412" cy="4626864"/>
        </p:xfrm>
        <a:graphic>
          <a:graphicData uri="http://schemas.openxmlformats.org/drawingml/2006/table">
            <a:tbl>
              <a:tblPr firstRow="1" firstCol="1" bandRow="1"/>
              <a:tblGrid>
                <a:gridCol w="639724"/>
                <a:gridCol w="639724"/>
                <a:gridCol w="639724"/>
                <a:gridCol w="639724"/>
                <a:gridCol w="639724"/>
                <a:gridCol w="639724"/>
                <a:gridCol w="639724"/>
                <a:gridCol w="639724"/>
                <a:gridCol w="639724"/>
                <a:gridCol w="639724"/>
                <a:gridCol w="639724"/>
                <a:gridCol w="639724"/>
                <a:gridCol w="639724"/>
              </a:tblGrid>
              <a:tr h="81396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Ý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K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81396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1396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CH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CH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O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Š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1396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81396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Ž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946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5122" name="Picture 2" descr="C:\Users\n37n\AppData\Local\Microsoft\Windows\Temporary Internet Files\Content.IE5\GEK5AHVN\MC9003598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5028416"/>
            <a:ext cx="2426114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ectangle 4"/>
          <p:cNvSpPr>
            <a:spLocks noChangeArrowheads="1"/>
          </p:cNvSpPr>
          <p:nvPr/>
        </p:nvSpPr>
        <p:spPr bwMode="auto">
          <a:xfrm>
            <a:off x="2038350" y="303847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90420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Kachna divoká</a:t>
            </a:r>
            <a:endParaRPr lang="cs-CZ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653136"/>
            <a:ext cx="8229600" cy="165618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dirty="0" smtClean="0"/>
              <a:t>Kachna si staví hnízdo v rákosí. Sameček je pestře zbarvený, samička má ochranné zbarvení. Hledá potravu ve vodě i na souši. Setkáme se s ní nejen ve volné přírodě, dokázala se přizpůsobit i životu ve městě.</a:t>
            </a:r>
            <a:endParaRPr lang="cs-CZ" sz="2800" dirty="0"/>
          </a:p>
        </p:txBody>
      </p:sp>
      <p:pic>
        <p:nvPicPr>
          <p:cNvPr id="6151" name="Picture 7" descr="Kačer">
            <a:hlinkClick r:id="rId2" tooltip="Kačer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7365" y="1754675"/>
            <a:ext cx="3547568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3" name="Picture 9" descr="Kachna">
            <a:hlinkClick r:id="rId4" tooltip="Kachna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3480" y="1724740"/>
            <a:ext cx="2630356" cy="2508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63275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6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3960440"/>
          </a:xfrm>
        </p:spPr>
        <p:txBody>
          <a:bodyPr>
            <a:normAutofit fontScale="90000"/>
          </a:bodyPr>
          <a:lstStyle/>
          <a:p>
            <a:pPr algn="l"/>
            <a:r>
              <a:rPr lang="cs-CZ" sz="2000" dirty="0" smtClean="0"/>
              <a:t>Citace</a:t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ilustrace: </a:t>
            </a:r>
            <a:r>
              <a:rPr lang="cs-CZ" sz="2000" dirty="0" smtClean="0">
                <a:hlinkClick r:id="rId2"/>
              </a:rPr>
              <a:t>www.office.microsoft.com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fotografie:</a:t>
            </a:r>
            <a:br>
              <a:rPr lang="cs-CZ" sz="2000" dirty="0" smtClean="0"/>
            </a:br>
            <a:r>
              <a:rPr lang="cs-CZ" sz="2000" dirty="0"/>
              <a:t>AUTOR NEUVEDEN. </a:t>
            </a:r>
            <a:r>
              <a:rPr lang="cs-CZ" sz="2000" i="1" dirty="0" smtClean="0"/>
              <a:t>wikipedia.cz</a:t>
            </a:r>
            <a:r>
              <a:rPr lang="cs-CZ" sz="2000" dirty="0" smtClean="0"/>
              <a:t> </a:t>
            </a:r>
            <a:r>
              <a:rPr lang="cs-CZ" sz="2000" dirty="0"/>
              <a:t>[online]. [cit. 25.10.2012]. Dostupný na WWW: &lt;http://upload.wikimedia.org/</a:t>
            </a:r>
            <a:r>
              <a:rPr lang="cs-CZ" sz="2000" dirty="0" err="1"/>
              <a:t>wikipedia</a:t>
            </a:r>
            <a:r>
              <a:rPr lang="cs-CZ" sz="2000" dirty="0"/>
              <a:t>/</a:t>
            </a:r>
            <a:r>
              <a:rPr lang="cs-CZ" sz="2000" dirty="0" err="1"/>
              <a:t>commons</a:t>
            </a:r>
            <a:r>
              <a:rPr lang="cs-CZ" sz="2000" dirty="0"/>
              <a:t>/</a:t>
            </a:r>
            <a:r>
              <a:rPr lang="cs-CZ" sz="2000" dirty="0" err="1"/>
              <a:t>thumb</a:t>
            </a:r>
            <a:r>
              <a:rPr lang="cs-CZ" sz="2000" dirty="0"/>
              <a:t>/7/7c/Mallard_080508.jpg/259px-Mallard_080508.jpg&gt;. 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>AUTOR NEUVEDEN. </a:t>
            </a:r>
            <a:r>
              <a:rPr lang="cs-CZ" sz="2000" i="1" dirty="0"/>
              <a:t>wikipedia.cz</a:t>
            </a:r>
            <a:r>
              <a:rPr lang="cs-CZ" sz="2000" dirty="0"/>
              <a:t> [online]. [cit. 25.10.2012]. Dostupný na WWW</a:t>
            </a:r>
            <a:r>
              <a:rPr lang="cs-CZ" sz="2000" dirty="0" smtClean="0"/>
              <a:t>: &lt;</a:t>
            </a:r>
            <a:r>
              <a:rPr lang="cs-CZ" sz="2000" dirty="0"/>
              <a:t>http://upload.wikimedia.org/</a:t>
            </a:r>
            <a:r>
              <a:rPr lang="cs-CZ" sz="2000" dirty="0" err="1"/>
              <a:t>wikipedia</a:t>
            </a:r>
            <a:r>
              <a:rPr lang="cs-CZ" sz="2000" dirty="0"/>
              <a:t>/</a:t>
            </a:r>
            <a:r>
              <a:rPr lang="cs-CZ" sz="2000" dirty="0" err="1"/>
              <a:t>commons</a:t>
            </a:r>
            <a:r>
              <a:rPr lang="cs-CZ" sz="2000" dirty="0"/>
              <a:t>/</a:t>
            </a:r>
            <a:r>
              <a:rPr lang="cs-CZ" sz="2000" dirty="0" err="1"/>
              <a:t>thumb</a:t>
            </a:r>
            <a:r>
              <a:rPr lang="cs-CZ" sz="2000" dirty="0"/>
              <a:t>/8/84/Kaczka_krzyzowka_samica.jpg/259px-Kaczka_krzyzowka_samica.jpg&gt;. </a:t>
            </a: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240346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67</TotalTime>
  <Words>143</Words>
  <Application>Microsoft Office PowerPoint</Application>
  <PresentationFormat>Předvádění na obrazovce (4:3)</PresentationFormat>
  <Paragraphs>202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n</vt:lpstr>
      <vt:lpstr>Doplň správně</vt:lpstr>
      <vt:lpstr>Řešení</vt:lpstr>
      <vt:lpstr>Kachna divoká</vt:lpstr>
      <vt:lpstr>Citace  ilustrace: www.office.microsoft.com  fotografie: AUTOR NEUVEDEN. wikipedia.cz [online]. [cit. 25.10.2012]. Dostupný na WWW: &lt;http://upload.wikimedia.org/wikipedia/commons/thumb/7/7c/Mallard_080508.jpg/259px-Mallard_080508.jpg&gt;.   AUTOR NEUVEDEN. wikipedia.cz [online]. [cit. 25.10.2012]. Dostupný na WWW: &lt;http://upload.wikimedia.org/wikipedia/commons/thumb/8/84/Kaczka_krzyzowka_samica.jpg/259px-Kaczka_krzyzowka_samica.jpg&gt;.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n37n</dc:creator>
  <cp:lastModifiedBy>n37n</cp:lastModifiedBy>
  <cp:revision>10</cp:revision>
  <dcterms:created xsi:type="dcterms:W3CDTF">2012-03-15T15:45:37Z</dcterms:created>
  <dcterms:modified xsi:type="dcterms:W3CDTF">2013-01-03T21:50:00Z</dcterms:modified>
</cp:coreProperties>
</file>