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1/Tooth_section_international.png/496px-Tooth_section_international.pn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99792" y="980728"/>
            <a:ext cx="2952328" cy="360040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780928"/>
            <a:ext cx="7272808" cy="3312368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učení_14_9.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ročník_Zubní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kaz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prezentaci, která má za úkol pomocí obrázků objasnit žákům příčiny vzniku zubního kazu, ukázat jeho počínající a pokročilé stadium. Zároveň by měla prezentace sloužit jako podpora při výuce možností prevence zubního kazu. Materiál je určen pro výuku žáků se středně těžkým mentálním postižením.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64704"/>
            <a:ext cx="6021089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833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solidFill>
                  <a:srgbClr val="7030A0"/>
                </a:solidFill>
              </a:rPr>
              <a:t>J</a:t>
            </a:r>
            <a:r>
              <a:rPr lang="cs-CZ" sz="3600" b="1" dirty="0" smtClean="0">
                <a:solidFill>
                  <a:srgbClr val="7030A0"/>
                </a:solidFill>
              </a:rPr>
              <a:t>ak vzniká zubní kaz?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ústech každého z nás se nacházejí </a:t>
            </a:r>
            <a:r>
              <a:rPr lang="cs-CZ" b="1" dirty="0" smtClean="0"/>
              <a:t>bakterie</a:t>
            </a:r>
            <a:r>
              <a:rPr lang="cs-CZ" dirty="0" smtClean="0"/>
              <a:t>, které rozkládají potravu. Přitom produkují </a:t>
            </a:r>
            <a:r>
              <a:rPr lang="cs-CZ" b="1" dirty="0" smtClean="0"/>
              <a:t>kyselinu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 smtClean="0"/>
              <a:t>Kyseliny z bakterií začnou narušovat tvrdý povrch zubu – </a:t>
            </a:r>
            <a:r>
              <a:rPr lang="cs-CZ" b="1" dirty="0" smtClean="0"/>
              <a:t>zubní sklovinu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182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Připomeneme si stavbu zubu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č</a:t>
            </a:r>
            <a:r>
              <a:rPr lang="cs-CZ" b="1" dirty="0" smtClean="0"/>
              <a:t>. 1 – zubní sklovina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č</a:t>
            </a:r>
            <a:r>
              <a:rPr lang="cs-CZ" b="1" dirty="0" smtClean="0"/>
              <a:t>. 2 – zubovina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/>
              <a:t>č</a:t>
            </a:r>
            <a:r>
              <a:rPr lang="cs-CZ" b="1" dirty="0" smtClean="0"/>
              <a:t>. 3 – zubní </a:t>
            </a:r>
            <a:r>
              <a:rPr lang="cs-CZ" b="1" dirty="0"/>
              <a:t>dřeň 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01" y="1600200"/>
            <a:ext cx="3703598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9482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Postup vzniku zubního kazu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Obrázek č. 1 – na obrázku vidíme vznikající zubní kaz – kyselina z bakterií narušila </a:t>
            </a:r>
            <a:r>
              <a:rPr lang="cs-CZ" sz="2800" b="1" dirty="0" smtClean="0"/>
              <a:t>zubní sklovinu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2780928"/>
            <a:ext cx="4645423" cy="3200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2571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dirty="0" smtClean="0"/>
              <a:t>Obrázek č. 2 – zubní kaz pronikl zubní sklovinou 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5" y="2492896"/>
            <a:ext cx="5317537" cy="3583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432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/>
              <a:t>Obrázek č. 3 – zubní kaz pronikl zubní sklovinou a zasáhl </a:t>
            </a:r>
            <a:r>
              <a:rPr lang="cs-CZ" sz="2800" b="1" dirty="0" smtClean="0"/>
              <a:t>zubovinu</a:t>
            </a:r>
            <a:endParaRPr lang="cs-CZ" sz="28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36912"/>
            <a:ext cx="4608512" cy="3163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930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/>
              <a:t>Obrázek č. 4 – zubní kaz zasáhl </a:t>
            </a:r>
            <a:r>
              <a:rPr lang="cs-CZ" sz="2800" b="1" dirty="0" smtClean="0"/>
              <a:t>zubní dřeň</a:t>
            </a:r>
            <a:endParaRPr lang="cs-CZ" sz="28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351181"/>
            <a:ext cx="5328592" cy="3664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323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Zubní kaz na fotografii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3" y="1628800"/>
            <a:ext cx="2158925" cy="4505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3496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Bolí zubní kaz?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Na začátku zubní kaz nebolí a </a:t>
            </a:r>
          </a:p>
          <a:p>
            <a:pPr marL="0" indent="0">
              <a:buNone/>
            </a:pPr>
            <a:r>
              <a:rPr lang="cs-CZ" sz="2800" dirty="0"/>
              <a:t>s</a:t>
            </a:r>
            <a:r>
              <a:rPr lang="cs-CZ" sz="2800" dirty="0" smtClean="0"/>
              <a:t>ami si ho ani nevšimneme.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Odhalí ho pouze náš zubní lékař nebo lékařka. Proto je důležité chodit na pravidelné prohlídky, i když nás zoubky nebolí.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2322513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103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Jak často mám chodit na prohlídku k zubnímu lékaři?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preventivní prohlídku bychom měli chodit </a:t>
            </a:r>
            <a:r>
              <a:rPr lang="cs-CZ" b="1" dirty="0" smtClean="0">
                <a:solidFill>
                  <a:srgbClr val="7030A0"/>
                </a:solidFill>
              </a:rPr>
              <a:t>dvakrát za rok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9219" name="Picture 3" descr="C:\Users\n37n\AppData\Local\Microsoft\Windows\Temporary Internet Files\Content.IE5\AM1I8PN9\MP9004020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140968"/>
            <a:ext cx="2501603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017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Prevence zubního kazu – co to znamená?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Jde o předcházení vzniku zubního kazu. Zkrátka děláme všechno pro to, aby naše zuby zůstaly zdravé.</a:t>
            </a:r>
          </a:p>
          <a:p>
            <a:pPr marL="0" indent="0">
              <a:buNone/>
            </a:pPr>
            <a:r>
              <a:rPr lang="cs-CZ" sz="2800" dirty="0" smtClean="0"/>
              <a:t>1. Pravidelně si čistíme zuby. </a:t>
            </a:r>
            <a:endParaRPr lang="cs-CZ" sz="2800" dirty="0"/>
          </a:p>
        </p:txBody>
      </p:sp>
      <p:pic>
        <p:nvPicPr>
          <p:cNvPr id="1026" name="Picture 2" descr="C:\Users\n37n\AppData\Local\Microsoft\Windows\Temporary Internet Files\Content.IE5\S7687CZ2\MP9004007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586" y="328498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321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6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2. Snažíme se omezit pojídání sladkostí během dne.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        NE!                   NE!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3. Pokud jsme sladkostem neodolali, vyčistíme si po mlsání zuby. Pokud nejsme doma a tuto možnost nemáme, žvýkáme alespoň žvýkačku bez cukru.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        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4. Nezapomínáme na pravidelné kontroly v zubní ordinaci, i když nás zuby nebolí.</a:t>
            </a:r>
            <a:endParaRPr lang="cs-CZ" sz="2800" dirty="0"/>
          </a:p>
        </p:txBody>
      </p:sp>
      <p:pic>
        <p:nvPicPr>
          <p:cNvPr id="2051" name="Picture 3" descr="C:\Users\n37n\AppData\Local\Microsoft\Windows\Temporary Internet Files\Content.IE5\K0O7W0UI\MC9004418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501008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AM1I8PN9\MC900199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064" y="4170033"/>
            <a:ext cx="1728192" cy="846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37n\AppData\Local\Microsoft\Windows\Temporary Internet Files\Content.IE5\S7687CZ2\MC9003314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961" y="1323987"/>
            <a:ext cx="712638" cy="104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37n\AppData\Local\Microsoft\Windows\Temporary Internet Files\Content.IE5\AM1I8PN9\MP9004006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196752"/>
            <a:ext cx="796912" cy="99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49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02634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/>
              <a:t>Citace</a:t>
            </a:r>
            <a:br>
              <a:rPr lang="cs-CZ" sz="1600" dirty="0" smtClean="0"/>
            </a:br>
            <a:r>
              <a:rPr lang="cs-CZ" sz="1600" dirty="0" smtClean="0"/>
              <a:t>ilustrace: </a:t>
            </a:r>
            <a:r>
              <a:rPr lang="cs-CZ" sz="1600" dirty="0" smtClean="0">
                <a:hlinkClick r:id="rId2"/>
              </a:rPr>
              <a:t>www.office.microsoft.com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obr. str. 3: průřez zubu [cit. 2011-11-22].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/>
              <a:t> </a:t>
            </a:r>
            <a:r>
              <a:rPr lang="cs-CZ" sz="1600" dirty="0" smtClean="0"/>
              <a:t>na www: </a:t>
            </a:r>
            <a:br>
              <a:rPr lang="cs-CZ" sz="1600" dirty="0" smtClean="0"/>
            </a:br>
            <a:r>
              <a:rPr lang="cs-CZ" sz="1600" dirty="0" smtClean="0"/>
              <a:t>&lt;</a:t>
            </a:r>
            <a:r>
              <a:rPr lang="cs-CZ" sz="1600" dirty="0" smtClean="0">
                <a:hlinkClick r:id="rId3"/>
              </a:rPr>
              <a:t>http://upload.wikimedia.org/</a:t>
            </a:r>
            <a:r>
              <a:rPr lang="cs-CZ" sz="1600" dirty="0" err="1" smtClean="0">
                <a:hlinkClick r:id="rId3"/>
              </a:rPr>
              <a:t>wikipedia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commons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thumb</a:t>
            </a:r>
            <a:r>
              <a:rPr lang="cs-CZ" sz="1600" dirty="0" smtClean="0">
                <a:hlinkClick r:id="rId3"/>
              </a:rPr>
              <a:t>/1/11/Tooth_section_international.png/496px-Tooth_section_international.png</a:t>
            </a:r>
            <a:r>
              <a:rPr lang="cs-CZ" sz="1600" dirty="0" smtClean="0"/>
              <a:t>&gt;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obr. str. 4 a 9: zubní kaz 1 [cit. 2011-11-22].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&lt;http://upload.wikimedia.org/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/</a:t>
            </a:r>
            <a:r>
              <a:rPr lang="cs-CZ" sz="1600" dirty="0" err="1" smtClean="0"/>
              <a:t>commons</a:t>
            </a:r>
            <a:r>
              <a:rPr lang="cs-CZ" sz="1600" dirty="0" smtClean="0"/>
              <a:t>/</a:t>
            </a:r>
            <a:r>
              <a:rPr lang="cs-CZ" sz="1600" dirty="0" err="1" smtClean="0"/>
              <a:t>thumb</a:t>
            </a:r>
            <a:r>
              <a:rPr lang="cs-CZ" sz="1600" dirty="0" smtClean="0"/>
              <a:t>/3/36/Zubni_kaz1.jpg/800px-Zubni_kaz1.jpg&gt;</a:t>
            </a:r>
            <a:br>
              <a:rPr lang="cs-CZ" sz="1600" dirty="0" smtClean="0"/>
            </a:br>
            <a:r>
              <a:rPr lang="cs-CZ" sz="1600" dirty="0" smtClean="0"/>
              <a:t>obr. str. 5: zubní kaz 2 [cit. 2011-11-22].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&lt;http://upload.wikimedia.org/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/</a:t>
            </a:r>
            <a:r>
              <a:rPr lang="cs-CZ" sz="1600" dirty="0" err="1" smtClean="0"/>
              <a:t>commons</a:t>
            </a:r>
            <a:r>
              <a:rPr lang="cs-CZ" sz="1600" dirty="0" smtClean="0"/>
              <a:t>/</a:t>
            </a:r>
            <a:r>
              <a:rPr lang="cs-CZ" sz="1600" dirty="0" err="1" smtClean="0"/>
              <a:t>thumb</a:t>
            </a:r>
            <a:r>
              <a:rPr lang="cs-CZ" sz="1600" smtClean="0"/>
              <a:t>/a/a3/Zubni_kaz2.jpg/800px-Zubni_kaz2.jpg&gt;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obr. str. 6: zubní kaz 3: [cit. 2011-11-22].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&lt;http://upload.wikimedia.org/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/</a:t>
            </a:r>
            <a:r>
              <a:rPr lang="cs-CZ" sz="1600" dirty="0" err="1" smtClean="0"/>
              <a:t>commons</a:t>
            </a:r>
            <a:r>
              <a:rPr lang="cs-CZ" sz="1600" dirty="0" smtClean="0"/>
              <a:t>/</a:t>
            </a:r>
            <a:r>
              <a:rPr lang="cs-CZ" sz="1600" dirty="0" err="1" smtClean="0"/>
              <a:t>thumb</a:t>
            </a:r>
            <a:r>
              <a:rPr lang="cs-CZ" sz="1600" dirty="0" smtClean="0"/>
              <a:t>/e/</a:t>
            </a:r>
            <a:r>
              <a:rPr lang="cs-CZ" sz="1600" dirty="0" err="1" smtClean="0"/>
              <a:t>ec</a:t>
            </a:r>
            <a:r>
              <a:rPr lang="cs-CZ" sz="1600" dirty="0" smtClean="0"/>
              <a:t>/Zubni_kaz3.jpg/800px-Zubni_kaz3.jpg&gt;</a:t>
            </a:r>
            <a:br>
              <a:rPr lang="cs-CZ" sz="1600" dirty="0" smtClean="0"/>
            </a:br>
            <a:r>
              <a:rPr lang="cs-CZ" sz="1600" dirty="0" smtClean="0"/>
              <a:t>obr. str. 7: zubní kaz 4: [cit. 2011-11-22].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&lt;http://upload.wikimedia.org/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/</a:t>
            </a:r>
            <a:r>
              <a:rPr lang="cs-CZ" sz="1600" dirty="0" err="1" smtClean="0"/>
              <a:t>commons</a:t>
            </a:r>
            <a:r>
              <a:rPr lang="cs-CZ" sz="1600" dirty="0" smtClean="0"/>
              <a:t>/</a:t>
            </a:r>
            <a:r>
              <a:rPr lang="cs-CZ" sz="1600" dirty="0" err="1" smtClean="0"/>
              <a:t>thumb</a:t>
            </a:r>
            <a:r>
              <a:rPr lang="cs-CZ" sz="1600" dirty="0" smtClean="0"/>
              <a:t>/8/81/Kaz4.jpg/800px-Kaz4.jpg&gt;</a:t>
            </a:r>
            <a:br>
              <a:rPr lang="cs-CZ" sz="1600" dirty="0" smtClean="0"/>
            </a:br>
            <a:r>
              <a:rPr lang="cs-CZ" sz="1600" dirty="0" smtClean="0"/>
              <a:t>foto str. 8: zubní kaz: [cit. 2011-11-22].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</a:t>
            </a:r>
            <a:r>
              <a:rPr lang="cs-CZ" sz="1600" dirty="0"/>
              <a:t>: </a:t>
            </a:r>
            <a:r>
              <a:rPr lang="cs-CZ" sz="1600" dirty="0" smtClean="0"/>
              <a:t>&lt;http</a:t>
            </a:r>
            <a:r>
              <a:rPr lang="cs-CZ" sz="1600" dirty="0"/>
              <a:t>://</a:t>
            </a:r>
            <a:r>
              <a:rPr lang="cs-CZ" sz="1600" dirty="0" smtClean="0"/>
              <a:t>upload.wikimedia.org/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/</a:t>
            </a:r>
            <a:r>
              <a:rPr lang="cs-CZ" sz="1600" dirty="0" err="1" smtClean="0"/>
              <a:t>commons</a:t>
            </a:r>
            <a:r>
              <a:rPr lang="cs-CZ" sz="1600" dirty="0" smtClean="0"/>
              <a:t>/</a:t>
            </a:r>
            <a:r>
              <a:rPr lang="cs-CZ" sz="1600" dirty="0" err="1" smtClean="0"/>
              <a:t>thumb</a:t>
            </a:r>
            <a:r>
              <a:rPr lang="cs-CZ" sz="1600" dirty="0" smtClean="0"/>
              <a:t>/3/3e/Toothdecay.png/287px-Toothdecay.png&gt;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13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350</Words>
  <Application>Microsoft Office PowerPoint</Application>
  <PresentationFormat>Předvádění na obrazovce (4:3)</PresentationFormat>
  <Paragraphs>49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</vt:lpstr>
      <vt:lpstr>Jak vzniká zubní kaz?</vt:lpstr>
      <vt:lpstr>Připomeneme si stavbu zubu</vt:lpstr>
      <vt:lpstr>Postup vzniku zubního kazu</vt:lpstr>
      <vt:lpstr>Prezentace aplikace PowerPoint</vt:lpstr>
      <vt:lpstr>Prezentace aplikace PowerPoint</vt:lpstr>
      <vt:lpstr>Prezentace aplikace PowerPoint</vt:lpstr>
      <vt:lpstr>Zubní kaz na fotografii</vt:lpstr>
      <vt:lpstr>Bolí zubní kaz?</vt:lpstr>
      <vt:lpstr>Jak často mám chodit na prohlídku k zubnímu lékaři?</vt:lpstr>
      <vt:lpstr>Prevence zubního kazu – co to znamená?</vt:lpstr>
      <vt:lpstr>Prezentace aplikace PowerPoint</vt:lpstr>
      <vt:lpstr>Citace ilustrace: www.office.microsoft.com obr. str. 3: průřez zubu [cit. 2011-11-22]. Dostupný pod licencí Creative Commons na www:  &lt;http://upload.wikimedia.org/wikipedia/commons/thumb/1/11/Tooth_section_international.png/496px-Tooth_section_international.png&gt; obr. str. 4 a 9: zubní kaz 1 [cit. 2011-11-22]. Dostupný pod licencí Creative Commons na www: &lt;http://upload.wikimedia.org/wikipedia/commons/thumb/3/36/Zubni_kaz1.jpg/800px-Zubni_kaz1.jpg&gt; obr. str. 5: zubní kaz 2 [cit. 2011-11-22]. Dostupný pod licencí Creative Commons na www: &lt;http://upload.wikimedia.org/wikipedia/commons/thumb/a/a3/Zubni_kaz2.jpg/800px-Zubni_kaz2.jpg&gt; obr. str. 6: zubní kaz 3: [cit. 2011-11-22]. Dostupný pod licencí Creative Commons na www: &lt;http://upload.wikimedia.org/wikipedia/commons/thumb/e/ec/Zubni_kaz3.jpg/800px-Zubni_kaz3.jpg&gt; obr. str. 7: zubní kaz 4: [cit. 2011-11-22]. Dostupný pod licencí Creative Commons na www: &lt;http://upload.wikimedia.org/wikipedia/commons/thumb/8/81/Kaz4.jpg/800px-Kaz4.jpg&gt; foto str. 8: zubní kaz: [cit. 2011-11-22]. Dostupný pod licencí Creative Commons na www: &lt;http://upload.wikimedia.org/wikipedia/commons/thumb/3/3e/Toothdecay.png/287px-Toothdecay.png&gt;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16</cp:revision>
  <dcterms:created xsi:type="dcterms:W3CDTF">2011-11-21T18:35:57Z</dcterms:created>
  <dcterms:modified xsi:type="dcterms:W3CDTF">2013-01-10T18:16:32Z</dcterms:modified>
</cp:coreProperties>
</file>