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63" r:id="rId3"/>
    <p:sldId id="264" r:id="rId4"/>
    <p:sldId id="265" r:id="rId5"/>
    <p:sldId id="266" r:id="rId6"/>
    <p:sldId id="267" r:id="rId7"/>
    <p:sldId id="268" r:id="rId8"/>
    <p:sldId id="26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4789768-F5F4-4A4B-885F-996867BDCF92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38BFB-6EC7-4457-999D-A19B1A8B85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6813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52001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80090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90239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02868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63499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65196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22142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54857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19117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73449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80315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2F1F3E-BFB1-4129-BFF5-30CCCC06F1B9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20597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332656"/>
            <a:ext cx="7772400" cy="1470025"/>
          </a:xfrm>
        </p:spPr>
        <p:txBody>
          <a:bodyPr>
            <a:normAutofit/>
          </a:bodyPr>
          <a:lstStyle/>
          <a:p>
            <a:endParaRPr lang="cs-CZ" sz="1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2348880"/>
            <a:ext cx="6400800" cy="3528392"/>
          </a:xfrm>
        </p:spPr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tx1"/>
                </a:solidFill>
              </a:rPr>
              <a:t>Základní škola, Hrádek 203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Projekt: CZ.1.07/1.400/21.1220</a:t>
            </a:r>
          </a:p>
          <a:p>
            <a:r>
              <a:rPr lang="cs-CZ" sz="2000" dirty="0">
                <a:solidFill>
                  <a:schemeClr val="tx1"/>
                </a:solidFill>
              </a:rPr>
              <a:t>VY_32_INOVACE_01_Český </a:t>
            </a:r>
            <a:r>
              <a:rPr lang="cs-CZ" sz="2000" dirty="0" smtClean="0">
                <a:solidFill>
                  <a:schemeClr val="tx1"/>
                </a:solidFill>
              </a:rPr>
              <a:t>jazyk_8.ročník </a:t>
            </a:r>
            <a:endParaRPr lang="cs-CZ" sz="2000" dirty="0" smtClean="0">
              <a:solidFill>
                <a:schemeClr val="tx1"/>
              </a:solidFill>
            </a:endParaRPr>
          </a:p>
          <a:p>
            <a:r>
              <a:rPr lang="cs-CZ" sz="2000" smtClean="0">
                <a:solidFill>
                  <a:schemeClr val="tx1"/>
                </a:solidFill>
              </a:rPr>
              <a:t>20_Vzory </a:t>
            </a:r>
            <a:r>
              <a:rPr lang="cs-CZ" sz="2000" smtClean="0">
                <a:solidFill>
                  <a:schemeClr val="tx1"/>
                </a:solidFill>
              </a:rPr>
              <a:t>podstatných </a:t>
            </a:r>
            <a:r>
              <a:rPr lang="cs-CZ" sz="2000" smtClean="0">
                <a:solidFill>
                  <a:schemeClr val="tx1"/>
                </a:solidFill>
              </a:rPr>
              <a:t>jmen</a:t>
            </a:r>
            <a:endParaRPr lang="cs-CZ" sz="2000" dirty="0" smtClean="0">
              <a:solidFill>
                <a:schemeClr val="tx1"/>
              </a:solidFill>
            </a:endParaRPr>
          </a:p>
          <a:p>
            <a:r>
              <a:rPr lang="cs-CZ" sz="2000" dirty="0" smtClean="0">
                <a:solidFill>
                  <a:schemeClr val="tx1"/>
                </a:solidFill>
              </a:rPr>
              <a:t>Autor: Mgr. Jana Štruncová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Anotace: Tvoření podstatných jmen k jednotlivým vzorům, určování vzorů podstatných jmen a doplňování i-</a:t>
            </a:r>
            <a:r>
              <a:rPr lang="cs-CZ" sz="2000" dirty="0" err="1" smtClean="0">
                <a:solidFill>
                  <a:schemeClr val="tx1"/>
                </a:solidFill>
              </a:rPr>
              <a:t>í,y</a:t>
            </a:r>
            <a:r>
              <a:rPr lang="cs-CZ" sz="2000" dirty="0" smtClean="0">
                <a:solidFill>
                  <a:schemeClr val="tx1"/>
                </a:solidFill>
              </a:rPr>
              <a:t>-ý, oprava koncovek podstatných jmen, tajenka, materiál slouží k projekci na interaktivní tabuli</a:t>
            </a:r>
          </a:p>
          <a:p>
            <a:endParaRPr lang="cs-CZ" sz="2000" dirty="0" smtClean="0"/>
          </a:p>
          <a:p>
            <a:endParaRPr lang="cs-CZ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3152" y="47667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39955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  <a:ln>
            <a:solidFill>
              <a:srgbClr val="FF0000"/>
            </a:solidFill>
          </a:ln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Vzory podstatných jmen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268760"/>
            <a:ext cx="8229600" cy="5400600"/>
          </a:xfrm>
        </p:spPr>
        <p:txBody>
          <a:bodyPr>
            <a:normAutofit/>
          </a:bodyPr>
          <a:lstStyle/>
          <a:p>
            <a:pPr marL="457200" indent="-457200">
              <a:buAutoNum type="arabicPeriod"/>
            </a:pPr>
            <a:r>
              <a:rPr lang="cs-CZ" sz="2400" dirty="0" smtClean="0"/>
              <a:t>Ke každému vzoru vymyslete 3 podstatná jména: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Pán</a:t>
            </a:r>
            <a:r>
              <a:rPr lang="cs-CZ" sz="2400" dirty="0" smtClean="0"/>
              <a:t>                  ____________   ____________   ____________</a:t>
            </a:r>
          </a:p>
          <a:p>
            <a:pPr marL="0" indent="0">
              <a:buNone/>
            </a:pPr>
            <a:endParaRPr lang="cs-CZ" sz="24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Hrad                </a:t>
            </a:r>
            <a:r>
              <a:rPr lang="cs-CZ" sz="2400" dirty="0" smtClean="0"/>
              <a:t>____________   ____________   ____________</a:t>
            </a:r>
          </a:p>
          <a:p>
            <a:pPr marL="0" indent="0">
              <a:buNone/>
            </a:pPr>
            <a:endParaRPr lang="cs-CZ" sz="24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Muž                 </a:t>
            </a:r>
            <a:r>
              <a:rPr lang="cs-CZ" sz="2400" dirty="0" smtClean="0"/>
              <a:t>____________   ____________   ____________</a:t>
            </a:r>
            <a:endParaRPr lang="cs-CZ" sz="24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4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Stroj                 </a:t>
            </a:r>
            <a:r>
              <a:rPr lang="cs-CZ" sz="2400" dirty="0" smtClean="0"/>
              <a:t>____________   ____________   ____________</a:t>
            </a:r>
            <a:endParaRPr lang="cs-CZ" sz="24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4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Předseda        </a:t>
            </a:r>
            <a:r>
              <a:rPr lang="cs-CZ" sz="2400" dirty="0" smtClean="0"/>
              <a:t>____________   ____________   _____________</a:t>
            </a:r>
            <a:endParaRPr lang="cs-CZ" sz="24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4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Soudce            </a:t>
            </a:r>
            <a:r>
              <a:rPr lang="cs-CZ" sz="2400" dirty="0" smtClean="0"/>
              <a:t>____________   ____________   _____________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9576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 fontScale="90000"/>
          </a:bodyPr>
          <a:lstStyle/>
          <a:p>
            <a:pPr algn="l"/>
            <a:r>
              <a:rPr lang="cs-CZ" sz="2400" dirty="0" smtClean="0"/>
              <a:t>2. Daná podstatná jména zařaďte ke správnému vzoru a napište je v 7. pádě množného čísla: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34574" y="1106586"/>
            <a:ext cx="8729914" cy="541875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__________   __________   __________   __________   __________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                                          __________</a:t>
            </a: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323528" y="1556792"/>
            <a:ext cx="1584176" cy="457200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lev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23528" y="5949280"/>
            <a:ext cx="1584176" cy="4572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soudce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323528" y="3068960"/>
            <a:ext cx="1584176" cy="4572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pán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3858219" y="3095537"/>
            <a:ext cx="1584176" cy="4572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muž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5623698" y="3067828"/>
            <a:ext cx="1584176" cy="4572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stroj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7380312" y="3052129"/>
            <a:ext cx="1584176" cy="4572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předseda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2058375" y="3068960"/>
            <a:ext cx="1584176" cy="4572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hrad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323528" y="2166392"/>
            <a:ext cx="1584176" cy="457200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strom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7403976" y="1541093"/>
            <a:ext cx="1584176" cy="457200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kolega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5623698" y="1541093"/>
            <a:ext cx="1584176" cy="457200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rýč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3812432" y="1541093"/>
            <a:ext cx="1584176" cy="457200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vládce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2060104" y="1556792"/>
            <a:ext cx="1584176" cy="457200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kuchař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33603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__________    _________      __________   __________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__________    __________   __________   __________</a:t>
            </a:r>
            <a:endParaRPr lang="cs-CZ" sz="2400" dirty="0"/>
          </a:p>
        </p:txBody>
      </p:sp>
      <p:sp>
        <p:nvSpPr>
          <p:cNvPr id="15" name="Obdélník 14"/>
          <p:cNvSpPr/>
          <p:nvPr/>
        </p:nvSpPr>
        <p:spPr>
          <a:xfrm>
            <a:off x="539552" y="464096"/>
            <a:ext cx="1440160" cy="457200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sůl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339752" y="464096"/>
            <a:ext cx="1440160" cy="457200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pláž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3995936" y="464096"/>
            <a:ext cx="1440160" cy="457200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učebnice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5811746" y="484815"/>
            <a:ext cx="1368152" cy="457200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lékárna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560659" y="1305534"/>
            <a:ext cx="1440160" cy="457200"/>
          </a:xfrm>
          <a:prstGeom prst="rect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žena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5811746" y="1268760"/>
            <a:ext cx="1440160" cy="457200"/>
          </a:xfrm>
          <a:prstGeom prst="rect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kost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3995936" y="1277826"/>
            <a:ext cx="1440160" cy="457200"/>
          </a:xfrm>
          <a:prstGeom prst="rect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píseň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2339752" y="1304465"/>
            <a:ext cx="1440160" cy="457200"/>
          </a:xfrm>
          <a:prstGeom prst="rect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růže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5840881" y="2924944"/>
            <a:ext cx="1440160" cy="457200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štěně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4030541" y="2924913"/>
            <a:ext cx="1440160" cy="457200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sklo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2324588" y="2924913"/>
            <a:ext cx="1440160" cy="457200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nádraží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551740" y="2924944"/>
            <a:ext cx="1440160" cy="457200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ovoce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560659" y="3573016"/>
            <a:ext cx="1440160" cy="457200"/>
          </a:xfrm>
          <a:prstGeom prst="rect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město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5840881" y="3555441"/>
            <a:ext cx="1440160" cy="457200"/>
          </a:xfrm>
          <a:prstGeom prst="rect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stavení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4056762" y="3573016"/>
            <a:ext cx="1440160" cy="457200"/>
          </a:xfrm>
          <a:prstGeom prst="rect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kuře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2339752" y="3573016"/>
            <a:ext cx="1440160" cy="457200"/>
          </a:xfrm>
          <a:prstGeom prst="rect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moře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4429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rmAutofit/>
          </a:bodyPr>
          <a:lstStyle/>
          <a:p>
            <a:pPr algn="l"/>
            <a:r>
              <a:rPr lang="cs-CZ" sz="2400" b="1" dirty="0" smtClean="0"/>
              <a:t>3. Určete vzor podstatných jmen a doplňte i-í, y-ý: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507288" cy="56886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err="1" smtClean="0"/>
              <a:t>Stromořad</a:t>
            </a:r>
            <a:r>
              <a:rPr lang="cs-CZ" sz="2400" dirty="0" smtClean="0"/>
              <a:t> __ (                ), pod stol __ (                ), se sol __ (            ), s automobil __ (                ), žiraf __ (                ), pod dub __ (            ), pod postel __ (             ), pro čáp __ (              ), hluboké les __ (        ), od škol __ (            ), oběma </a:t>
            </a:r>
            <a:r>
              <a:rPr lang="cs-CZ" sz="2400" dirty="0" err="1" smtClean="0"/>
              <a:t>vesl</a:t>
            </a:r>
            <a:r>
              <a:rPr lang="cs-CZ" sz="2400" dirty="0" smtClean="0"/>
              <a:t> __ (            ), </a:t>
            </a:r>
            <a:r>
              <a:rPr lang="cs-CZ" sz="2400" dirty="0" err="1" smtClean="0"/>
              <a:t>nasekené</a:t>
            </a:r>
            <a:r>
              <a:rPr lang="cs-CZ" sz="2400" dirty="0" smtClean="0"/>
              <a:t> dřív __ </a:t>
            </a:r>
          </a:p>
          <a:p>
            <a:pPr marL="0" indent="0">
              <a:buNone/>
            </a:pPr>
            <a:r>
              <a:rPr lang="cs-CZ" sz="2400" dirty="0" smtClean="0"/>
              <a:t>(             ), s malými slůňat __ (             ), pane král __ (                ), ostrými </a:t>
            </a:r>
            <a:r>
              <a:rPr lang="cs-CZ" sz="2400" dirty="0" err="1" smtClean="0"/>
              <a:t>nož</a:t>
            </a:r>
            <a:r>
              <a:rPr lang="cs-CZ" sz="2400" dirty="0" smtClean="0"/>
              <a:t> __ (                ).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b="1" dirty="0" smtClean="0"/>
              <a:t>4. Určete vzor a opravte koncovky podstatných jmen:</a:t>
            </a:r>
          </a:p>
          <a:p>
            <a:pPr marL="0" indent="0">
              <a:buNone/>
            </a:pPr>
            <a:r>
              <a:rPr lang="cs-CZ" sz="2400" dirty="0" smtClean="0"/>
              <a:t>Za starými okny, fotografovali vysoké </a:t>
            </a:r>
            <a:r>
              <a:rPr lang="cs-CZ" sz="2400" dirty="0" err="1" smtClean="0"/>
              <a:t>stromi</a:t>
            </a:r>
            <a:r>
              <a:rPr lang="cs-CZ" sz="2400" dirty="0" smtClean="0"/>
              <a:t>, pod </a:t>
            </a:r>
            <a:r>
              <a:rPr lang="cs-CZ" sz="2400" dirty="0" err="1" smtClean="0"/>
              <a:t>křídli</a:t>
            </a:r>
            <a:r>
              <a:rPr lang="cs-CZ" sz="2400" dirty="0" smtClean="0"/>
              <a:t>, lesklé perli, </a:t>
            </a:r>
          </a:p>
          <a:p>
            <a:pPr marL="0" indent="0">
              <a:buNone/>
            </a:pPr>
            <a:r>
              <a:rPr lang="cs-CZ" sz="2400" dirty="0" smtClean="0"/>
              <a:t>vzácné </a:t>
            </a:r>
            <a:r>
              <a:rPr lang="cs-CZ" sz="2400" dirty="0" err="1" smtClean="0"/>
              <a:t>drahokami</a:t>
            </a:r>
            <a:r>
              <a:rPr lang="cs-CZ" sz="2400" dirty="0" smtClean="0"/>
              <a:t>, zeměpisné mapy, za krokodýli, naložené vozy,</a:t>
            </a:r>
          </a:p>
          <a:p>
            <a:pPr marL="0" indent="0">
              <a:buNone/>
            </a:pPr>
            <a:r>
              <a:rPr lang="cs-CZ" sz="2400" dirty="0" smtClean="0"/>
              <a:t> jíme lososi a pstruhy, hromada </a:t>
            </a:r>
            <a:r>
              <a:rPr lang="cs-CZ" sz="2400" dirty="0" err="1" smtClean="0"/>
              <a:t>slámi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861222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b="1" dirty="0" smtClean="0"/>
              <a:t>5. Vyluštěte tajenku:</a:t>
            </a:r>
            <a:endParaRPr lang="cs-CZ" sz="2400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33128710"/>
              </p:ext>
            </p:extLst>
          </p:nvPr>
        </p:nvGraphicFramePr>
        <p:xfrm>
          <a:off x="539552" y="1484784"/>
          <a:ext cx="8229604" cy="1771518"/>
        </p:xfrm>
        <a:graphic>
          <a:graphicData uri="http://schemas.openxmlformats.org/drawingml/2006/table">
            <a:tbl>
              <a:tblPr/>
              <a:tblGrid>
                <a:gridCol w="1349345"/>
                <a:gridCol w="449782"/>
                <a:gridCol w="449782"/>
                <a:gridCol w="1932657"/>
                <a:gridCol w="449782"/>
                <a:gridCol w="449782"/>
                <a:gridCol w="449782"/>
                <a:gridCol w="449782"/>
                <a:gridCol w="449782"/>
                <a:gridCol w="449782"/>
                <a:gridCol w="449782"/>
                <a:gridCol w="449782"/>
                <a:gridCol w="449782"/>
              </a:tblGrid>
              <a:tr h="253074">
                <a:tc gridSpan="2"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1. Část lidského těla</a:t>
                      </a:r>
                    </a:p>
                  </a:txBody>
                  <a:tcPr marL="7030" marR="7030" marT="703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030" marR="7030" marT="703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030" marR="7030" marT="703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030" marR="7030" marT="703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7030" marR="7030" marT="70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7030" marR="7030" marT="70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7030" marR="7030" marT="70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7030" marR="7030" marT="70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030" marR="7030" marT="70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030" marR="7030" marT="703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030" marR="7030" marT="703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030" marR="7030" marT="703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3074">
                <a:tc gridSpan="2"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2. Přítok řeky Vltavy</a:t>
                      </a:r>
                    </a:p>
                  </a:txBody>
                  <a:tcPr marL="7030" marR="7030" marT="703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030" marR="7030" marT="703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030" marR="7030" marT="703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030" marR="7030" marT="703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030" marR="7030" marT="703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7030" marR="7030" marT="70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7030" marR="7030" marT="70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7030" marR="7030" marT="70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7030" marR="7030" marT="70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7030" marR="7030" marT="70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030" marR="7030" marT="70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030" marR="7030" marT="703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3074">
                <a:tc gridSpan="4"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3. Vzor pro rod mužský neživotný</a:t>
                      </a:r>
                    </a:p>
                  </a:txBody>
                  <a:tcPr marL="7030" marR="7030" marT="703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030" marR="7030" marT="703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7030" marR="7030" marT="70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7030" marR="7030" marT="70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7030" marR="7030" marT="70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7030" marR="7030" marT="70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030" marR="7030" marT="70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030" marR="7030" marT="703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030" marR="7030" marT="703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030" marR="7030" marT="703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3074">
                <a:tc gridSpan="4"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4. Slova, která označují, co osoby, zvířata a věci dělají</a:t>
                      </a:r>
                    </a:p>
                  </a:txBody>
                  <a:tcPr marL="7030" marR="7030" marT="703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7030" marR="7030" marT="70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7030" marR="7030" marT="70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7030" marR="7030" marT="70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7030" marR="7030" marT="70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7030" marR="7030" marT="70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7030" marR="7030" marT="70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7030" marR="7030" marT="70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030" marR="7030" marT="70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030" marR="7030" marT="703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3074">
                <a:tc gridSpan="2"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5. Pravoúhlý obrazec</a:t>
                      </a:r>
                    </a:p>
                  </a:txBody>
                  <a:tcPr marL="7030" marR="7030" marT="703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030" marR="7030" marT="703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030" marR="7030" marT="703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7030" marR="7030" marT="70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7030" marR="7030" marT="70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7030" marR="7030" marT="70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7030" marR="7030" marT="70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7030" marR="7030" marT="70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7030" marR="7030" marT="70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7030" marR="7030" marT="70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030" marR="7030" marT="70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030" marR="7030" marT="703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3074"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6. Opak večera</a:t>
                      </a:r>
                    </a:p>
                  </a:txBody>
                  <a:tcPr marL="7030" marR="7030" marT="703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030" marR="7030" marT="703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030" marR="7030" marT="703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030" marR="7030" marT="703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030" marR="7030" marT="703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7030" marR="7030" marT="70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7030" marR="7030" marT="70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7030" marR="7030" marT="70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7030" marR="7030" marT="70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030" marR="7030" marT="70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030" marR="7030" marT="703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030" marR="7030" marT="703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030" marR="7030" marT="703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3074"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7. Východ Slunce</a:t>
                      </a:r>
                    </a:p>
                  </a:txBody>
                  <a:tcPr marL="7030" marR="7030" marT="703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030" marR="7030" marT="703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030" marR="7030" marT="703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030" marR="7030" marT="703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030" marR="7030" marT="703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7030" marR="7030" marT="70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7030" marR="7030" marT="70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7030" marR="7030" marT="70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7030" marR="7030" marT="70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7030" marR="7030" marT="70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7030" marR="7030" marT="70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7030" marR="7030" marT="70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030" marR="7030" marT="70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35973289"/>
              </p:ext>
            </p:extLst>
          </p:nvPr>
        </p:nvGraphicFramePr>
        <p:xfrm>
          <a:off x="827584" y="3933056"/>
          <a:ext cx="7493002" cy="1200150"/>
        </p:xfrm>
        <a:graphic>
          <a:graphicData uri="http://schemas.openxmlformats.org/drawingml/2006/table">
            <a:tbl>
              <a:tblPr/>
              <a:tblGrid>
                <a:gridCol w="5664976"/>
                <a:gridCol w="609342"/>
                <a:gridCol w="609342"/>
                <a:gridCol w="609342"/>
              </a:tblGrid>
              <a:tr h="400050">
                <a:tc>
                  <a:txBody>
                    <a:bodyPr/>
                    <a:lstStyle/>
                    <a:p>
                      <a:pPr algn="l" fontAlgn="b"/>
                      <a:r>
                        <a:rPr lang="pl-PL" sz="2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Jakého rodu je podstatné jméno z tajenky?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00050">
                <a:tc>
                  <a:txBody>
                    <a:bodyPr/>
                    <a:lstStyle/>
                    <a:p>
                      <a:pPr algn="l" fontAlgn="b"/>
                      <a:r>
                        <a:rPr lang="pl-PL" sz="2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Vyjmenujte ostatní vzory tohoto rodu.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00050">
                <a:tc gridSpan="4"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Vyluštěné podstatné jméno vyskloňujte ve všech pádech.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36204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rmAutofit/>
          </a:bodyPr>
          <a:lstStyle/>
          <a:p>
            <a:pPr algn="l"/>
            <a:r>
              <a:rPr lang="cs-CZ" sz="1800" dirty="0" smtClean="0"/>
              <a:t>Řešení:</a:t>
            </a: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 smtClean="0"/>
              <a:t>2. Pán – lev – lvy, hrad – strom – stromy, muž – kuchař – kuchaři, stroj – rýč – rýči, předseda – kolega – kolegy, soudce – vládce – vládci</a:t>
            </a:r>
          </a:p>
          <a:p>
            <a:pPr marL="0" indent="0">
              <a:buNone/>
            </a:pPr>
            <a:r>
              <a:rPr lang="cs-CZ" sz="1800" dirty="0" smtClean="0"/>
              <a:t>Žena – lékárna – lékárnami, růže – učebnice – učebnicemi, píseň – pláž – plážemi, kost – sůl – solemi</a:t>
            </a:r>
          </a:p>
          <a:p>
            <a:pPr marL="0" indent="0">
              <a:buNone/>
            </a:pPr>
            <a:r>
              <a:rPr lang="cs-CZ" sz="1800" dirty="0" smtClean="0"/>
              <a:t>Město – sklo – skly, moře – ovoce – ovoci, kuře – štěně – štěňaty, stavení – nádraží – nádražími</a:t>
            </a:r>
          </a:p>
          <a:p>
            <a:pPr marL="0" indent="0">
              <a:buNone/>
            </a:pPr>
            <a:r>
              <a:rPr lang="cs-CZ" sz="1800" dirty="0" smtClean="0"/>
              <a:t>3. Stromořadí – stavení, pod stoly – hrady, se solí – kost, s automobily- hrad, žirafy – žena, pod duby – hrad, pod postelí – píseň, pro čápy – pán, hluboké lesy – hrad, od školy – žena, oběma vesly – město, nasekané dříví – stavení, s mladými slůňaty – kuře, pane králi – muž, ostrými noži – stroj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4. Za starými okny – město, fotografovali vysoké stromy – hrad, pod křídly – město, lesklé perly – žena, vzácné drahokamy – hrad, zeměpisné mapy – žena, za krokodýly – pán, naložené vozy – hrad, jíme lososy – pán a pstruhy – pán, hromada slámy - žena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3550013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>
            <a:normAutofit/>
          </a:bodyPr>
          <a:lstStyle/>
          <a:p>
            <a:pPr algn="l"/>
            <a:r>
              <a:rPr lang="cs-CZ" sz="1800" dirty="0" smtClean="0"/>
              <a:t>5.</a:t>
            </a:r>
            <a:endParaRPr lang="cs-CZ" sz="18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31062855"/>
              </p:ext>
            </p:extLst>
          </p:nvPr>
        </p:nvGraphicFramePr>
        <p:xfrm>
          <a:off x="683568" y="836712"/>
          <a:ext cx="4876800" cy="2400300"/>
        </p:xfrm>
        <a:graphic>
          <a:graphicData uri="http://schemas.openxmlformats.org/drawingml/2006/table">
            <a:tbl>
              <a:tblPr/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42900"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2900"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V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2900"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H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D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2900"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V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2900"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Č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V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C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2900"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Á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2900"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V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Í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Á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Í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3883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752</TotalTime>
  <Words>604</Words>
  <Application>Microsoft Office PowerPoint</Application>
  <PresentationFormat>Předvádění na obrazovce (4:3)</PresentationFormat>
  <Paragraphs>172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Vzory podstatných jmen</vt:lpstr>
      <vt:lpstr>2. Daná podstatná jména zařaďte ke správnému vzoru a napište je v 7. pádě množného čísla:</vt:lpstr>
      <vt:lpstr>Prezentace aplikace PowerPoint</vt:lpstr>
      <vt:lpstr>3. Určete vzor podstatných jmen a doplňte i-í, y-ý:</vt:lpstr>
      <vt:lpstr>5. Vyluštěte tajenku:</vt:lpstr>
      <vt:lpstr>Řešení:</vt:lpstr>
      <vt:lpstr>5.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08D4</dc:creator>
  <cp:lastModifiedBy>08D4</cp:lastModifiedBy>
  <cp:revision>73</cp:revision>
  <dcterms:created xsi:type="dcterms:W3CDTF">2011-06-19T09:19:17Z</dcterms:created>
  <dcterms:modified xsi:type="dcterms:W3CDTF">2011-12-21T07:43:07Z</dcterms:modified>
</cp:coreProperties>
</file>