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2" r:id="rId3"/>
    <p:sldId id="263" r:id="rId4"/>
    <p:sldId id="264" r:id="rId5"/>
    <p:sldId id="265" r:id="rId6"/>
    <p:sldId id="266" r:id="rId7"/>
    <p:sldId id="267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89768-F5F4-4A4B-885F-996867BDCF9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38BFB-6EC7-4457-999D-A19B1A8B85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681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5200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8009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023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0286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6349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6519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2214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5485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1911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7344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8031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59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image" Target="../media/image14.png"/><Relationship Id="rId4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332656"/>
            <a:ext cx="7772400" cy="1470025"/>
          </a:xfrm>
        </p:spPr>
        <p:txBody>
          <a:bodyPr>
            <a:normAutofit/>
          </a:bodyPr>
          <a:lstStyle/>
          <a:p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348880"/>
            <a:ext cx="6400800" cy="3528392"/>
          </a:xfrm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Základní škola, Hrádek 203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Projekt: CZ.1.07/1.400/21.1220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VY_32_INOVACE_04_Matematika_9</a:t>
            </a:r>
            <a:r>
              <a:rPr lang="cs-CZ" sz="2000" dirty="0" smtClean="0">
                <a:solidFill>
                  <a:schemeClr val="tx1"/>
                </a:solidFill>
              </a:rPr>
              <a:t>. a 10.ročník 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03_Měření v cm, m a km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Autor: Mgr. Jana Štruncová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Anotace: Opakování v jakých jednotkách měříme a čím, měření v praktickém životě – porovnávání délek, materiál slouží k projekci na interaktivní tabuli</a:t>
            </a:r>
          </a:p>
          <a:p>
            <a:endParaRPr lang="cs-CZ" sz="2000" dirty="0" smtClean="0"/>
          </a:p>
          <a:p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152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995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cs-CZ" dirty="0" smtClean="0"/>
              <a:t>Měření v cm, m a km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400" b="1" dirty="0" smtClean="0"/>
              <a:t>Menší rozměry měříme v </a:t>
            </a:r>
            <a:r>
              <a:rPr lang="cs-CZ" sz="2400" b="1" u="sng" dirty="0" smtClean="0"/>
              <a:t>centimetrech</a:t>
            </a:r>
            <a:r>
              <a:rPr lang="cs-CZ" sz="2400" b="1" dirty="0" smtClean="0"/>
              <a:t> – cm.</a:t>
            </a:r>
          </a:p>
          <a:p>
            <a:pPr marL="0" indent="0">
              <a:buNone/>
            </a:pPr>
            <a:r>
              <a:rPr lang="cs-CZ" sz="2400" dirty="0" smtClean="0"/>
              <a:t>Používáme k tomu: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pravítko                     krejčovský metr              dřevěný skládací metr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Kovový svinovací metr</a:t>
            </a:r>
          </a:p>
        </p:txBody>
      </p:sp>
      <p:pic>
        <p:nvPicPr>
          <p:cNvPr id="1030" name="Picture 6" descr="C:\Users\08D4\AppData\Local\Microsoft\Windows\Temporary Internet Files\Content.IE5\UB2NFYRG\MC90044127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725144"/>
            <a:ext cx="1610296" cy="1707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8D4\AppData\Local\Microsoft\Windows\Temporary Internet Files\Content.IE5\AM1I8PN9\MP90033726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814" y="2276872"/>
            <a:ext cx="1828800" cy="1658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08D4\AppData\Local\Microsoft\Windows\Temporary Internet Files\Content.IE5\K0O7W0UI\MC90030474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426545"/>
            <a:ext cx="1298277" cy="167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08D4\AppData\Local\Microsoft\Windows\Temporary Internet Files\Content.IE5\AM1I8PN9\MP900386701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066751"/>
            <a:ext cx="2269902" cy="1869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943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2400" b="1" dirty="0" smtClean="0"/>
              <a:t>Větší rozměry a vzdálenosti měříme v </a:t>
            </a:r>
            <a:r>
              <a:rPr lang="cs-CZ" sz="2400" b="1" u="sng" dirty="0" smtClean="0"/>
              <a:t>metrech</a:t>
            </a:r>
            <a:r>
              <a:rPr lang="cs-CZ" sz="2400" b="1" dirty="0" smtClean="0"/>
              <a:t> - m.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Používáme k tomu :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pásmo                                kovový svinovací metr</a:t>
            </a: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2050" name="Picture 2" descr="C:\Users\08D4\AppData\Local\Microsoft\Windows\Temporary Internet Files\Content.IE5\UB2NFYRG\MC90044127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235027"/>
            <a:ext cx="1371600" cy="1475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08D4\AppData\Local\Microsoft\Windows\Temporary Internet Files\Content.IE5\UB2NFYRG\MC90029410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48880"/>
            <a:ext cx="1442293" cy="1361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20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b="1" dirty="0" smtClean="0"/>
              <a:t>Vzdálenost mezi jednotlivými obcemi, turistické stezky, rychlost dopravních prostředků měříme v </a:t>
            </a:r>
            <a:r>
              <a:rPr lang="cs-CZ" sz="2400" b="1" u="sng" dirty="0" smtClean="0"/>
              <a:t>kilometrech </a:t>
            </a:r>
            <a:r>
              <a:rPr lang="cs-CZ" sz="2400" b="1" dirty="0" smtClean="0"/>
              <a:t>– km.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Používáme k tomu: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GPS                                                                        tachometr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3074" name="Picture 2" descr="C:\Users\08D4\AppData\Local\Microsoft\Windows\Temporary Internet Files\Content.IE5\3NXSZTCS\MP9004021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564904"/>
            <a:ext cx="2104727" cy="1927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08D4\AppData\Local\Microsoft\Windows\Temporary Internet Files\Content.IE5\8XZW9BCL\MC90043262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442" y="1683039"/>
            <a:ext cx="1958405" cy="185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08D4\AppData\Local\Microsoft\Windows\Temporary Internet Files\Content.IE5\ZDUB3LS2\MC900237938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669" y="3735256"/>
            <a:ext cx="2671952" cy="821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08D4\AppData\Local\Microsoft\Windows\Temporary Internet Files\Content.IE5\K0O7W0UI\MC90021568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388" y="1900238"/>
            <a:ext cx="1479550" cy="4193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0319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Doplň cm, m nebo km: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                                                 75 ___                                   </a:t>
            </a:r>
          </a:p>
          <a:p>
            <a:pPr marL="0" indent="0">
              <a:buNone/>
            </a:pPr>
            <a:r>
              <a:rPr lang="cs-CZ" sz="2400" dirty="0" smtClean="0"/>
              <a:t>                      </a:t>
            </a: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                                                                    </a:t>
            </a:r>
          </a:p>
          <a:p>
            <a:pPr marL="0" indent="0">
              <a:buNone/>
            </a:pPr>
            <a:r>
              <a:rPr lang="cs-CZ" sz="2400" dirty="0" smtClean="0"/>
              <a:t>            2 ___                                                                        15  ___  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cs-CZ" sz="2400"/>
              <a:t> </a:t>
            </a:r>
            <a:r>
              <a:rPr lang="cs-CZ" sz="2400" smtClean="0"/>
              <a:t>        120 ___                        100 ___                                  4 ___                            </a:t>
            </a:r>
            <a:endParaRPr lang="cs-CZ" sz="2400" dirty="0"/>
          </a:p>
        </p:txBody>
      </p:sp>
      <p:pic>
        <p:nvPicPr>
          <p:cNvPr id="4098" name="Picture 2" descr="C:\Users\08D4\AppData\Local\Microsoft\Windows\Temporary Internet Files\Content.IE5\MU6H004U\MC9003009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08720"/>
            <a:ext cx="1382712" cy="1820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08D4\AppData\Local\Microsoft\Windows\Temporary Internet Files\Content.IE5\K0O7W0UI\MC90011330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0704" y="1628800"/>
            <a:ext cx="2472333" cy="171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08D4\AppData\Local\Microsoft\Windows\Temporary Internet Files\Content.IE5\MU6H004U\MC9002812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282700"/>
            <a:ext cx="1387227" cy="1570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08D4\AppData\Local\Microsoft\Windows\Temporary Internet Files\Content.IE5\2A9ODWEN\MC900441736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217" y="4221088"/>
            <a:ext cx="1658962" cy="1629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08D4\AppData\Local\Microsoft\Windows\Temporary Internet Files\Content.IE5\UB2NFYRG\MC90043418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9877" y="4622117"/>
            <a:ext cx="1841500" cy="91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08D4\AppData\Local\Microsoft\Windows\Temporary Internet Files\Content.IE5\3NXSZTCS\MC90033316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481513"/>
            <a:ext cx="1819275" cy="93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>
            <a:off x="2987824" y="1282700"/>
            <a:ext cx="2130276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680290" y="3133001"/>
            <a:ext cx="1457998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6732240" y="3133001"/>
            <a:ext cx="787152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7209829" y="4725144"/>
            <a:ext cx="1034579" cy="93610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V="1">
            <a:off x="2987824" y="4500563"/>
            <a:ext cx="0" cy="116068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639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Rozhodni a vyber správnou odpověď: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760640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400" dirty="0" smtClean="0"/>
              <a:t>Pračka je široká 60 cm. Otvor dveří do koupelny měří 80 cm.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Můžeme tuto pračku do koupelny nastěhovat?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                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                                                                ANO          NE</a:t>
            </a:r>
          </a:p>
          <a:p>
            <a:pPr marL="0" indent="0">
              <a:buNone/>
            </a:pPr>
            <a:r>
              <a:rPr lang="cs-CZ" sz="2400" dirty="0" smtClean="0"/>
              <a:t>      60 cm                                80 cm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2. Žlutý provázek měří 5 m, modrý 3 m.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Je žlutý provázek kratší?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                                                                 ANO        NE</a:t>
            </a:r>
            <a:endParaRPr lang="cs-CZ" sz="2400" dirty="0"/>
          </a:p>
        </p:txBody>
      </p:sp>
      <p:pic>
        <p:nvPicPr>
          <p:cNvPr id="1026" name="Picture 2" descr="C:\Users\08D4\AppData\Local\Microsoft\Windows\Temporary Internet Files\Content.IE5\MU6H004U\MC9003356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8800"/>
            <a:ext cx="1440160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D4\AppData\Local\Microsoft\Windows\Temporary Internet Files\Content.IE5\8XZW9BCL\MC9003491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279" y="1628800"/>
            <a:ext cx="1944216" cy="1408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899592" y="3037481"/>
            <a:ext cx="72008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3851920" y="3039100"/>
            <a:ext cx="1051520" cy="1359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C:\Users\08D4\AppData\Local\Microsoft\Windows\Temporary Internet Files\Content.IE5\DE4CGPLA\MP90017536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25144"/>
            <a:ext cx="1400845" cy="122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Volný tvar 14"/>
          <p:cNvSpPr/>
          <p:nvPr/>
        </p:nvSpPr>
        <p:spPr>
          <a:xfrm>
            <a:off x="3019052" y="5134751"/>
            <a:ext cx="1627669" cy="782413"/>
          </a:xfrm>
          <a:custGeom>
            <a:avLst/>
            <a:gdLst>
              <a:gd name="connsiteX0" fmla="*/ 735530 w 1627669"/>
              <a:gd name="connsiteY0" fmla="*/ 420922 h 782413"/>
              <a:gd name="connsiteX1" fmla="*/ 998766 w 1627669"/>
              <a:gd name="connsiteY1" fmla="*/ 282376 h 782413"/>
              <a:gd name="connsiteX2" fmla="*/ 777093 w 1627669"/>
              <a:gd name="connsiteY2" fmla="*/ 226958 h 782413"/>
              <a:gd name="connsiteX3" fmla="*/ 583130 w 1627669"/>
              <a:gd name="connsiteY3" fmla="*/ 420922 h 782413"/>
              <a:gd name="connsiteX4" fmla="*/ 818657 w 1627669"/>
              <a:gd name="connsiteY4" fmla="*/ 698013 h 782413"/>
              <a:gd name="connsiteX5" fmla="*/ 1262003 w 1627669"/>
              <a:gd name="connsiteY5" fmla="*/ 116122 h 782413"/>
              <a:gd name="connsiteX6" fmla="*/ 596984 w 1627669"/>
              <a:gd name="connsiteY6" fmla="*/ 102267 h 782413"/>
              <a:gd name="connsiteX7" fmla="*/ 1622221 w 1627669"/>
              <a:gd name="connsiteY7" fmla="*/ 490194 h 782413"/>
              <a:gd name="connsiteX8" fmla="*/ 56657 w 1627669"/>
              <a:gd name="connsiteY8" fmla="*/ 559467 h 782413"/>
              <a:gd name="connsiteX9" fmla="*/ 458439 w 1627669"/>
              <a:gd name="connsiteY9" fmla="*/ 60704 h 782413"/>
              <a:gd name="connsiteX10" fmla="*/ 1552948 w 1627669"/>
              <a:gd name="connsiteY10" fmla="*/ 88413 h 782413"/>
              <a:gd name="connsiteX11" fmla="*/ 1192730 w 1627669"/>
              <a:gd name="connsiteY11" fmla="*/ 781140 h 782413"/>
              <a:gd name="connsiteX12" fmla="*/ 347603 w 1627669"/>
              <a:gd name="connsiteY12" fmla="*/ 268522 h 782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27669" h="782413">
                <a:moveTo>
                  <a:pt x="735530" y="420922"/>
                </a:moveTo>
                <a:cubicBezTo>
                  <a:pt x="863684" y="367812"/>
                  <a:pt x="991839" y="314703"/>
                  <a:pt x="998766" y="282376"/>
                </a:cubicBezTo>
                <a:cubicBezTo>
                  <a:pt x="1005693" y="250049"/>
                  <a:pt x="846366" y="203867"/>
                  <a:pt x="777093" y="226958"/>
                </a:cubicBezTo>
                <a:cubicBezTo>
                  <a:pt x="707820" y="250049"/>
                  <a:pt x="576203" y="342413"/>
                  <a:pt x="583130" y="420922"/>
                </a:cubicBezTo>
                <a:cubicBezTo>
                  <a:pt x="590057" y="499431"/>
                  <a:pt x="705511" y="748813"/>
                  <a:pt x="818657" y="698013"/>
                </a:cubicBezTo>
                <a:cubicBezTo>
                  <a:pt x="931803" y="647213"/>
                  <a:pt x="1298948" y="215413"/>
                  <a:pt x="1262003" y="116122"/>
                </a:cubicBezTo>
                <a:cubicBezTo>
                  <a:pt x="1225058" y="16831"/>
                  <a:pt x="536948" y="39922"/>
                  <a:pt x="596984" y="102267"/>
                </a:cubicBezTo>
                <a:cubicBezTo>
                  <a:pt x="657020" y="164612"/>
                  <a:pt x="1712275" y="413994"/>
                  <a:pt x="1622221" y="490194"/>
                </a:cubicBezTo>
                <a:cubicBezTo>
                  <a:pt x="1532167" y="566394"/>
                  <a:pt x="250621" y="631049"/>
                  <a:pt x="56657" y="559467"/>
                </a:cubicBezTo>
                <a:cubicBezTo>
                  <a:pt x="-137307" y="487885"/>
                  <a:pt x="209057" y="139213"/>
                  <a:pt x="458439" y="60704"/>
                </a:cubicBezTo>
                <a:cubicBezTo>
                  <a:pt x="707821" y="-17805"/>
                  <a:pt x="1430566" y="-31660"/>
                  <a:pt x="1552948" y="88413"/>
                </a:cubicBezTo>
                <a:cubicBezTo>
                  <a:pt x="1675330" y="208486"/>
                  <a:pt x="1393621" y="751122"/>
                  <a:pt x="1192730" y="781140"/>
                </a:cubicBezTo>
                <a:cubicBezTo>
                  <a:pt x="991839" y="811158"/>
                  <a:pt x="497694" y="300849"/>
                  <a:pt x="347603" y="268522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764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3. Při pokládání  podlahy z prken chybí pokrýt úsek o délce 2 m.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760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    Může tatínek použít 1 prkno dlouhé 1 m, aby dokončil celou    podlahu?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                                                                ANO        NE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4. Kolo jede rychlostí 15 km, auto jede rychlostí 80 km.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Ujede auto vzdálenost rychleji?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                                                                                 ANO       NE</a:t>
            </a: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15 km                          80 km</a:t>
            </a:r>
            <a:endParaRPr lang="cs-CZ" sz="2400" dirty="0"/>
          </a:p>
        </p:txBody>
      </p:sp>
      <p:pic>
        <p:nvPicPr>
          <p:cNvPr id="2050" name="Picture 2" descr="C:\Users\08D4\AppData\Local\Microsoft\Windows\Temporary Internet Files\Content.IE5\DE4CGPLA\MC9003196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64" y="1556792"/>
            <a:ext cx="1827212" cy="147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8D4\AppData\Local\Microsoft\Windows\Temporary Internet Files\Content.IE5\VZIX1WKG\MC9001977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7613" y="4664075"/>
            <a:ext cx="1266155" cy="1285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08D4\AppData\Local\Microsoft\Windows\Temporary Internet Files\Content.IE5\K0O7W0UI\MC900441741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249363"/>
            <a:ext cx="1728192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3294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11560" y="836712"/>
            <a:ext cx="80648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Citace: Použité ilustrace: </a:t>
            </a:r>
            <a:r>
              <a:rPr lang="cs-CZ" dirty="0">
                <a:hlinkClick r:id="rId2"/>
              </a:rPr>
              <a:t>www.office.microsoft.com</a:t>
            </a:r>
            <a:r>
              <a:rPr lang="cs-CZ" dirty="0"/>
              <a:t/>
            </a:r>
            <a:br>
              <a:rPr lang="cs-CZ" dirty="0"/>
            </a:br>
            <a:endParaRPr lang="cs-CZ" dirty="0" smtClean="0"/>
          </a:p>
          <a:p>
            <a:r>
              <a:rPr lang="cs-CZ" dirty="0" smtClean="0"/>
              <a:t>Řešení: </a:t>
            </a:r>
          </a:p>
          <a:p>
            <a:r>
              <a:rPr lang="cs-CZ" dirty="0" smtClean="0"/>
              <a:t>okno: 2 m, kalhoty: 75 cm, sešit: 15 cm, náklaďák: 120 km, stadion: 100 m, </a:t>
            </a:r>
          </a:p>
          <a:p>
            <a:r>
              <a:rPr lang="cs-CZ" dirty="0" smtClean="0"/>
              <a:t>prkna: 4 m</a:t>
            </a:r>
          </a:p>
          <a:p>
            <a:endParaRPr lang="cs-CZ" dirty="0"/>
          </a:p>
          <a:p>
            <a:pPr marL="342900" indent="-342900">
              <a:buAutoNum type="arabicPeriod"/>
            </a:pPr>
            <a:r>
              <a:rPr lang="cs-CZ" dirty="0" smtClean="0"/>
              <a:t>ANO</a:t>
            </a:r>
          </a:p>
          <a:p>
            <a:pPr marL="342900" indent="-342900">
              <a:buAutoNum type="arabicPeriod" startAt="2"/>
            </a:pPr>
            <a:r>
              <a:rPr lang="cs-CZ" dirty="0" smtClean="0"/>
              <a:t>NE</a:t>
            </a:r>
          </a:p>
          <a:p>
            <a:pPr marL="342900" indent="-342900">
              <a:buAutoNum type="arabicPeriod" startAt="2"/>
            </a:pPr>
            <a:r>
              <a:rPr lang="cs-CZ" dirty="0" smtClean="0"/>
              <a:t>NE</a:t>
            </a:r>
          </a:p>
          <a:p>
            <a:pPr marL="342900" indent="-342900">
              <a:buAutoNum type="arabicPeriod" startAt="2"/>
            </a:pPr>
            <a:r>
              <a:rPr lang="cs-CZ" dirty="0" smtClean="0"/>
              <a:t>ANO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6937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273</Words>
  <Application>Microsoft Office PowerPoint</Application>
  <PresentationFormat>Předvádění na obrazovce (4:3)</PresentationFormat>
  <Paragraphs>88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Měření v cm, m a km</vt:lpstr>
      <vt:lpstr>Větší rozměry a vzdálenosti měříme v metrech - m.</vt:lpstr>
      <vt:lpstr>Vzdálenost mezi jednotlivými obcemi, turistické stezky, rychlost dopravních prostředků měříme v kilometrech – km.</vt:lpstr>
      <vt:lpstr>Doplň cm, m nebo km:</vt:lpstr>
      <vt:lpstr>Rozhodni a vyber správnou odpověď:</vt:lpstr>
      <vt:lpstr>3. Při pokládání  podlahy z prken chybí pokrýt úsek o délce 2 m.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08D4</dc:creator>
  <cp:lastModifiedBy>08D4</cp:lastModifiedBy>
  <cp:revision>44</cp:revision>
  <dcterms:created xsi:type="dcterms:W3CDTF">2011-06-19T09:19:17Z</dcterms:created>
  <dcterms:modified xsi:type="dcterms:W3CDTF">2012-05-29T09:09:54Z</dcterms:modified>
</cp:coreProperties>
</file>