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56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VY_32_INOVACE_04_Matematika_10.ročník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07_Převody – hl, l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Připomenutí, co měříme v hektolitrech a </a:t>
            </a:r>
            <a:r>
              <a:rPr lang="cs-CZ" sz="2000" dirty="0" smtClean="0">
                <a:solidFill>
                  <a:schemeClr val="tx1"/>
                </a:solidFill>
              </a:rPr>
              <a:t>co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v litrech, převádění hl na litry, příklady používání l a </a:t>
            </a:r>
            <a:r>
              <a:rPr lang="cs-CZ" sz="2000" dirty="0" err="1" smtClean="0">
                <a:solidFill>
                  <a:schemeClr val="tx1"/>
                </a:solidFill>
              </a:rPr>
              <a:t>hl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    v </a:t>
            </a:r>
            <a:r>
              <a:rPr lang="cs-CZ" sz="2000" dirty="0" smtClean="0">
                <a:solidFill>
                  <a:schemeClr val="tx1"/>
                </a:solidFill>
              </a:rPr>
              <a:t>praktickém životě,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48072"/>
          </a:xfrm>
          <a:solidFill>
            <a:srgbClr val="7030A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Převody – hl, 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892480" cy="5544616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u="sng" dirty="0" smtClean="0"/>
              <a:t>Na hektolitry se odměřuje:</a:t>
            </a:r>
            <a:r>
              <a:rPr lang="cs-CZ" sz="2400" dirty="0" smtClean="0"/>
              <a:t>               </a:t>
            </a:r>
            <a:r>
              <a:rPr lang="cs-CZ" sz="2400" u="sng" dirty="0" smtClean="0"/>
              <a:t>Na litry se odměřuje:</a:t>
            </a:r>
          </a:p>
          <a:p>
            <a:pPr>
              <a:buFontTx/>
              <a:buChar char="-"/>
            </a:pPr>
            <a:r>
              <a:rPr lang="cs-CZ" sz="2400" dirty="0" smtClean="0"/>
              <a:t>mléko v mlékárnách                      - mléko v obchodě nebo doma</a:t>
            </a:r>
          </a:p>
          <a:p>
            <a:pPr>
              <a:buFontTx/>
              <a:buChar char="-"/>
            </a:pPr>
            <a:r>
              <a:rPr lang="cs-CZ" sz="2400" dirty="0" smtClean="0"/>
              <a:t>benzin v chemických závodech   - benzin při čerpání do auta</a:t>
            </a:r>
          </a:p>
          <a:p>
            <a:pPr>
              <a:buFontTx/>
              <a:buChar char="-"/>
            </a:pPr>
            <a:r>
              <a:rPr lang="cs-CZ" sz="2400" dirty="0" smtClean="0"/>
              <a:t>pivo v pivovarech                           - pivo v obchodě</a:t>
            </a:r>
          </a:p>
          <a:p>
            <a:pPr>
              <a:buFontTx/>
              <a:buChar char="-"/>
            </a:pPr>
            <a:r>
              <a:rPr lang="cs-CZ" sz="2400" dirty="0"/>
              <a:t>o</a:t>
            </a:r>
            <a:r>
              <a:rPr lang="cs-CZ" sz="2400" dirty="0" smtClean="0"/>
              <a:t>cet v konzervárnách                    - ocet v obchodě nebo doma</a:t>
            </a:r>
          </a:p>
          <a:p>
            <a:pPr>
              <a:buFontTx/>
              <a:buChar char="-"/>
            </a:pPr>
            <a:r>
              <a:rPr lang="cs-CZ" sz="2400" dirty="0" smtClean="0"/>
              <a:t>limonády v sodovkárnách             - limonády doma nebo v obchodě</a:t>
            </a:r>
          </a:p>
          <a:p>
            <a:pPr>
              <a:buFontTx/>
              <a:buChar char="-"/>
            </a:pPr>
            <a:r>
              <a:rPr lang="cs-CZ" sz="2400" dirty="0" smtClean="0"/>
              <a:t>víno ve vinařských závodech        - víno ve vinném sklepě</a:t>
            </a:r>
          </a:p>
          <a:p>
            <a:pPr marL="0" indent="0">
              <a:buNone/>
            </a:pPr>
            <a:r>
              <a:rPr lang="cs-CZ" sz="2400" dirty="0" smtClean="0"/>
              <a:t>-   minerální voda ve stáčírnách        - minerální voda v obchodě 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691680" y="1196752"/>
            <a:ext cx="5184576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hektolitr má 100 litrů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07804" y="1988840"/>
            <a:ext cx="2952328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hl = 100 l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" y="1600200"/>
            <a:ext cx="9112621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10 l           10 l            10 l          10 l          10 l            10 l         10 l            10 l           10 l           10 l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100 l  =  1 hl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50 l         50 l</a:t>
            </a:r>
          </a:p>
          <a:p>
            <a:pPr marL="0" indent="0">
              <a:buNone/>
            </a:pPr>
            <a:r>
              <a:rPr lang="cs-CZ" sz="2400" dirty="0" smtClean="0"/>
              <a:t>         100 l  = 1 hl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1 hl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                                   100 hl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40 hl         </a:t>
            </a:r>
          </a:p>
        </p:txBody>
      </p:sp>
      <p:pic>
        <p:nvPicPr>
          <p:cNvPr id="1027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17" y="527548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527548"/>
            <a:ext cx="858837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8765" y="526133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8062" y="526133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3415" y="517469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8577" y="540010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85922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7612" y="505291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9189" y="527548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08D4\AppData\Local\Microsoft\Windows\Temporary Internet Files\Content.IE5\UB2NFYRG\MC900335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8525" y="485922"/>
            <a:ext cx="864096" cy="10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Levá složená závorka 5"/>
          <p:cNvSpPr/>
          <p:nvPr/>
        </p:nvSpPr>
        <p:spPr>
          <a:xfrm rot="16200000">
            <a:off x="4401440" y="-2233088"/>
            <a:ext cx="546580" cy="870240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08D4\AppData\Local\Microsoft\Windows\Temporary Internet Files\Content.IE5\S7687CZ2\MC9003310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885" y="3336211"/>
            <a:ext cx="1220788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VZIX1WKG\MC9003439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00" y="2482246"/>
            <a:ext cx="1148587" cy="102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08D4\AppData\Local\Microsoft\Windows\Temporary Internet Files\Content.IE5\VZIX1WKG\MC9003439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6392" y="2502939"/>
            <a:ext cx="1148587" cy="102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ZDUB3LS2\MC9002511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9660" y="3839962"/>
            <a:ext cx="2232025" cy="18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4\AppData\Local\Microsoft\Windows\Temporary Internet Files\Content.IE5\DE4CGPLA\MC9003209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65" y="4413674"/>
            <a:ext cx="2538834" cy="157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Levá složená závorka 23"/>
          <p:cNvSpPr/>
          <p:nvPr/>
        </p:nvSpPr>
        <p:spPr>
          <a:xfrm rot="16200000">
            <a:off x="1225071" y="3074409"/>
            <a:ext cx="363987" cy="153110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06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A: Kolik kbelíků o objemu 10 l naplníme z 1 sudu, ve kterém je </a:t>
            </a:r>
            <a:r>
              <a:rPr lang="cs-CZ" sz="2400" dirty="0" smtClean="0"/>
              <a:t>               1 </a:t>
            </a:r>
            <a:r>
              <a:rPr lang="cs-CZ" sz="2400" dirty="0" smtClean="0"/>
              <a:t>hl vody?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 hl = ________ 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 kbelík = 10 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Výpočet: 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Ze sudu naplníme  _______  kbelíků vody.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K0O7W0UI\MC900353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1357313" cy="181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2A9ODWEN\MC900296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550822"/>
            <a:ext cx="154766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284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cisterna:  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rabicPeriod" startAt="2"/>
            </a:pPr>
            <a:r>
              <a:rPr lang="cs-CZ" sz="2400" dirty="0" smtClean="0"/>
              <a:t>cisterna:  ________                   5 hl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Výpočet: _____________________                                       4 hl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__                       ______ hl  =  ________ 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Obě cisterny přivezly  ________  mléka.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Je to ________  mléka.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B: Do mlékárny přivezla 1 cisterna 5 hl mléka a druhá 4 hl mléka.       Kolik hl mléka přivezly obě cisterny? Kolik je to l mléka?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899592" y="4282467"/>
            <a:ext cx="2016224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hl  =  100 l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08D4\AppData\Local\Microsoft\Windows\Temporary Internet Files\Content.IE5\VZIX1WKG\MC900413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12776"/>
            <a:ext cx="2535114" cy="141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4\AppData\Local\Microsoft\Windows\Temporary Internet Files\Content.IE5\VZIX1WKG\MC900413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5418" y="2276872"/>
            <a:ext cx="2535114" cy="141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483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C: Přiřaď tabulky k sudům podle naplnění od nejméně naplněného </a:t>
            </a:r>
            <a:r>
              <a:rPr lang="cs-CZ" sz="2400" dirty="0" smtClean="0"/>
              <a:t>              po </a:t>
            </a:r>
            <a:r>
              <a:rPr lang="cs-CZ" sz="2400" dirty="0" smtClean="0"/>
              <a:t>nejvíce naplněný: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58416" y="4690755"/>
            <a:ext cx="914400" cy="10925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hl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___ 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2731" y="4723278"/>
            <a:ext cx="914400" cy="1101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500 l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___ 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3968" y="4727776"/>
            <a:ext cx="914400" cy="10925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hl</a:t>
            </a:r>
            <a:endParaRPr lang="cs-CZ" sz="2400" dirty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___ 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33835"/>
            <a:ext cx="914400" cy="11269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200 l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___ 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88565" y="4703724"/>
            <a:ext cx="914400" cy="110153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hl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___ l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08D4\AppData\Local\Microsoft\Windows\Temporary Internet Files\Content.IE5\S7687CZ2\MC90019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905" y="1967576"/>
            <a:ext cx="1362422" cy="193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8D4\AppData\Local\Microsoft\Windows\Temporary Internet Files\Content.IE5\S7687CZ2\MC90019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7817"/>
            <a:ext cx="1362422" cy="193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8D4\AppData\Local\Microsoft\Windows\Temporary Internet Files\Content.IE5\S7687CZ2\MC90019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9957" y="1950668"/>
            <a:ext cx="1362422" cy="193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08D4\AppData\Local\Microsoft\Windows\Temporary Internet Files\Content.IE5\S7687CZ2\MC90019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8149" y="1942772"/>
            <a:ext cx="1362422" cy="193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08D4\AppData\Local\Microsoft\Windows\Temporary Internet Files\Content.IE5\S7687CZ2\MC90019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4554" y="1950668"/>
            <a:ext cx="1362422" cy="193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762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D: Kolik hl minerálky potřebujeme k naplnění 300 sklenic minerálky?      Do 1 sklenice se vejde 1 l minerálky.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1 sklenice:    _____ 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300 sklenic:  _____ l                                                   1 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 l  =  _____ hl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 naplnění 300 sklenic potřebujeme  ________  minerálky.</a:t>
            </a:r>
            <a:endParaRPr lang="cs-CZ" sz="2400" dirty="0"/>
          </a:p>
        </p:txBody>
      </p:sp>
      <p:pic>
        <p:nvPicPr>
          <p:cNvPr id="5123" name="Picture 3" descr="C:\Users\08D4\AppData\Local\Microsoft\Windows\Temporary Internet Files\Content.IE5\2A9ODWEN\MC900325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4569" y="1628800"/>
            <a:ext cx="1389062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79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E: Přečti a napiš číslem: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dvacet pět hektolitrů                        jeden tisíc litrů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_________________                       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třináct litrů                                          osmdesát devět hektolitrů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_________________                        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tři sta padesát litrů                            dvacet šest hektolitrů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_________________                        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9348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Citace: Použité 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Řešení:</a:t>
            </a:r>
          </a:p>
          <a:p>
            <a:pPr marL="0" indent="0">
              <a:buNone/>
            </a:pPr>
            <a:r>
              <a:rPr lang="cs-CZ" sz="1800" dirty="0" smtClean="0"/>
              <a:t>A: 1 hl = 100 l     Výpočet: 10 + 10 + 10 + 10 + 10 + 10 + 10 + 10 +10 + 10 = 100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Ze sudu naplníme 10 kbelíků vody.</a:t>
            </a:r>
          </a:p>
          <a:p>
            <a:pPr marL="0" indent="0">
              <a:buNone/>
            </a:pPr>
            <a:r>
              <a:rPr lang="cs-CZ" sz="1800" dirty="0" smtClean="0"/>
              <a:t>B: 1. cisterna: 5 hl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2. cisterna: 4 hl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Výpočet: 5 hl  +  4 hl  =  9 hl        9 hl  =  900 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Obě cisterny přivezly 9 hl mléka. Je to 900 l mléka.</a:t>
            </a:r>
          </a:p>
          <a:p>
            <a:pPr marL="0" indent="0">
              <a:buNone/>
            </a:pPr>
            <a:r>
              <a:rPr lang="cs-CZ" sz="1800" dirty="0" smtClean="0"/>
              <a:t>C: 200 l, 3 hl = 300 l, 500 l, 6 hl = 600 l, 9 hl = 900 l</a:t>
            </a:r>
          </a:p>
          <a:p>
            <a:pPr marL="0" indent="0">
              <a:buNone/>
            </a:pPr>
            <a:r>
              <a:rPr lang="cs-CZ" sz="1800" dirty="0" smtClean="0"/>
              <a:t>D: 300 sklenic: 300 l     300 l  =  3 hl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K naplnění 300 sklenic potřebujeme 3 hl minerálky.</a:t>
            </a:r>
          </a:p>
          <a:p>
            <a:pPr marL="0" indent="0">
              <a:buNone/>
            </a:pPr>
            <a:r>
              <a:rPr lang="cs-CZ" sz="1800" dirty="0" smtClean="0"/>
              <a:t>E: dvacet pět hektolitrů: 25 hl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jeden tisíc litrů: 1 000 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tři sta padesát litrů: 350 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třináct litrů: 13 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osmdesát devět hektolitrů: 89 hl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dvacet šest hektolitrů: 26 hl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407290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591</Words>
  <Application>Microsoft Office PowerPoint</Application>
  <PresentationFormat>Předvádění na obrazovce (4:3)</PresentationFormat>
  <Paragraphs>113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Převody – hl, l</vt:lpstr>
      <vt:lpstr>Snímek 3</vt:lpstr>
      <vt:lpstr>A: Kolik kbelíků o objemu 10 l naplníme z 1 sudu, ve kterém je                1 hl vody?</vt:lpstr>
      <vt:lpstr>B: Do mlékárny přivezla 1 cisterna 5 hl mléka a druhá 4 hl mléka.       Kolik hl mléka přivezly obě cisterny? Kolik je to l mléka?</vt:lpstr>
      <vt:lpstr>C: Přiřaď tabulky k sudům podle naplnění od nejméně naplněného               po nejvíce naplněný:</vt:lpstr>
      <vt:lpstr>D: Kolik hl minerálky potřebujeme k naplnění 300 sklenic minerálky?      Do 1 sklenice se vejde 1 l minerálky.</vt:lpstr>
      <vt:lpstr>E: Přečti a napiš číslem:</vt:lpstr>
      <vt:lpstr>Citace: Použité ilustrace: www.office.microsoft.com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59</cp:revision>
  <dcterms:created xsi:type="dcterms:W3CDTF">2011-06-19T09:19:17Z</dcterms:created>
  <dcterms:modified xsi:type="dcterms:W3CDTF">2013-01-11T10:09:28Z</dcterms:modified>
</cp:coreProperties>
</file>