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89768-F5F4-4A4B-885F-996867BDCF9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38BFB-6EC7-4457-999D-A19B1A8B85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681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5200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8009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023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0286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349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6519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2214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5485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1911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7344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8031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59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332656"/>
            <a:ext cx="7772400" cy="1470025"/>
          </a:xfrm>
        </p:spPr>
        <p:txBody>
          <a:bodyPr>
            <a:normAutofit/>
          </a:bodyPr>
          <a:lstStyle/>
          <a:p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348880"/>
            <a:ext cx="6400800" cy="3528392"/>
          </a:xfr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Základní škola, Hrádek 203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Projekt: CZ.1.07/1.400/21.1220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VY_32_INOVACE_04_Matematika_10.ročník </a:t>
            </a:r>
            <a:endParaRPr lang="cs-CZ" sz="2000" dirty="0" smtClean="0">
              <a:solidFill>
                <a:schemeClr val="tx1"/>
              </a:solidFill>
            </a:endParaRPr>
          </a:p>
          <a:p>
            <a:r>
              <a:rPr lang="cs-CZ" sz="2000" dirty="0" smtClean="0">
                <a:solidFill>
                  <a:schemeClr val="tx1"/>
                </a:solidFill>
              </a:rPr>
              <a:t>08_Vážení na tuny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Autor: Mgr. Jana Štruncová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Anotace: Připomenutí, co vážíme na tuny, převody mezi t a kg, příklady na sčítání a odčítání v tunách, zápis čísel s jednotkou t, materiál slouží k projekci na interaktivní tabuli</a:t>
            </a:r>
          </a:p>
          <a:p>
            <a:endParaRPr lang="cs-CZ" sz="2000" dirty="0" smtClean="0"/>
          </a:p>
          <a:p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152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995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576064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cs-CZ" smtClean="0"/>
              <a:t>Vážení na tuny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688632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2400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           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b="1" u="sn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cs-CZ" sz="2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Na tuny vážíme: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brambory, obilí řepu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ovoce a zeleninu v konzervárnách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maso na jatkách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uhlí, štěrk, kámen, cement, vápno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hospodářská zvířata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dopravní prostředky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324246" y="1412776"/>
            <a:ext cx="4824536" cy="9144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1 tuna má 1 000 kilogramů</a:t>
            </a:r>
          </a:p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1 t  =  1 000 t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121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778098"/>
          </a:xfrm>
        </p:spPr>
        <p:txBody>
          <a:bodyPr>
            <a:normAutofit/>
          </a:bodyPr>
          <a:lstStyle/>
          <a:p>
            <a:endParaRPr lang="cs-CZ" sz="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     100 kg                  100 kg               100 kg                100 kg               100 kg               </a:t>
            </a:r>
            <a:r>
              <a:rPr lang="cs-CZ" sz="2400" dirty="0" smtClean="0"/>
              <a:t>1 t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100 kg                  100 kg                100 kg               100 kg                100 kg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500 kg</a:t>
            </a:r>
          </a:p>
          <a:p>
            <a:pPr marL="0" indent="0">
              <a:buNone/>
            </a:pPr>
            <a:r>
              <a:rPr lang="cs-CZ" sz="1800" dirty="0" smtClean="0"/>
              <a:t>                                                   1 t               2 t</a:t>
            </a: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                                                                                                                                           5 t</a:t>
            </a: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               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500 kg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                                                    7 t</a:t>
            </a:r>
            <a:endParaRPr lang="cs-CZ" sz="1800" dirty="0"/>
          </a:p>
        </p:txBody>
      </p:sp>
      <p:pic>
        <p:nvPicPr>
          <p:cNvPr id="1027" name="Picture 3" descr="C:\Users\08D4\AppData\Local\Microsoft\Windows\Temporary Internet Files\Content.IE5\S7687CZ2\MC9003264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4522"/>
            <a:ext cx="928573" cy="67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08D4\AppData\Local\Microsoft\Windows\Temporary Internet Files\Content.IE5\S7687CZ2\MC9003264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55" y="334522"/>
            <a:ext cx="928573" cy="67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08D4\AppData\Local\Microsoft\Windows\Temporary Internet Files\Content.IE5\S7687CZ2\MC9003264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34522"/>
            <a:ext cx="928573" cy="67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Users\08D4\AppData\Local\Microsoft\Windows\Temporary Internet Files\Content.IE5\S7687CZ2\MC9003264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34522"/>
            <a:ext cx="928573" cy="67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08D4\AppData\Local\Microsoft\Windows\Temporary Internet Files\Content.IE5\S7687CZ2\MC9003264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16016"/>
            <a:ext cx="928573" cy="67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08D4\AppData\Local\Microsoft\Windows\Temporary Internet Files\Content.IE5\S7687CZ2\MC9003264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02161"/>
            <a:ext cx="928573" cy="67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08D4\AppData\Local\Microsoft\Windows\Temporary Internet Files\Content.IE5\S7687CZ2\MC9003264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98" y="1556792"/>
            <a:ext cx="928573" cy="67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Users\08D4\AppData\Local\Microsoft\Windows\Temporary Internet Files\Content.IE5\S7687CZ2\MC9003264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556792"/>
            <a:ext cx="928573" cy="67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Users\08D4\AppData\Local\Microsoft\Windows\Temporary Internet Files\Content.IE5\S7687CZ2\MC9003264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556792"/>
            <a:ext cx="928573" cy="67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Users\08D4\AppData\Local\Microsoft\Windows\Temporary Internet Files\Content.IE5\S7687CZ2\MC9003264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1" y="1556792"/>
            <a:ext cx="928573" cy="67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Users\08D4\AppData\Local\Microsoft\Windows\Temporary Internet Files\Content.IE5\S7687CZ2\MC9003264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1489" y="1556792"/>
            <a:ext cx="928573" cy="67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ravá složená závorka 3"/>
          <p:cNvSpPr/>
          <p:nvPr/>
        </p:nvSpPr>
        <p:spPr>
          <a:xfrm>
            <a:off x="7236296" y="334522"/>
            <a:ext cx="45719" cy="190166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pic>
        <p:nvPicPr>
          <p:cNvPr id="1030" name="Picture 6" descr="C:\Users\08D4\AppData\Local\Microsoft\Windows\Temporary Internet Files\Content.IE5\ZDUB3LS2\MC90029721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2924944"/>
            <a:ext cx="1778000" cy="105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6" descr="C:\Users\08D4\AppData\Local\Microsoft\Windows\Temporary Internet Files\Content.IE5\ZDUB3LS2\MC90029721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98" y="4509120"/>
            <a:ext cx="1778000" cy="105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Pravá složená závorka 25"/>
          <p:cNvSpPr/>
          <p:nvPr/>
        </p:nvSpPr>
        <p:spPr>
          <a:xfrm>
            <a:off x="2343253" y="3092121"/>
            <a:ext cx="138300" cy="249108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1" name="Picture 7" descr="C:\Users\08D4\AppData\Local\Microsoft\Windows\Temporary Internet Files\Content.IE5\TOVS9IB7\MC90044173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6450" y="2587523"/>
            <a:ext cx="2278913" cy="2204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8D4\AppData\Local\Microsoft\Windows\Temporary Internet Files\Content.IE5\UB2NFYRG\MC900441741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014" y="3092121"/>
            <a:ext cx="1807096" cy="1998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08D4\AppData\Local\Microsoft\Windows\Temporary Internet Files\Content.IE5\NX03EH4G\MC90003701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907" y="4791695"/>
            <a:ext cx="1865313" cy="153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1460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A: Prázdný vagon váží 10 tun. Uhlí, které vagon veze, váží 15 tun. Kolik tun váží plný vagon?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Prázdný vagon:  ____________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Uhlí:  _____________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Vagon s uhlím: ____? t________</a:t>
            </a: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Výpočet:  ________________________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Plný vagon váží  _______________.</a:t>
            </a:r>
            <a:endParaRPr lang="cs-CZ" sz="2400" dirty="0"/>
          </a:p>
        </p:txBody>
      </p:sp>
      <p:pic>
        <p:nvPicPr>
          <p:cNvPr id="2050" name="Picture 2" descr="C:\Users\08D4\AppData\Local\Microsoft\Windows\Temporary Internet Files\Content.IE5\0Y5O5Z6R\MC9003363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836712"/>
            <a:ext cx="3216275" cy="359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6422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B: Prázdná loď váží  17 tun. Loď s nákladem váží 21 tun. Kolik váží náklad?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256584"/>
          </a:xfrm>
        </p:spPr>
        <p:txBody>
          <a:bodyPr>
            <a:normAutofit/>
          </a:bodyPr>
          <a:lstStyle/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Loď:  _________        Loď s nákladem: _________    Náklad:    ?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Výpočet:  _______________________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Náklad váží  _____________ .</a:t>
            </a:r>
          </a:p>
          <a:p>
            <a:endParaRPr lang="cs-CZ" sz="2400" dirty="0"/>
          </a:p>
          <a:p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3076" name="Picture 4" descr="C:\Users\08D4\AppData\Local\Microsoft\Windows\Temporary Internet Files\Content.IE5\X0CKI4AM\MC9000900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163277"/>
            <a:ext cx="1941513" cy="2112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08D4\AppData\Local\Microsoft\Windows\Temporary Internet Files\Content.IE5\0RNIIL9E\MC9003188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3277"/>
            <a:ext cx="1817688" cy="1817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08D4\AppData\Local\Microsoft\Windows\Temporary Internet Files\Content.IE5\X0CKI4AM\MC90032671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38" y="1619250"/>
            <a:ext cx="1817687" cy="1323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0970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C: Zemědělci sklidili 21 tun pšenice, 34 tuny žita a 10 tun ovsa. Kolik tun obilí sklidili celkem?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Pšenice:  ____________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Žito:         ____________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Oves:       ____________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Výpočet:  _______________________________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Zemědělci celkem sklidili  ______________ obilí.</a:t>
            </a:r>
            <a:endParaRPr lang="cs-CZ" sz="2400" dirty="0"/>
          </a:p>
        </p:txBody>
      </p:sp>
      <p:pic>
        <p:nvPicPr>
          <p:cNvPr id="4098" name="Picture 2" descr="C:\Users\08D4\AppData\Local\Microsoft\Windows\Temporary Internet Files\Content.IE5\NX03EH4G\MC9001992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540" y="1158875"/>
            <a:ext cx="1143000" cy="190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08D4\AppData\Local\Microsoft\Windows\Temporary Internet Files\Content.IE5\X0CKI4AM\MC90033184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492896"/>
            <a:ext cx="1657350" cy="178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08D4\AppData\Local\Microsoft\Windows\Temporary Internet Files\Content.IE5\NX03EH4G\MC90033137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5454" y="1366837"/>
            <a:ext cx="1814512" cy="170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1989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D: Přečti a napiš číslem s jednotkou: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šedesát devět tun  ___________    třicet jedna tuna __________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osmdesát čtyři tuny  __________   sedmdesát tun  ___________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dvacet dvě tuny  _____________   jedno sto tuny   ___________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sedmnáct tun  ______________    devadesát devět tun  _______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7396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pPr algn="l"/>
            <a:r>
              <a:rPr lang="cs-CZ" sz="2400" dirty="0"/>
              <a:t>Citace: použité ilustrace: </a:t>
            </a:r>
            <a:r>
              <a:rPr lang="cs-CZ" sz="2400" dirty="0">
                <a:hlinkClick r:id="rId2"/>
              </a:rPr>
              <a:t>http://office.microsoft.com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886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Řešení:</a:t>
            </a:r>
          </a:p>
          <a:p>
            <a:pPr marL="0" indent="0">
              <a:buNone/>
            </a:pPr>
            <a:r>
              <a:rPr lang="cs-CZ" sz="1800" dirty="0" smtClean="0"/>
              <a:t>A:  10 t  +  15 t  =  25 t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Plný vagon váží 25 t.</a:t>
            </a:r>
          </a:p>
          <a:p>
            <a:pPr marL="0" indent="0">
              <a:buNone/>
            </a:pPr>
            <a:r>
              <a:rPr lang="cs-CZ" sz="1800" dirty="0" smtClean="0"/>
              <a:t>B:  21 t  -  17 t  = 4t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Náklad váží 4t.</a:t>
            </a:r>
          </a:p>
          <a:p>
            <a:pPr marL="0" indent="0">
              <a:buNone/>
            </a:pPr>
            <a:r>
              <a:rPr lang="cs-CZ" sz="1800" dirty="0" smtClean="0"/>
              <a:t>C:  21 t  +  34 t  +  10 t  =  65 t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Zemědělci celkem sklidili 65 t obilí.</a:t>
            </a:r>
          </a:p>
          <a:p>
            <a:pPr marL="0" indent="0">
              <a:buNone/>
            </a:pPr>
            <a:r>
              <a:rPr lang="cs-CZ" sz="1800" dirty="0" smtClean="0"/>
              <a:t>D: šedesát devět tun – 69 t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třicet jedna tuna – 31 t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osmdesát čtyři tuny – 84 t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sedmdesát tun – 70 t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dvacet dvě tuny – 22 t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jedno sto tuny – 100 t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devadesát devět tun – 99 t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96876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504</TotalTime>
  <Words>413</Words>
  <Application>Microsoft Office PowerPoint</Application>
  <PresentationFormat>Předvádění na obrazovce (4:3)</PresentationFormat>
  <Paragraphs>101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Vážení na tuny</vt:lpstr>
      <vt:lpstr>Prezentace aplikace PowerPoint</vt:lpstr>
      <vt:lpstr>A: Prázdný vagon váží 10 tun. Uhlí, které vagon veze, váží 15 tun. Kolik tun váží plný vagon?</vt:lpstr>
      <vt:lpstr>B: Prázdná loď váží  17 tun. Loď s nákladem váží 21 tun. Kolik váží náklad?</vt:lpstr>
      <vt:lpstr>C: Zemědělci sklidili 21 tun pšenice, 34 tuny žita a 10 tun ovsa. Kolik tun obilí sklidili celkem?</vt:lpstr>
      <vt:lpstr>D: Přečti a napiš číslem s jednotkou:</vt:lpstr>
      <vt:lpstr>Citace: použité ilustrace: http://office.microsoft.com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08D4</dc:creator>
  <cp:lastModifiedBy>08D4</cp:lastModifiedBy>
  <cp:revision>55</cp:revision>
  <dcterms:created xsi:type="dcterms:W3CDTF">2011-06-19T09:19:17Z</dcterms:created>
  <dcterms:modified xsi:type="dcterms:W3CDTF">2012-05-29T09:17:57Z</dcterms:modified>
</cp:coreProperties>
</file>