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63" r:id="rId3"/>
    <p:sldId id="262" r:id="rId4"/>
    <p:sldId id="264" r:id="rId5"/>
    <p:sldId id="265" r:id="rId6"/>
    <p:sldId id="266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789768-F5F4-4A4B-885F-996867BDCF92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A38BFB-6EC7-4457-999D-A19B1A8B85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4681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552001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28009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99023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10286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763499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165196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82214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554857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01911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673449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280315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2F1F3E-BFB1-4129-BFF5-30CCCC06F1B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DCC4C2-41F6-4F0C-9D0F-A2DFEA9C9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02059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332656"/>
            <a:ext cx="7772400" cy="1470025"/>
          </a:xfrm>
        </p:spPr>
        <p:txBody>
          <a:bodyPr>
            <a:normAutofit/>
          </a:bodyPr>
          <a:lstStyle/>
          <a:p>
            <a:endParaRPr lang="cs-CZ" sz="1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2348880"/>
            <a:ext cx="6400800" cy="3528392"/>
          </a:xfrm>
        </p:spPr>
        <p:txBody>
          <a:bodyPr>
            <a:normAutofit/>
          </a:bodyPr>
          <a:lstStyle/>
          <a:p>
            <a:r>
              <a:rPr lang="cs-CZ" sz="2000" dirty="0" smtClean="0">
                <a:solidFill>
                  <a:schemeClr val="tx1"/>
                </a:solidFill>
              </a:rPr>
              <a:t>Základní škola, Hrádek 203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Projekt: CZ.1.07/1.400/21.1220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VY_32_INOVACE_04_Matematika_9. a 10. ročník 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10_Číselná řada 1 – 1 000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Autor: Mgr. Jana Štruncová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Anotace: Procvičování číselné řady 1 – 1 000, řazení čísel vzestupně i sestupně, vyhledávání čísel na číselné ose, doplňování čísel do číselné řady, materiál slouží k projekci na interaktivní tabuli</a:t>
            </a:r>
          </a:p>
          <a:p>
            <a:endParaRPr lang="cs-CZ" sz="2000" dirty="0" smtClean="0"/>
          </a:p>
          <a:p>
            <a:endParaRPr lang="cs-CZ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3152" y="476672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39955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778098"/>
          </a:xfr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3200" b="1" dirty="0" smtClean="0"/>
              <a:t>Číselná řada 1 - 1 000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/>
              <a:t>1)Seřaďte čísla od nejmenšího po největší: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800" b="1" dirty="0" smtClean="0"/>
              <a:t>2)Seřaďte čísla od největšího po nejmenší :</a:t>
            </a:r>
          </a:p>
          <a:p>
            <a:pPr marL="0" indent="0">
              <a:buNone/>
            </a:pPr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8" name="Obdélník 7"/>
          <p:cNvSpPr/>
          <p:nvPr/>
        </p:nvSpPr>
        <p:spPr>
          <a:xfrm>
            <a:off x="1222186" y="1786411"/>
            <a:ext cx="64807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900</a:t>
            </a:r>
            <a:endParaRPr lang="cs-CZ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09952" y="1801387"/>
            <a:ext cx="64807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30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7877116" y="1762003"/>
            <a:ext cx="64807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360</a:t>
            </a:r>
            <a:endParaRPr lang="cs-CZ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015716" y="1767126"/>
            <a:ext cx="64807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120</a:t>
            </a:r>
            <a:endParaRPr lang="cs-CZ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831800" y="1771202"/>
            <a:ext cx="64807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10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3678572" y="1771202"/>
            <a:ext cx="64807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100</a:t>
            </a:r>
            <a:endParaRPr lang="cs-CZ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525162" y="1768948"/>
            <a:ext cx="64807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440</a:t>
            </a:r>
            <a:endParaRPr lang="cs-CZ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354062" y="1762003"/>
            <a:ext cx="64807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780</a:t>
            </a:r>
            <a:endParaRPr lang="cs-CZ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156176" y="1768948"/>
            <a:ext cx="64807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250</a:t>
            </a:r>
            <a:endParaRPr lang="cs-CZ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7018275" y="1768948"/>
            <a:ext cx="64807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70</a:t>
            </a:r>
            <a:endParaRPr lang="cs-CZ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8" name="Obdélník 87"/>
          <p:cNvSpPr/>
          <p:nvPr/>
        </p:nvSpPr>
        <p:spPr>
          <a:xfrm>
            <a:off x="409952" y="4432836"/>
            <a:ext cx="64807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500</a:t>
            </a:r>
            <a:endParaRPr lang="cs-CZ" dirty="0"/>
          </a:p>
        </p:txBody>
      </p:sp>
      <p:sp>
        <p:nvSpPr>
          <p:cNvPr id="89" name="Obdélník 88"/>
          <p:cNvSpPr/>
          <p:nvPr/>
        </p:nvSpPr>
        <p:spPr>
          <a:xfrm>
            <a:off x="1207831" y="4443211"/>
            <a:ext cx="64807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700</a:t>
            </a:r>
            <a:endParaRPr lang="cs-CZ" dirty="0"/>
          </a:p>
        </p:txBody>
      </p:sp>
      <p:sp>
        <p:nvSpPr>
          <p:cNvPr id="90" name="Obdélník 89"/>
          <p:cNvSpPr/>
          <p:nvPr/>
        </p:nvSpPr>
        <p:spPr>
          <a:xfrm>
            <a:off x="2015716" y="4443211"/>
            <a:ext cx="64807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1000</a:t>
            </a:r>
            <a:endParaRPr lang="cs-CZ" dirty="0"/>
          </a:p>
        </p:txBody>
      </p:sp>
      <p:sp>
        <p:nvSpPr>
          <p:cNvPr id="91" name="Obdélník 90"/>
          <p:cNvSpPr/>
          <p:nvPr/>
        </p:nvSpPr>
        <p:spPr>
          <a:xfrm>
            <a:off x="2831800" y="4443211"/>
            <a:ext cx="64807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300</a:t>
            </a:r>
            <a:endParaRPr lang="cs-CZ" dirty="0"/>
          </a:p>
        </p:txBody>
      </p:sp>
      <p:sp>
        <p:nvSpPr>
          <p:cNvPr id="92" name="Obdélník 91"/>
          <p:cNvSpPr/>
          <p:nvPr/>
        </p:nvSpPr>
        <p:spPr>
          <a:xfrm>
            <a:off x="3678572" y="4443211"/>
            <a:ext cx="64807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200</a:t>
            </a:r>
            <a:endParaRPr lang="cs-CZ" dirty="0"/>
          </a:p>
        </p:txBody>
      </p:sp>
      <p:sp>
        <p:nvSpPr>
          <p:cNvPr id="93" name="Obdélník 92"/>
          <p:cNvSpPr/>
          <p:nvPr/>
        </p:nvSpPr>
        <p:spPr>
          <a:xfrm>
            <a:off x="4525162" y="4443211"/>
            <a:ext cx="64807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900</a:t>
            </a:r>
            <a:endParaRPr lang="cs-CZ" dirty="0"/>
          </a:p>
        </p:txBody>
      </p:sp>
      <p:sp>
        <p:nvSpPr>
          <p:cNvPr id="94" name="Obdélník 93"/>
          <p:cNvSpPr/>
          <p:nvPr/>
        </p:nvSpPr>
        <p:spPr>
          <a:xfrm>
            <a:off x="7830065" y="4432836"/>
            <a:ext cx="64807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100</a:t>
            </a:r>
            <a:endParaRPr lang="cs-CZ" dirty="0"/>
          </a:p>
        </p:txBody>
      </p:sp>
      <p:sp>
        <p:nvSpPr>
          <p:cNvPr id="95" name="Obdélník 94"/>
          <p:cNvSpPr/>
          <p:nvPr/>
        </p:nvSpPr>
        <p:spPr>
          <a:xfrm>
            <a:off x="6990460" y="4443211"/>
            <a:ext cx="64807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400</a:t>
            </a:r>
            <a:endParaRPr lang="cs-CZ" dirty="0"/>
          </a:p>
        </p:txBody>
      </p:sp>
      <p:sp>
        <p:nvSpPr>
          <p:cNvPr id="96" name="Obdélník 95"/>
          <p:cNvSpPr/>
          <p:nvPr/>
        </p:nvSpPr>
        <p:spPr>
          <a:xfrm>
            <a:off x="6162983" y="4443211"/>
            <a:ext cx="64807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800</a:t>
            </a:r>
            <a:endParaRPr lang="cs-CZ" dirty="0"/>
          </a:p>
        </p:txBody>
      </p:sp>
      <p:sp>
        <p:nvSpPr>
          <p:cNvPr id="97" name="Obdélník 96"/>
          <p:cNvSpPr/>
          <p:nvPr/>
        </p:nvSpPr>
        <p:spPr>
          <a:xfrm>
            <a:off x="5354062" y="4443211"/>
            <a:ext cx="64807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600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00779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 marL="0" indent="0">
              <a:buNone/>
            </a:pPr>
            <a:r>
              <a:rPr lang="cs-CZ" sz="2800" b="1" dirty="0" smtClean="0"/>
              <a:t>3)Vyznač daná čísla na číselné ose:</a:t>
            </a:r>
          </a:p>
          <a:p>
            <a:pPr marL="0" indent="0" algn="ctr">
              <a:buNone/>
            </a:pPr>
            <a:r>
              <a:rPr lang="cs-CZ" dirty="0" smtClean="0"/>
              <a:t>45, 15, 50, 70, 100, 35, 65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2800" b="1" dirty="0" smtClean="0"/>
              <a:t>4)Najdi chyby v číslech seřazených od nejmenšího </a:t>
            </a:r>
            <a:r>
              <a:rPr lang="cs-CZ" sz="2800" b="1" dirty="0" smtClean="0"/>
              <a:t>              po </a:t>
            </a:r>
            <a:r>
              <a:rPr lang="cs-CZ" sz="2800" b="1" dirty="0" smtClean="0"/>
              <a:t>největší a oprav je: </a:t>
            </a:r>
          </a:p>
          <a:p>
            <a:pPr marL="0" indent="0">
              <a:buNone/>
            </a:pPr>
            <a:endParaRPr lang="cs-CZ" sz="2400" dirty="0"/>
          </a:p>
        </p:txBody>
      </p:sp>
      <p:cxnSp>
        <p:nvCxnSpPr>
          <p:cNvPr id="4" name="Přímá spojnice se šipkou 3"/>
          <p:cNvCxnSpPr/>
          <p:nvPr/>
        </p:nvCxnSpPr>
        <p:spPr>
          <a:xfrm>
            <a:off x="1424596" y="2161034"/>
            <a:ext cx="6429258" cy="3466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>
            <a:off x="1424596" y="1953692"/>
            <a:ext cx="0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2034196" y="1953692"/>
            <a:ext cx="0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4469478" y="1953692"/>
            <a:ext cx="0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3281346" y="1953692"/>
            <a:ext cx="0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633274" y="1953692"/>
            <a:ext cx="0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3915920" y="1932019"/>
            <a:ext cx="0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5064689" y="1953692"/>
            <a:ext cx="0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5657610" y="1953692"/>
            <a:ext cx="0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6269678" y="1953692"/>
            <a:ext cx="0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7493814" y="1926339"/>
            <a:ext cx="0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6936720" y="1917688"/>
            <a:ext cx="0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1301126" y="245774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0</a:t>
            </a:r>
            <a:endParaRPr lang="cs-CZ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790906" y="2477082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10</a:t>
            </a:r>
            <a:endParaRPr lang="cs-CZ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423922" y="2477082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20</a:t>
            </a:r>
            <a:endParaRPr lang="cs-CZ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075442" y="2477082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30</a:t>
            </a:r>
            <a:endParaRPr lang="cs-CZ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720066" y="2477082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40</a:t>
            </a:r>
            <a:endParaRPr lang="cs-CZ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260126" y="2477082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50</a:t>
            </a:r>
            <a:endParaRPr lang="cs-CZ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865076" y="2483484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60</a:t>
            </a:r>
            <a:endParaRPr lang="cs-CZ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477590" y="2477082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70</a:t>
            </a:r>
            <a:endParaRPr lang="cs-CZ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060326" y="247984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80</a:t>
            </a:r>
            <a:endParaRPr lang="cs-CZ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6727368" y="246250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90</a:t>
            </a:r>
            <a:endParaRPr lang="cs-CZ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7235530" y="2447729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100</a:t>
            </a:r>
            <a:endParaRPr lang="cs-CZ" b="1" dirty="0"/>
          </a:p>
        </p:txBody>
      </p:sp>
      <p:cxnSp>
        <p:nvCxnSpPr>
          <p:cNvPr id="27" name="Přímá spojnice 26"/>
          <p:cNvCxnSpPr/>
          <p:nvPr/>
        </p:nvCxnSpPr>
        <p:spPr>
          <a:xfrm flipV="1">
            <a:off x="1748632" y="2039361"/>
            <a:ext cx="0" cy="24334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 flipV="1">
            <a:off x="7227440" y="2039361"/>
            <a:ext cx="0" cy="24334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 flipV="1">
            <a:off x="6557710" y="2070088"/>
            <a:ext cx="0" cy="24334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 flipV="1">
            <a:off x="5981646" y="2039361"/>
            <a:ext cx="0" cy="24334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 flipV="1">
            <a:off x="5353193" y="2051848"/>
            <a:ext cx="0" cy="24334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 flipV="1">
            <a:off x="4793514" y="2070088"/>
            <a:ext cx="0" cy="24334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 flipV="1">
            <a:off x="4181446" y="2039361"/>
            <a:ext cx="0" cy="24334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 flipV="1">
            <a:off x="3602897" y="2070088"/>
            <a:ext cx="0" cy="24334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 flipV="1">
            <a:off x="2957310" y="2039361"/>
            <a:ext cx="0" cy="24334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 flipV="1">
            <a:off x="2358232" y="2039361"/>
            <a:ext cx="0" cy="24334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ovéPole 36"/>
          <p:cNvSpPr txBox="1"/>
          <p:nvPr/>
        </p:nvSpPr>
        <p:spPr>
          <a:xfrm>
            <a:off x="1583888" y="248476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2110184" y="246250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15</a:t>
            </a:r>
            <a:endParaRPr lang="cs-CZ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2747958" y="2477082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25</a:t>
            </a:r>
            <a:endParaRPr lang="cs-CZ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3393545" y="246250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35</a:t>
            </a:r>
            <a:endParaRPr lang="cs-CZ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3972094" y="2485684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45</a:t>
            </a:r>
            <a:endParaRPr lang="cs-CZ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4569106" y="249118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55</a:t>
            </a:r>
            <a:endParaRPr lang="cs-CZ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5165494" y="2477082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65</a:t>
            </a:r>
            <a:endParaRPr lang="cs-CZ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5772605" y="249118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75</a:t>
            </a:r>
            <a:endParaRPr lang="cs-CZ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6393656" y="246647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85</a:t>
            </a:r>
            <a:endParaRPr lang="cs-CZ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6990728" y="2466697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95</a:t>
            </a: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465874" y="4509120"/>
            <a:ext cx="649742" cy="6732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20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47" name="Obdélník 46"/>
          <p:cNvSpPr/>
          <p:nvPr/>
        </p:nvSpPr>
        <p:spPr>
          <a:xfrm>
            <a:off x="1318650" y="4483701"/>
            <a:ext cx="649742" cy="6732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56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48" name="Obdélník 47"/>
          <p:cNvSpPr/>
          <p:nvPr/>
        </p:nvSpPr>
        <p:spPr>
          <a:xfrm>
            <a:off x="2172427" y="4483701"/>
            <a:ext cx="649742" cy="6732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25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49" name="Obdélník 48"/>
          <p:cNvSpPr/>
          <p:nvPr/>
        </p:nvSpPr>
        <p:spPr>
          <a:xfrm>
            <a:off x="2959923" y="4483701"/>
            <a:ext cx="649742" cy="6732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29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50" name="Obdélník 49"/>
          <p:cNvSpPr/>
          <p:nvPr/>
        </p:nvSpPr>
        <p:spPr>
          <a:xfrm>
            <a:off x="3751786" y="4509120"/>
            <a:ext cx="649742" cy="6732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42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51" name="Obdélník 50"/>
          <p:cNvSpPr/>
          <p:nvPr/>
        </p:nvSpPr>
        <p:spPr>
          <a:xfrm>
            <a:off x="4581600" y="4515246"/>
            <a:ext cx="649742" cy="6732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13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52" name="Obdélník 51"/>
          <p:cNvSpPr/>
          <p:nvPr/>
        </p:nvSpPr>
        <p:spPr>
          <a:xfrm>
            <a:off x="5439109" y="4483701"/>
            <a:ext cx="649742" cy="6732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55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53" name="Obdélník 52"/>
          <p:cNvSpPr/>
          <p:nvPr/>
        </p:nvSpPr>
        <p:spPr>
          <a:xfrm>
            <a:off x="6286978" y="4509120"/>
            <a:ext cx="649742" cy="6732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78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54" name="Obdélník 53"/>
          <p:cNvSpPr/>
          <p:nvPr/>
        </p:nvSpPr>
        <p:spPr>
          <a:xfrm>
            <a:off x="7168943" y="4483701"/>
            <a:ext cx="649742" cy="6732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81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55" name="Obdélník 54"/>
          <p:cNvSpPr/>
          <p:nvPr/>
        </p:nvSpPr>
        <p:spPr>
          <a:xfrm>
            <a:off x="8099557" y="4493631"/>
            <a:ext cx="649742" cy="6732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96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56" name="Obdélník 55"/>
          <p:cNvSpPr/>
          <p:nvPr/>
        </p:nvSpPr>
        <p:spPr>
          <a:xfrm>
            <a:off x="465874" y="5564355"/>
            <a:ext cx="649742" cy="6732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100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57" name="Obdélník 56"/>
          <p:cNvSpPr/>
          <p:nvPr/>
        </p:nvSpPr>
        <p:spPr>
          <a:xfrm>
            <a:off x="1301126" y="5564355"/>
            <a:ext cx="649742" cy="6732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300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58" name="Obdélník 57"/>
          <p:cNvSpPr/>
          <p:nvPr/>
        </p:nvSpPr>
        <p:spPr>
          <a:xfrm>
            <a:off x="2172427" y="5564355"/>
            <a:ext cx="649742" cy="6732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400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59" name="Obdélník 58"/>
          <p:cNvSpPr/>
          <p:nvPr/>
        </p:nvSpPr>
        <p:spPr>
          <a:xfrm>
            <a:off x="2959923" y="5564355"/>
            <a:ext cx="649742" cy="6732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500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0" name="Obdélník 59"/>
          <p:cNvSpPr/>
          <p:nvPr/>
        </p:nvSpPr>
        <p:spPr>
          <a:xfrm>
            <a:off x="3742092" y="5575920"/>
            <a:ext cx="649742" cy="6732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200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1" name="Obdélník 60"/>
          <p:cNvSpPr/>
          <p:nvPr/>
        </p:nvSpPr>
        <p:spPr>
          <a:xfrm>
            <a:off x="4569106" y="5590340"/>
            <a:ext cx="649742" cy="6732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600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2" name="Obdélník 61"/>
          <p:cNvSpPr/>
          <p:nvPr/>
        </p:nvSpPr>
        <p:spPr>
          <a:xfrm>
            <a:off x="5410584" y="5575920"/>
            <a:ext cx="649742" cy="6732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900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3" name="Obdélník 62"/>
          <p:cNvSpPr/>
          <p:nvPr/>
        </p:nvSpPr>
        <p:spPr>
          <a:xfrm>
            <a:off x="6286978" y="5575920"/>
            <a:ext cx="649742" cy="6732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700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4" name="Obdélník 63"/>
          <p:cNvSpPr/>
          <p:nvPr/>
        </p:nvSpPr>
        <p:spPr>
          <a:xfrm>
            <a:off x="7129795" y="5575920"/>
            <a:ext cx="649742" cy="6732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800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5" name="Obdélník 64"/>
          <p:cNvSpPr/>
          <p:nvPr/>
        </p:nvSpPr>
        <p:spPr>
          <a:xfrm>
            <a:off x="7956376" y="5575920"/>
            <a:ext cx="936104" cy="6732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1000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48787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0" indent="0">
              <a:buNone/>
            </a:pPr>
            <a:r>
              <a:rPr lang="cs-CZ" sz="2800" b="1" dirty="0" smtClean="0"/>
              <a:t>5) Napiš číslo, které je:</a:t>
            </a:r>
          </a:p>
          <a:p>
            <a:pPr marL="0" indent="0">
              <a:buNone/>
            </a:pPr>
            <a:r>
              <a:rPr lang="cs-CZ" dirty="0" smtClean="0"/>
              <a:t>před číslem 9     </a:t>
            </a:r>
          </a:p>
          <a:p>
            <a:pPr marL="0" indent="0">
              <a:buNone/>
            </a:pPr>
            <a:r>
              <a:rPr lang="cs-CZ" dirty="0" smtClean="0"/>
              <a:t>za číslem 11</a:t>
            </a:r>
          </a:p>
          <a:p>
            <a:pPr marL="0" indent="0">
              <a:buNone/>
            </a:pPr>
            <a:r>
              <a:rPr lang="cs-CZ" dirty="0" smtClean="0"/>
              <a:t>za číslem 60</a:t>
            </a:r>
          </a:p>
          <a:p>
            <a:pPr marL="0" indent="0">
              <a:buNone/>
            </a:pPr>
            <a:r>
              <a:rPr lang="cs-CZ" dirty="0" smtClean="0"/>
              <a:t>před číslem 74</a:t>
            </a:r>
          </a:p>
          <a:p>
            <a:pPr marL="0" indent="0">
              <a:buNone/>
            </a:pPr>
            <a:r>
              <a:rPr lang="cs-CZ" dirty="0" smtClean="0"/>
              <a:t>před číslem 320</a:t>
            </a:r>
          </a:p>
          <a:p>
            <a:pPr marL="0" indent="0">
              <a:buNone/>
            </a:pPr>
            <a:r>
              <a:rPr lang="cs-CZ" dirty="0" smtClean="0"/>
              <a:t>za číslem 956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3419872" y="1514841"/>
            <a:ext cx="7200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3406908" y="2096732"/>
            <a:ext cx="7200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3419872" y="4437112"/>
            <a:ext cx="7200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3419872" y="3225552"/>
            <a:ext cx="7200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3419872" y="3861792"/>
            <a:ext cx="7200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3419872" y="2641460"/>
            <a:ext cx="7200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bdélník 12"/>
          <p:cNvSpPr/>
          <p:nvPr/>
        </p:nvSpPr>
        <p:spPr>
          <a:xfrm>
            <a:off x="683568" y="5229200"/>
            <a:ext cx="7704856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60         81         320         11         956         74         4         210         358         9</a:t>
            </a:r>
            <a:endParaRPr lang="cs-CZ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60722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0" indent="0">
              <a:buNone/>
            </a:pPr>
            <a:r>
              <a:rPr lang="cs-CZ" sz="2800" b="1" dirty="0" smtClean="0"/>
              <a:t>6) Doplň čísla, která v řadě chybí: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100         300         500                   800         1000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800" b="1" dirty="0" smtClean="0"/>
              <a:t>7) Napiš zpaměti číselnou řadu po desítkách do 100:</a:t>
            </a:r>
          </a:p>
          <a:p>
            <a:pPr marL="0" indent="0">
              <a:buNone/>
            </a:pPr>
            <a:endParaRPr lang="cs-CZ" b="1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1259632" y="2060848"/>
            <a:ext cx="6480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2699792" y="2060848"/>
            <a:ext cx="6480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4139952" y="2085078"/>
            <a:ext cx="6480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5004048" y="2085078"/>
            <a:ext cx="6480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6516216" y="2060848"/>
            <a:ext cx="6480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bdélník 11"/>
          <p:cNvSpPr/>
          <p:nvPr/>
        </p:nvSpPr>
        <p:spPr>
          <a:xfrm>
            <a:off x="611560" y="4653136"/>
            <a:ext cx="5040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1403648" y="4653136"/>
            <a:ext cx="5040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2221779" y="4664821"/>
            <a:ext cx="5040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3121995" y="4664821"/>
            <a:ext cx="5040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3887924" y="4653136"/>
            <a:ext cx="5040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4635357" y="4637112"/>
            <a:ext cx="5040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5479771" y="4637112"/>
            <a:ext cx="5040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6264188" y="4637112"/>
            <a:ext cx="5040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7164288" y="4637112"/>
            <a:ext cx="5040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7956376" y="4653136"/>
            <a:ext cx="5040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62924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0" indent="0">
              <a:buNone/>
            </a:pPr>
            <a:r>
              <a:rPr lang="cs-CZ" sz="2800" b="1" dirty="0" smtClean="0"/>
              <a:t>8) Napiš čísla o 10 větší:</a:t>
            </a:r>
          </a:p>
          <a:p>
            <a:pPr marL="0" indent="0">
              <a:buNone/>
            </a:pPr>
            <a:r>
              <a:rPr lang="cs-CZ" dirty="0"/>
              <a:t> 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</a:t>
            </a:r>
            <a:r>
              <a:rPr lang="cs-CZ" sz="2800" b="1" dirty="0" smtClean="0"/>
              <a:t>Napiš číslo o 100 větší:</a:t>
            </a:r>
          </a:p>
          <a:p>
            <a:pPr marL="0" indent="0">
              <a:buNone/>
            </a:pPr>
            <a:endParaRPr lang="cs-CZ" sz="2800" b="1" dirty="0"/>
          </a:p>
        </p:txBody>
      </p:sp>
      <p:sp>
        <p:nvSpPr>
          <p:cNvPr id="4" name="Obdélník 3"/>
          <p:cNvSpPr/>
          <p:nvPr/>
        </p:nvSpPr>
        <p:spPr>
          <a:xfrm>
            <a:off x="755576" y="1484784"/>
            <a:ext cx="115212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30     </a:t>
            </a:r>
            <a:endParaRPr lang="cs-CZ" dirty="0"/>
          </a:p>
        </p:txBody>
      </p:sp>
      <p:cxnSp>
        <p:nvCxnSpPr>
          <p:cNvPr id="6" name="Přímá spojnice 5"/>
          <p:cNvCxnSpPr>
            <a:stCxn id="4" idx="0"/>
            <a:endCxn id="4" idx="2"/>
          </p:cNvCxnSpPr>
          <p:nvPr/>
        </p:nvCxnSpPr>
        <p:spPr>
          <a:xfrm>
            <a:off x="1331640" y="1484784"/>
            <a:ext cx="0" cy="432048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7" name="Obdélník 6"/>
          <p:cNvSpPr/>
          <p:nvPr/>
        </p:nvSpPr>
        <p:spPr>
          <a:xfrm>
            <a:off x="6948264" y="1484784"/>
            <a:ext cx="115212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15</a:t>
            </a:r>
            <a:endParaRPr lang="cs-CZ" dirty="0"/>
          </a:p>
        </p:txBody>
      </p:sp>
      <p:cxnSp>
        <p:nvCxnSpPr>
          <p:cNvPr id="8" name="Přímá spojnice 7"/>
          <p:cNvCxnSpPr/>
          <p:nvPr/>
        </p:nvCxnSpPr>
        <p:spPr>
          <a:xfrm>
            <a:off x="7524328" y="1467628"/>
            <a:ext cx="0" cy="432048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5457622" y="1484784"/>
            <a:ext cx="115212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690</a:t>
            </a:r>
            <a:endParaRPr lang="cs-CZ" dirty="0"/>
          </a:p>
        </p:txBody>
      </p:sp>
      <p:cxnSp>
        <p:nvCxnSpPr>
          <p:cNvPr id="10" name="Přímá spojnice 9"/>
          <p:cNvCxnSpPr>
            <a:stCxn id="9" idx="0"/>
            <a:endCxn id="9" idx="2"/>
          </p:cNvCxnSpPr>
          <p:nvPr/>
        </p:nvCxnSpPr>
        <p:spPr>
          <a:xfrm>
            <a:off x="6033686" y="1484784"/>
            <a:ext cx="0" cy="432048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1" name="Obdélník 10"/>
          <p:cNvSpPr/>
          <p:nvPr/>
        </p:nvSpPr>
        <p:spPr>
          <a:xfrm>
            <a:off x="3923928" y="1484784"/>
            <a:ext cx="115212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340</a:t>
            </a:r>
            <a:endParaRPr lang="cs-CZ" dirty="0"/>
          </a:p>
        </p:txBody>
      </p:sp>
      <p:cxnSp>
        <p:nvCxnSpPr>
          <p:cNvPr id="12" name="Přímá spojnice 11"/>
          <p:cNvCxnSpPr>
            <a:stCxn id="11" idx="0"/>
            <a:endCxn id="11" idx="2"/>
          </p:cNvCxnSpPr>
          <p:nvPr/>
        </p:nvCxnSpPr>
        <p:spPr>
          <a:xfrm>
            <a:off x="4499992" y="1484784"/>
            <a:ext cx="0" cy="432048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3" name="Obdélník 12"/>
          <p:cNvSpPr/>
          <p:nvPr/>
        </p:nvSpPr>
        <p:spPr>
          <a:xfrm>
            <a:off x="2339752" y="1484784"/>
            <a:ext cx="115212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50</a:t>
            </a:r>
            <a:endParaRPr lang="cs-CZ" dirty="0"/>
          </a:p>
        </p:txBody>
      </p:sp>
      <p:cxnSp>
        <p:nvCxnSpPr>
          <p:cNvPr id="14" name="Přímá spojnice 13"/>
          <p:cNvCxnSpPr>
            <a:stCxn id="13" idx="0"/>
            <a:endCxn id="13" idx="2"/>
          </p:cNvCxnSpPr>
          <p:nvPr/>
        </p:nvCxnSpPr>
        <p:spPr>
          <a:xfrm>
            <a:off x="2915816" y="1484784"/>
            <a:ext cx="0" cy="432048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1" name="Obdélník 20"/>
          <p:cNvSpPr/>
          <p:nvPr/>
        </p:nvSpPr>
        <p:spPr>
          <a:xfrm>
            <a:off x="6948264" y="4716194"/>
            <a:ext cx="115212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67</a:t>
            </a:r>
            <a:endParaRPr lang="cs-CZ" dirty="0"/>
          </a:p>
        </p:txBody>
      </p:sp>
      <p:cxnSp>
        <p:nvCxnSpPr>
          <p:cNvPr id="22" name="Přímá spojnice 21"/>
          <p:cNvCxnSpPr>
            <a:stCxn id="21" idx="0"/>
            <a:endCxn id="21" idx="2"/>
          </p:cNvCxnSpPr>
          <p:nvPr/>
        </p:nvCxnSpPr>
        <p:spPr>
          <a:xfrm>
            <a:off x="7524328" y="4716194"/>
            <a:ext cx="0" cy="432048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3" name="Obdélník 22"/>
          <p:cNvSpPr/>
          <p:nvPr/>
        </p:nvSpPr>
        <p:spPr>
          <a:xfrm>
            <a:off x="5457622" y="4725144"/>
            <a:ext cx="115212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900</a:t>
            </a:r>
            <a:endParaRPr lang="cs-CZ" dirty="0"/>
          </a:p>
        </p:txBody>
      </p:sp>
      <p:cxnSp>
        <p:nvCxnSpPr>
          <p:cNvPr id="24" name="Přímá spojnice 23"/>
          <p:cNvCxnSpPr>
            <a:stCxn id="23" idx="0"/>
            <a:endCxn id="23" idx="2"/>
          </p:cNvCxnSpPr>
          <p:nvPr/>
        </p:nvCxnSpPr>
        <p:spPr>
          <a:xfrm>
            <a:off x="6033686" y="4725144"/>
            <a:ext cx="0" cy="432048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5" name="Obdélník 24"/>
          <p:cNvSpPr/>
          <p:nvPr/>
        </p:nvSpPr>
        <p:spPr>
          <a:xfrm>
            <a:off x="3923928" y="4725144"/>
            <a:ext cx="115212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720</a:t>
            </a:r>
            <a:endParaRPr lang="cs-CZ" dirty="0"/>
          </a:p>
        </p:txBody>
      </p:sp>
      <p:cxnSp>
        <p:nvCxnSpPr>
          <p:cNvPr id="26" name="Přímá spojnice 25"/>
          <p:cNvCxnSpPr>
            <a:stCxn id="25" idx="0"/>
            <a:endCxn id="25" idx="2"/>
          </p:cNvCxnSpPr>
          <p:nvPr/>
        </p:nvCxnSpPr>
        <p:spPr>
          <a:xfrm>
            <a:off x="4499992" y="4725144"/>
            <a:ext cx="0" cy="432048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7" name="Obdélník 26"/>
          <p:cNvSpPr/>
          <p:nvPr/>
        </p:nvSpPr>
        <p:spPr>
          <a:xfrm>
            <a:off x="2339752" y="4725144"/>
            <a:ext cx="115212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60</a:t>
            </a:r>
            <a:endParaRPr lang="cs-CZ" dirty="0"/>
          </a:p>
        </p:txBody>
      </p:sp>
      <p:cxnSp>
        <p:nvCxnSpPr>
          <p:cNvPr id="28" name="Přímá spojnice 27"/>
          <p:cNvCxnSpPr>
            <a:stCxn id="27" idx="0"/>
            <a:endCxn id="27" idx="2"/>
          </p:cNvCxnSpPr>
          <p:nvPr/>
        </p:nvCxnSpPr>
        <p:spPr>
          <a:xfrm>
            <a:off x="2915816" y="4725144"/>
            <a:ext cx="0" cy="432048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9" name="Obdélník 28"/>
          <p:cNvSpPr/>
          <p:nvPr/>
        </p:nvSpPr>
        <p:spPr>
          <a:xfrm>
            <a:off x="755576" y="4725144"/>
            <a:ext cx="115212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/>
              <a:t>400</a:t>
            </a:r>
            <a:endParaRPr lang="cs-CZ" dirty="0"/>
          </a:p>
        </p:txBody>
      </p:sp>
      <p:cxnSp>
        <p:nvCxnSpPr>
          <p:cNvPr id="30" name="Přímá spojnice 29"/>
          <p:cNvCxnSpPr>
            <a:stCxn id="29" idx="0"/>
            <a:endCxn id="29" idx="2"/>
          </p:cNvCxnSpPr>
          <p:nvPr/>
        </p:nvCxnSpPr>
        <p:spPr>
          <a:xfrm>
            <a:off x="1331640" y="4725144"/>
            <a:ext cx="0" cy="432048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70498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764704"/>
            <a:ext cx="8229600" cy="53900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b="1" dirty="0" smtClean="0"/>
              <a:t>Řešení:</a:t>
            </a:r>
          </a:p>
          <a:p>
            <a:pPr>
              <a:buAutoNum type="arabicPeriod"/>
            </a:pPr>
            <a:r>
              <a:rPr lang="cs-CZ" sz="1800" dirty="0" smtClean="0"/>
              <a:t>10 , 30, 70, 100, 120, 250, 360, 440, 780, 900</a:t>
            </a:r>
          </a:p>
          <a:p>
            <a:pPr>
              <a:buAutoNum type="arabicPeriod"/>
            </a:pPr>
            <a:r>
              <a:rPr lang="cs-CZ" sz="1800" dirty="0" smtClean="0"/>
              <a:t>1 000, 900, 800, 700, 600, 500, 400, 300, 200, 100</a:t>
            </a:r>
          </a:p>
          <a:p>
            <a:pPr>
              <a:buAutoNum type="arabicPeriod" startAt="4"/>
            </a:pPr>
            <a:r>
              <a:rPr lang="cs-CZ" sz="1800" dirty="0" smtClean="0"/>
              <a:t>13, 20, 25, 29, 42, 55, 56, 78, 81, 96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100, 200, 300, 400, 500, 600, 700, 800, 900, 1 000</a:t>
            </a:r>
          </a:p>
          <a:p>
            <a:pPr>
              <a:buAutoNum type="arabicPeriod" startAt="5"/>
            </a:pPr>
            <a:r>
              <a:rPr lang="cs-CZ" sz="1800" dirty="0" smtClean="0"/>
              <a:t>9 – 358, 11 – 956, 60 – 81, 74 – 956, 320 – 81, 956 – 74.</a:t>
            </a:r>
          </a:p>
          <a:p>
            <a:pPr>
              <a:buAutoNum type="arabicPeriod" startAt="5"/>
            </a:pPr>
            <a:r>
              <a:rPr lang="cs-CZ" sz="1800" dirty="0" smtClean="0"/>
              <a:t>100, </a:t>
            </a:r>
            <a:r>
              <a:rPr lang="cs-CZ" sz="1800" b="1" dirty="0" smtClean="0"/>
              <a:t>200, </a:t>
            </a:r>
            <a:r>
              <a:rPr lang="cs-CZ" sz="1800" dirty="0" smtClean="0"/>
              <a:t>300, </a:t>
            </a:r>
            <a:r>
              <a:rPr lang="cs-CZ" sz="1800" b="1" dirty="0" smtClean="0"/>
              <a:t>400, </a:t>
            </a:r>
            <a:r>
              <a:rPr lang="cs-CZ" sz="1800" dirty="0" smtClean="0"/>
              <a:t>500, </a:t>
            </a:r>
            <a:r>
              <a:rPr lang="cs-CZ" sz="1800" b="1" dirty="0" smtClean="0"/>
              <a:t>600, 700, </a:t>
            </a:r>
            <a:r>
              <a:rPr lang="cs-CZ" sz="1800" dirty="0" smtClean="0"/>
              <a:t>800, </a:t>
            </a:r>
            <a:r>
              <a:rPr lang="cs-CZ" sz="1800" b="1" dirty="0" smtClean="0"/>
              <a:t>900, </a:t>
            </a:r>
            <a:r>
              <a:rPr lang="cs-CZ" sz="1800" dirty="0" smtClean="0"/>
              <a:t>1 000.</a:t>
            </a:r>
          </a:p>
          <a:p>
            <a:pPr>
              <a:buAutoNum type="arabicPeriod" startAt="5"/>
            </a:pPr>
            <a:r>
              <a:rPr lang="cs-CZ" sz="1800" dirty="0" smtClean="0"/>
              <a:t>10, 20, 30, 40, 50, 60, 70, 80, 90, 100.</a:t>
            </a:r>
          </a:p>
          <a:p>
            <a:pPr>
              <a:buAutoNum type="arabicPeriod" startAt="5"/>
            </a:pPr>
            <a:r>
              <a:rPr lang="cs-CZ" sz="1800" dirty="0" smtClean="0"/>
              <a:t>30 – 40, 50 – 60, 340 – 350, 690 – 700, 15 – 25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400 – 500, 60 – 160, 720 – 820, 900 – 1 000, 67 – 167.</a:t>
            </a:r>
          </a:p>
          <a:p>
            <a:pPr>
              <a:buAutoNum type="arabicPeriod"/>
            </a:pP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 smtClean="0"/>
          </a:p>
        </p:txBody>
      </p:sp>
    </p:spTree>
    <p:extLst>
      <p:ext uri="{BB962C8B-B14F-4D97-AF65-F5344CB8AC3E}">
        <p14:creationId xmlns:p14="http://schemas.microsoft.com/office/powerpoint/2010/main" xmlns="" val="435682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870</TotalTime>
  <Words>451</Words>
  <Application>Microsoft Office PowerPoint</Application>
  <PresentationFormat>Předvádění na obrazovce (4:3)</PresentationFormat>
  <Paragraphs>125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Snímek 1</vt:lpstr>
      <vt:lpstr>Číselná řada 1 - 1 000</vt:lpstr>
      <vt:lpstr>Snímek 3</vt:lpstr>
      <vt:lpstr>Snímek 4</vt:lpstr>
      <vt:lpstr>Snímek 5</vt:lpstr>
      <vt:lpstr>Snímek 6</vt:lpstr>
      <vt:lpstr>Snímek 7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08D4</dc:creator>
  <cp:lastModifiedBy>Dum</cp:lastModifiedBy>
  <cp:revision>83</cp:revision>
  <dcterms:created xsi:type="dcterms:W3CDTF">2011-06-19T09:19:17Z</dcterms:created>
  <dcterms:modified xsi:type="dcterms:W3CDTF">2013-01-11T10:10:31Z</dcterms:modified>
</cp:coreProperties>
</file>