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2" r:id="rId3"/>
    <p:sldId id="263" r:id="rId4"/>
    <p:sldId id="264" r:id="rId5"/>
    <p:sldId id="265" r:id="rId6"/>
    <p:sldId id="266" r:id="rId7"/>
    <p:sldId id="267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789768-F5F4-4A4B-885F-996867BDCF92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A38BFB-6EC7-4457-999D-A19B1A8B859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681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52001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800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90239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02868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63499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6519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21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54857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911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73449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28031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2F1F3E-BFB1-4129-BFF5-30CCCC06F1B9}" type="datetimeFigureOut">
              <a:rPr lang="cs-CZ" smtClean="0"/>
              <a:t>29.5.2012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CC4C2-41F6-4F0C-9D0F-A2DFEA9C94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059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image" Target="../media/image11.wmf"/><Relationship Id="rId7" Type="http://schemas.openxmlformats.org/officeDocument/2006/relationships/image" Target="../media/image15.wmf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Relationship Id="rId9" Type="http://schemas.openxmlformats.org/officeDocument/2006/relationships/image" Target="../media/image17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332656"/>
            <a:ext cx="7772400" cy="1470025"/>
          </a:xfrm>
        </p:spPr>
        <p:txBody>
          <a:bodyPr>
            <a:normAutofit/>
          </a:bodyPr>
          <a:lstStyle/>
          <a:p>
            <a:r>
              <a:rPr lang="cs-CZ" sz="1600" dirty="0" smtClean="0"/>
              <a:t> </a:t>
            </a:r>
            <a:endParaRPr lang="cs-CZ" sz="1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2348880"/>
            <a:ext cx="6400800" cy="3528392"/>
          </a:xfrm>
        </p:spPr>
        <p:txBody>
          <a:bodyPr>
            <a:normAutofit lnSpcReduction="10000"/>
          </a:bodyPr>
          <a:lstStyle/>
          <a:p>
            <a:r>
              <a:rPr lang="cs-CZ" sz="2000" dirty="0" smtClean="0">
                <a:solidFill>
                  <a:schemeClr val="tx1"/>
                </a:solidFill>
              </a:rPr>
              <a:t>Základní škola, Hrádek 203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Projekt: CZ.1.07/1.400/21.1220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VY_32_INOVACE_04_Matematika_9.a </a:t>
            </a:r>
            <a:r>
              <a:rPr lang="cs-CZ" sz="2000" dirty="0" smtClean="0">
                <a:solidFill>
                  <a:schemeClr val="tx1"/>
                </a:solidFill>
              </a:rPr>
              <a:t>10.ročník 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11_Počítání s penězi ve slovních úlohách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Autor: Mgr. Jana Štruncová</a:t>
            </a:r>
          </a:p>
          <a:p>
            <a:r>
              <a:rPr lang="cs-CZ" sz="2000" dirty="0" smtClean="0">
                <a:solidFill>
                  <a:schemeClr val="tx1"/>
                </a:solidFill>
              </a:rPr>
              <a:t>Anotace: Přiřazování pravděpodobných cen ke zboží, sečítání jednotlivých položek nákupu, sečítání v korunách a porovnávání těchto hodnot, nákup oblečení se zadáním maximální možné celkové částky, součet jednotlivých nákupů a výpočet zbylé částky, materiál slouží k projekci na interaktivní tabuli</a:t>
            </a:r>
          </a:p>
          <a:p>
            <a:endParaRPr lang="cs-CZ" sz="2000" dirty="0" smtClean="0"/>
          </a:p>
          <a:p>
            <a:endParaRPr lang="cs-CZ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3152" y="476672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995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1. Přiřaď k danému zboží cedulku s pravděpodobnou cenou: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1662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                                   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</p:txBody>
      </p:sp>
      <p:pic>
        <p:nvPicPr>
          <p:cNvPr id="1026" name="Picture 2" descr="C:\Users\08D4\AppData\Local\Microsoft\Windows\Temporary Internet Files\Content.IE5\AM1I8PN9\MC90041190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189" y="1041004"/>
            <a:ext cx="1843088" cy="1688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08D4\AppData\Local\Microsoft\Windows\Temporary Internet Files\Content.IE5\AM1I8PN9\MC90019751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226741"/>
            <a:ext cx="1695773" cy="1502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8D4\AppData\Local\Microsoft\Windows\Temporary Internet Files\Content.IE5\AM1I8PN9\MC9002321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398588"/>
            <a:ext cx="1968500" cy="108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8D4\AppData\Local\Microsoft\Windows\Temporary Internet Files\Content.IE5\VZIX1WKG\MC900440066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837" y="1398588"/>
            <a:ext cx="194945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8D4\AppData\Local\Microsoft\Windows\Temporary Internet Files\Content.IE5\8XZW9BCL\MC90019932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55" y="3861048"/>
            <a:ext cx="1880443" cy="868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8D4\AppData\Local\Microsoft\Windows\Temporary Internet Files\Content.IE5\UB2NFYRG\MC90030803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2441" y="3311823"/>
            <a:ext cx="1827213" cy="1417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08D4\AppData\Local\Microsoft\Windows\Temporary Internet Files\Content.IE5\2A9ODWEN\MC90040781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438" y="3467100"/>
            <a:ext cx="1841500" cy="1155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08D4\AppData\Local\Microsoft\Windows\Temporary Internet Files\Content.IE5\VZIX1WKG\MP900425493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785" y="3278376"/>
            <a:ext cx="1655502" cy="145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989615" y="5457800"/>
            <a:ext cx="1182809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600 Kč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971600" y="6110273"/>
            <a:ext cx="1182809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8 Kč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361450" y="6110273"/>
            <a:ext cx="1182809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25 Kč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3732152" y="6110064"/>
            <a:ext cx="1182809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12 Kč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5124484" y="6110064"/>
            <a:ext cx="1182809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22 Kč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6432559" y="6110273"/>
            <a:ext cx="1182809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30 Kč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7683953" y="6110064"/>
            <a:ext cx="1182809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200 Kč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2361450" y="5457800"/>
            <a:ext cx="1182809" cy="4572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3 Kč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712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2. Jirka jde na nákup. Má koupit 2 jogurty, 5 rohlíků a 1 máslo. Kolik za nákup zaplatí? Bude mu stačit 50 Kč?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1845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2 jogurty   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5 rohlíků    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1 máslo     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Celkem      __________________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Jirka má                                  .      Nákup stojí                                   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Jirkovi   </a:t>
            </a:r>
            <a:r>
              <a:rPr lang="cs-CZ" sz="2400" b="1" dirty="0" smtClean="0"/>
              <a:t>stačilo</a:t>
            </a:r>
            <a:r>
              <a:rPr lang="cs-CZ" sz="2400" dirty="0" smtClean="0"/>
              <a:t>  </a:t>
            </a:r>
            <a:r>
              <a:rPr lang="cs-CZ" sz="2400" b="1" dirty="0" smtClean="0"/>
              <a:t>-  nestačilo </a:t>
            </a:r>
            <a:r>
              <a:rPr lang="cs-CZ" sz="2400" dirty="0" smtClean="0"/>
              <a:t> 50 Kč.</a:t>
            </a:r>
            <a:endParaRPr lang="cs-CZ" sz="2400" b="1" dirty="0"/>
          </a:p>
        </p:txBody>
      </p:sp>
      <p:sp>
        <p:nvSpPr>
          <p:cNvPr id="4" name="Obdélník 3"/>
          <p:cNvSpPr/>
          <p:nvPr/>
        </p:nvSpPr>
        <p:spPr>
          <a:xfrm>
            <a:off x="1835696" y="4725144"/>
            <a:ext cx="1872208" cy="648072"/>
          </a:xfrm>
          <a:prstGeom prst="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             Kč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084168" y="4725144"/>
            <a:ext cx="1872208" cy="648072"/>
          </a:xfrm>
          <a:prstGeom prst="rect">
            <a:avLst/>
          </a:prstGeom>
          <a:solidFill>
            <a:schemeClr val="bg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             Kč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181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3. Zjisti, které dítě má našetřeno nejméně peněz – podtrhni ho </a:t>
            </a:r>
            <a:br>
              <a:rPr lang="cs-CZ" sz="2400" dirty="0" smtClean="0"/>
            </a:br>
            <a:r>
              <a:rPr lang="cs-CZ" sz="2400" dirty="0" smtClean="0"/>
              <a:t>   zeleně a které nejvíce – podtrhni ho červeně: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Libor      62 Kč              Aneta     24 Kč          Petr      50 Kč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</a:t>
            </a:r>
            <a:r>
              <a:rPr lang="cs-CZ" sz="2400" u="sng" dirty="0" smtClean="0"/>
              <a:t>35 Kč</a:t>
            </a:r>
            <a:r>
              <a:rPr lang="cs-CZ" sz="2400" dirty="0" smtClean="0"/>
              <a:t>                              </a:t>
            </a:r>
            <a:r>
              <a:rPr lang="cs-CZ" sz="2400" u="sng" dirty="0" smtClean="0"/>
              <a:t>71 Kč</a:t>
            </a:r>
            <a:r>
              <a:rPr lang="cs-CZ" sz="2400" dirty="0" smtClean="0"/>
              <a:t>                       </a:t>
            </a:r>
            <a:r>
              <a:rPr lang="cs-CZ" sz="2400" u="sng" dirty="0" smtClean="0"/>
              <a:t>38 Kč</a:t>
            </a:r>
          </a:p>
          <a:p>
            <a:pPr marL="0" indent="0">
              <a:buNone/>
            </a:pPr>
            <a:endParaRPr lang="cs-CZ" sz="2400" u="sng" dirty="0"/>
          </a:p>
          <a:p>
            <a:pPr marL="0" indent="0">
              <a:buNone/>
            </a:pPr>
            <a:r>
              <a:rPr lang="cs-CZ" sz="2400" dirty="0" smtClean="0"/>
              <a:t>Martin   43 Kč              Zuzana    37 Kč         Marek  31 Kč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        </a:t>
            </a:r>
            <a:r>
              <a:rPr lang="cs-CZ" sz="2400" u="sng" dirty="0" smtClean="0"/>
              <a:t>46 Kč</a:t>
            </a:r>
            <a:r>
              <a:rPr lang="cs-CZ" sz="2400" dirty="0" smtClean="0"/>
              <a:t>                              </a:t>
            </a:r>
            <a:r>
              <a:rPr lang="cs-CZ" sz="2400" u="sng" dirty="0" smtClean="0"/>
              <a:t>40 Kč</a:t>
            </a:r>
            <a:r>
              <a:rPr lang="cs-CZ" sz="2400" dirty="0" smtClean="0"/>
              <a:t>                       </a:t>
            </a:r>
            <a:r>
              <a:rPr lang="cs-CZ" sz="2400" u="sng" dirty="0" smtClean="0"/>
              <a:t>51 Kč </a:t>
            </a:r>
          </a:p>
          <a:p>
            <a:pPr marL="0" indent="0">
              <a:buNone/>
            </a:pPr>
            <a:endParaRPr lang="cs-CZ" sz="2400" u="sng" dirty="0"/>
          </a:p>
          <a:p>
            <a:pPr marL="0" indent="0">
              <a:buNone/>
            </a:pPr>
            <a:r>
              <a:rPr lang="cs-CZ" sz="2400" dirty="0" smtClean="0"/>
              <a:t>Kolik korun chybí Zuzaně, aby měla stejně jako Libor?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   97</a:t>
            </a:r>
          </a:p>
          <a:p>
            <a:pPr marL="0" indent="0">
              <a:buNone/>
            </a:pPr>
            <a:r>
              <a:rPr lang="cs-CZ" sz="2400" dirty="0" smtClean="0"/>
              <a:t>                             </a:t>
            </a:r>
            <a:r>
              <a:rPr lang="cs-CZ" sz="2400" u="sng" dirty="0" smtClean="0"/>
              <a:t>- 77</a:t>
            </a:r>
          </a:p>
          <a:p>
            <a:pPr marL="0" indent="0">
              <a:buNone/>
            </a:pPr>
            <a:endParaRPr lang="cs-CZ" sz="2400" u="sng" dirty="0"/>
          </a:p>
          <a:p>
            <a:pPr marL="0" indent="0">
              <a:buNone/>
            </a:pPr>
            <a:r>
              <a:rPr lang="cs-CZ" sz="2400" dirty="0" smtClean="0"/>
              <a:t>Zuzaně chybí  _________ .</a:t>
            </a:r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238075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296144"/>
          </a:xfrm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4. Jolana, Jitka a Aleš jdou s maminkou kupovat oblečení. Za každé dítě</a:t>
            </a:r>
            <a:br>
              <a:rPr lang="cs-CZ" sz="2400" dirty="0" smtClean="0"/>
            </a:br>
            <a:r>
              <a:rPr lang="cs-CZ" sz="2400" dirty="0" smtClean="0"/>
              <a:t>  může maminka utratit nejvíc 1 000 Kč.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Vyber každému oblečení a spočítej, kolik za něj maminka zaplatí.</a:t>
            </a:r>
            <a:br>
              <a:rPr lang="cs-CZ" sz="2400" dirty="0" smtClean="0"/>
            </a:b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300 Kč           200 Kč            250 Kč          400 Kč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150 Kč            800 Kč            240 Kč          500 Kč</a:t>
            </a:r>
          </a:p>
        </p:txBody>
      </p:sp>
      <p:pic>
        <p:nvPicPr>
          <p:cNvPr id="2050" name="Picture 2" descr="C:\Users\08D4\AppData\Local\Microsoft\Windows\Temporary Internet Files\Content.IE5\DE4CGPLA\MC9002329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1206500" cy="107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08D4\AppData\Local\Microsoft\Windows\Temporary Internet Files\Content.IE5\UB2NFYRG\MC9000570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584331"/>
            <a:ext cx="1328763" cy="1339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08D4\AppData\Local\Microsoft\Windows\Temporary Internet Files\Content.IE5\ZDUB3LS2\MC90023295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628881"/>
            <a:ext cx="1224136" cy="1250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8D4\AppData\Local\Microsoft\Windows\Temporary Internet Files\Content.IE5\MU6H004U\MC9001133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786" y="4169147"/>
            <a:ext cx="1275582" cy="13711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08D4\AppData\Local\Microsoft\Windows\Temporary Internet Files\Content.IE5\2A9ODWEN\MC900057016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501" y="1674918"/>
            <a:ext cx="1292052" cy="115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08D4\AppData\Local\Microsoft\Windows\Temporary Internet Files\Content.IE5\VZIX1WKG\MC900305221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169147"/>
            <a:ext cx="1444774" cy="1276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8D4\AppData\Local\Microsoft\Windows\Temporary Internet Files\Content.IE5\S7687CZ2\MC90035369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232349"/>
            <a:ext cx="1533401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8D4\AppData\Local\Microsoft\Windows\Temporary Internet Files\Content.IE5\VZIX1WKG\MC900215620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7" y="4036962"/>
            <a:ext cx="1722654" cy="17683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8161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63367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                </a:t>
            </a:r>
          </a:p>
          <a:p>
            <a:pPr marL="0" indent="0">
              <a:buNone/>
            </a:pPr>
            <a:r>
              <a:rPr lang="cs-CZ" sz="2400" dirty="0" smtClean="0"/>
              <a:t>________  +  _________  +  __________  +  __________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Nákup pro Jolanu stál  _______________ 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________  +  _________  +  __________  +  __________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Nákup pro Jitku stál  _______________ 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________  +  _________  +  __________  +  __________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Nákup pro Aleše stál  ______________ 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611560" y="188640"/>
            <a:ext cx="1944216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JOLANA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1560" y="4523540"/>
            <a:ext cx="1944216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ALEŠ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11560" y="2420888"/>
            <a:ext cx="1944216" cy="5760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JITKA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903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5. V pondělí utratila babička za nákup 250 Kč, ve středu 120 Kč a </a:t>
            </a:r>
            <a:br>
              <a:rPr lang="cs-CZ" sz="2400" dirty="0" smtClean="0"/>
            </a:br>
            <a:r>
              <a:rPr lang="cs-CZ" sz="2400" dirty="0" smtClean="0"/>
              <a:t>     v pátek 400 Kč. </a:t>
            </a:r>
            <a:br>
              <a:rPr lang="cs-CZ" sz="2400" dirty="0" smtClean="0"/>
            </a:br>
            <a:r>
              <a:rPr lang="cs-CZ" sz="2400" dirty="0"/>
              <a:t> </a:t>
            </a:r>
            <a:r>
              <a:rPr lang="cs-CZ" sz="2400" dirty="0" smtClean="0"/>
              <a:t>   Kolik babičce zůstalo z tisícikoruny?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    _________  +  ________  +  ________  =  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         </a:t>
            </a:r>
            <a:r>
              <a:rPr lang="cs-CZ" dirty="0" smtClean="0"/>
              <a:t>1 000</a:t>
            </a:r>
            <a:r>
              <a:rPr lang="cs-CZ" sz="2400" dirty="0" smtClean="0"/>
              <a:t>  </a:t>
            </a:r>
            <a:r>
              <a:rPr lang="cs-CZ" dirty="0" smtClean="0"/>
              <a:t>Kč</a:t>
            </a:r>
            <a:r>
              <a:rPr lang="cs-CZ" sz="2400" dirty="0" smtClean="0"/>
              <a:t>    -   ________  =  _________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Babičce zůstalo   _____________ 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34454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cs-CZ" sz="2400" dirty="0"/>
              <a:t>Citace: použité ilustrace : http//office.microsoft.com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 smtClean="0"/>
              <a:t>Řešení:</a:t>
            </a:r>
          </a:p>
          <a:p>
            <a:pPr>
              <a:buAutoNum type="arabicPeriod"/>
            </a:pPr>
            <a:r>
              <a:rPr lang="cs-CZ" sz="1800" dirty="0" smtClean="0"/>
              <a:t>Jogurt – 8 Kč, rohlík – 3 Kč, máslo – 25 Kč, žvýkačky – 12 Kč, tričko – 200 Kč, chléb – 30 Kč, čokoláda – 22 Kč.</a:t>
            </a:r>
          </a:p>
          <a:p>
            <a:pPr>
              <a:buAutoNum type="arabicPeriod"/>
            </a:pPr>
            <a:r>
              <a:rPr lang="cs-CZ" sz="1800" dirty="0" smtClean="0"/>
              <a:t>2 jogurty – 16 Kč, 5 rohlíků – 15 Kč, 1 máslo – 25 Kč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Celkem – 56 Kč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Jirka má 50 Kč. Nákup stojí 56 Kč. Jirkovi nestačilo 50 Kč.</a:t>
            </a:r>
          </a:p>
          <a:p>
            <a:pPr marL="0" indent="0">
              <a:buNone/>
            </a:pPr>
            <a:r>
              <a:rPr lang="cs-CZ" sz="1800" dirty="0" smtClean="0"/>
              <a:t>3. Nejméně má našetřeno </a:t>
            </a:r>
            <a:r>
              <a:rPr lang="cs-CZ" sz="1800" dirty="0" smtClean="0">
                <a:solidFill>
                  <a:srgbClr val="00B050"/>
                </a:solidFill>
              </a:rPr>
              <a:t>Zuzana</a:t>
            </a:r>
            <a:r>
              <a:rPr lang="cs-CZ" sz="1800" dirty="0" smtClean="0"/>
              <a:t> – 77 Kč a nejvíc má našetřeno </a:t>
            </a:r>
            <a:r>
              <a:rPr lang="cs-CZ" sz="1800" dirty="0" smtClean="0">
                <a:solidFill>
                  <a:srgbClr val="FF0000"/>
                </a:solidFill>
              </a:rPr>
              <a:t>Libor</a:t>
            </a:r>
            <a:r>
              <a:rPr lang="cs-CZ" sz="1800" dirty="0" smtClean="0"/>
              <a:t> – 97 Kč. Zuzaně 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chybí 20 Kč, aby měla stejně jako Libor.</a:t>
            </a:r>
          </a:p>
          <a:p>
            <a:pPr marL="0" indent="0">
              <a:buNone/>
            </a:pPr>
            <a:r>
              <a:rPr lang="cs-CZ" sz="1800" dirty="0" smtClean="0"/>
              <a:t>4. Různé varianty řešení</a:t>
            </a:r>
          </a:p>
          <a:p>
            <a:pPr marL="0" indent="0">
              <a:buNone/>
            </a:pPr>
            <a:r>
              <a:rPr lang="cs-CZ" sz="1800" dirty="0" smtClean="0"/>
              <a:t>5. 250 Kč + 120 Kč + 400 Kč = 770 Kč     1 000 Kč – 770 Kč = 230 Kč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Babičce zůstalo 230 Kč.</a:t>
            </a:r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186837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477</Words>
  <Application>Microsoft Office PowerPoint</Application>
  <PresentationFormat>Předvádění na obrazovce (4:3)</PresentationFormat>
  <Paragraphs>97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 </vt:lpstr>
      <vt:lpstr>1. Přiřaď k danému zboží cedulku s pravděpodobnou cenou:</vt:lpstr>
      <vt:lpstr>2. Jirka jde na nákup. Má koupit 2 jogurty, 5 rohlíků a 1 máslo. Kolik za nákup zaplatí? Bude mu stačit 50 Kč?</vt:lpstr>
      <vt:lpstr>3. Zjisti, které dítě má našetřeno nejméně peněz – podtrhni ho     zeleně a které nejvíce – podtrhni ho červeně:</vt:lpstr>
      <vt:lpstr>4. Jolana, Jitka a Aleš jdou s maminkou kupovat oblečení. Za každé dítě   může maminka utratit nejvíc 1 000 Kč.   Vyber každému oblečení a spočítej, kolik za něj maminka zaplatí. </vt:lpstr>
      <vt:lpstr>Prezentace aplikace PowerPoint</vt:lpstr>
      <vt:lpstr>5. V pondělí utratila babička za nákup 250 Kč, ve středu 120 Kč a       v pátek 400 Kč.      Kolik babičce zůstalo z tisícikoruny?</vt:lpstr>
      <vt:lpstr>Citace: použité ilustrace : http//office.microsoft.com 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08D4</dc:creator>
  <cp:lastModifiedBy>08D4</cp:lastModifiedBy>
  <cp:revision>46</cp:revision>
  <dcterms:created xsi:type="dcterms:W3CDTF">2011-06-19T09:19:17Z</dcterms:created>
  <dcterms:modified xsi:type="dcterms:W3CDTF">2012-05-29T09:18:58Z</dcterms:modified>
</cp:coreProperties>
</file>