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2"/>
  </p:notesMasterIdLst>
  <p:sldIdLst>
    <p:sldId id="256" r:id="rId2"/>
    <p:sldId id="269" r:id="rId3"/>
    <p:sldId id="272" r:id="rId4"/>
    <p:sldId id="273" r:id="rId5"/>
    <p:sldId id="274" r:id="rId6"/>
    <p:sldId id="270" r:id="rId7"/>
    <p:sldId id="271" r:id="rId8"/>
    <p:sldId id="275" r:id="rId9"/>
    <p:sldId id="276" r:id="rId10"/>
    <p:sldId id="277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66FF33"/>
  </p:clrMru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F5AB1C69-6EDB-4FF4-983F-18BD219EF322}" styleName="Střední styl 2 – zvýraznění 3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3">
              <a:tint val="20000"/>
            </a:schemeClr>
          </a:solidFill>
        </a:fill>
      </a:tcStyle>
    </a:wholeTbl>
    <a:band1H>
      <a:tcStyle>
        <a:tcBdr/>
        <a:fill>
          <a:solidFill>
            <a:schemeClr val="accent3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3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3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3"/>
          </a:solidFill>
        </a:fill>
      </a:tcStyle>
    </a:firstRow>
  </a:tblStyle>
  <a:tblStyle styleId="{93296810-A885-4BE3-A3E7-6D5BEEA58F35}" styleName="Střední styl 2 – zvýraznění 6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6">
              <a:tint val="20000"/>
            </a:schemeClr>
          </a:solidFill>
        </a:fill>
      </a:tcStyle>
    </a:wholeTbl>
    <a:band1H>
      <a:tcStyle>
        <a:tcBdr/>
        <a:fill>
          <a:solidFill>
            <a:schemeClr val="accent6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6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6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6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6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6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-204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64789768-F5F4-4A4B-885F-996867BDCF92}" type="datetimeFigureOut">
              <a:rPr lang="cs-CZ" smtClean="0"/>
              <a:pPr/>
              <a:t>11.1.2013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DEA38BFB-6EC7-4457-999D-A19B1A8B8597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6468136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92F1F3E-BFB1-4129-BFF5-30CCCC06F1B9}" type="datetimeFigureOut">
              <a:rPr lang="cs-CZ" smtClean="0"/>
              <a:pPr/>
              <a:t>11.1.2013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DCC4C2-41F6-4F0C-9D0F-A2DFEA9C94E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05520016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92F1F3E-BFB1-4129-BFF5-30CCCC06F1B9}" type="datetimeFigureOut">
              <a:rPr lang="cs-CZ" smtClean="0"/>
              <a:pPr/>
              <a:t>11.1.2013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DCC4C2-41F6-4F0C-9D0F-A2DFEA9C94E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82800906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92F1F3E-BFB1-4129-BFF5-30CCCC06F1B9}" type="datetimeFigureOut">
              <a:rPr lang="cs-CZ" smtClean="0"/>
              <a:pPr/>
              <a:t>11.1.2013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DCC4C2-41F6-4F0C-9D0F-A2DFEA9C94E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89902396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92F1F3E-BFB1-4129-BFF5-30CCCC06F1B9}" type="datetimeFigureOut">
              <a:rPr lang="cs-CZ" smtClean="0"/>
              <a:pPr/>
              <a:t>11.1.2013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DCC4C2-41F6-4F0C-9D0F-A2DFEA9C94E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71028684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92F1F3E-BFB1-4129-BFF5-30CCCC06F1B9}" type="datetimeFigureOut">
              <a:rPr lang="cs-CZ" smtClean="0"/>
              <a:pPr/>
              <a:t>11.1.2013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DCC4C2-41F6-4F0C-9D0F-A2DFEA9C94E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77634996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92F1F3E-BFB1-4129-BFF5-30CCCC06F1B9}" type="datetimeFigureOut">
              <a:rPr lang="cs-CZ" smtClean="0"/>
              <a:pPr/>
              <a:t>11.1.2013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DCC4C2-41F6-4F0C-9D0F-A2DFEA9C94E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71651960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92F1F3E-BFB1-4129-BFF5-30CCCC06F1B9}" type="datetimeFigureOut">
              <a:rPr lang="cs-CZ" smtClean="0"/>
              <a:pPr/>
              <a:t>11.1.2013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DCC4C2-41F6-4F0C-9D0F-A2DFEA9C94E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28221422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92F1F3E-BFB1-4129-BFF5-30CCCC06F1B9}" type="datetimeFigureOut">
              <a:rPr lang="cs-CZ" smtClean="0"/>
              <a:pPr/>
              <a:t>11.1.2013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DCC4C2-41F6-4F0C-9D0F-A2DFEA9C94E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35548578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92F1F3E-BFB1-4129-BFF5-30CCCC06F1B9}" type="datetimeFigureOut">
              <a:rPr lang="cs-CZ" smtClean="0"/>
              <a:pPr/>
              <a:t>11.1.2013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DCC4C2-41F6-4F0C-9D0F-A2DFEA9C94E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70191173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92F1F3E-BFB1-4129-BFF5-30CCCC06F1B9}" type="datetimeFigureOut">
              <a:rPr lang="cs-CZ" smtClean="0"/>
              <a:pPr/>
              <a:t>11.1.2013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DCC4C2-41F6-4F0C-9D0F-A2DFEA9C94E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16734498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92F1F3E-BFB1-4129-BFF5-30CCCC06F1B9}" type="datetimeFigureOut">
              <a:rPr lang="cs-CZ" smtClean="0"/>
              <a:pPr/>
              <a:t>11.1.2013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DCC4C2-41F6-4F0C-9D0F-A2DFEA9C94E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62803150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92F1F3E-BFB1-4129-BFF5-30CCCC06F1B9}" type="datetimeFigureOut">
              <a:rPr lang="cs-CZ" smtClean="0"/>
              <a:pPr/>
              <a:t>11.1.2013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6DCC4C2-41F6-4F0C-9D0F-A2DFEA9C94E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00205971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wmf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wmf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hyperlink" Target="http://www.office.microsoft.com/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899592" y="332656"/>
            <a:ext cx="7772400" cy="1470025"/>
          </a:xfrm>
        </p:spPr>
        <p:txBody>
          <a:bodyPr>
            <a:normAutofit/>
          </a:bodyPr>
          <a:lstStyle/>
          <a:p>
            <a:endParaRPr lang="cs-CZ" sz="1600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475656" y="2348880"/>
            <a:ext cx="6400800" cy="3528392"/>
          </a:xfrm>
        </p:spPr>
        <p:txBody>
          <a:bodyPr>
            <a:normAutofit/>
          </a:bodyPr>
          <a:lstStyle/>
          <a:p>
            <a:r>
              <a:rPr lang="cs-CZ" sz="2000" dirty="0" smtClean="0">
                <a:solidFill>
                  <a:schemeClr val="tx1"/>
                </a:solidFill>
              </a:rPr>
              <a:t>Základní škola, Hrádek 203</a:t>
            </a:r>
          </a:p>
          <a:p>
            <a:r>
              <a:rPr lang="cs-CZ" sz="2000" dirty="0" smtClean="0">
                <a:solidFill>
                  <a:schemeClr val="tx1"/>
                </a:solidFill>
              </a:rPr>
              <a:t>Projekt: CZ.1.07/1.400/21.1220</a:t>
            </a:r>
          </a:p>
          <a:p>
            <a:r>
              <a:rPr lang="cs-CZ" sz="2000" dirty="0" smtClean="0">
                <a:solidFill>
                  <a:schemeClr val="tx1"/>
                </a:solidFill>
              </a:rPr>
              <a:t>VY_32_INOVACE_04_Matematika_9. a 10. ročník </a:t>
            </a:r>
          </a:p>
          <a:p>
            <a:r>
              <a:rPr lang="cs-CZ" sz="2000" dirty="0" smtClean="0">
                <a:solidFill>
                  <a:schemeClr val="tx1"/>
                </a:solidFill>
              </a:rPr>
              <a:t>17_Procvičování násobení</a:t>
            </a:r>
          </a:p>
          <a:p>
            <a:r>
              <a:rPr lang="cs-CZ" sz="2000" dirty="0" smtClean="0">
                <a:solidFill>
                  <a:schemeClr val="tx1"/>
                </a:solidFill>
              </a:rPr>
              <a:t>Autor: Mgr. Jana Štruncová</a:t>
            </a:r>
          </a:p>
          <a:p>
            <a:r>
              <a:rPr lang="cs-CZ" sz="2000" dirty="0" smtClean="0">
                <a:solidFill>
                  <a:schemeClr val="tx1"/>
                </a:solidFill>
              </a:rPr>
              <a:t>Anotace: Materiál je určen pro opakování násobení 2, </a:t>
            </a:r>
            <a:r>
              <a:rPr lang="cs-CZ" sz="2000" dirty="0" smtClean="0">
                <a:solidFill>
                  <a:schemeClr val="tx1"/>
                </a:solidFill>
              </a:rPr>
              <a:t>5              </a:t>
            </a:r>
            <a:r>
              <a:rPr lang="cs-CZ" sz="2000" dirty="0" smtClean="0">
                <a:solidFill>
                  <a:schemeClr val="tx1"/>
                </a:solidFill>
              </a:rPr>
              <a:t>a 10, žáci řeší příklady s názorem, počítají zpaměti </a:t>
            </a:r>
            <a:r>
              <a:rPr lang="cs-CZ" sz="2000" dirty="0" smtClean="0">
                <a:solidFill>
                  <a:schemeClr val="tx1"/>
                </a:solidFill>
              </a:rPr>
              <a:t>                                a </a:t>
            </a:r>
            <a:r>
              <a:rPr lang="cs-CZ" sz="2000" dirty="0" smtClean="0">
                <a:solidFill>
                  <a:schemeClr val="tx1"/>
                </a:solidFill>
              </a:rPr>
              <a:t>dle zadání sestavují příklady na násobení, materiál </a:t>
            </a:r>
            <a:r>
              <a:rPr lang="cs-CZ" sz="2000" dirty="0" smtClean="0">
                <a:solidFill>
                  <a:schemeClr val="tx1"/>
                </a:solidFill>
              </a:rPr>
              <a:t>slouží                   </a:t>
            </a:r>
            <a:r>
              <a:rPr lang="cs-CZ" sz="2000" dirty="0" smtClean="0">
                <a:solidFill>
                  <a:schemeClr val="tx1"/>
                </a:solidFill>
              </a:rPr>
              <a:t>k projekci na interaktivní tabuli</a:t>
            </a:r>
          </a:p>
          <a:p>
            <a:endParaRPr lang="cs-CZ" sz="2000" dirty="0" smtClean="0"/>
          </a:p>
          <a:p>
            <a:endParaRPr lang="cs-CZ" dirty="0"/>
          </a:p>
        </p:txBody>
      </p:sp>
      <p:pic>
        <p:nvPicPr>
          <p:cNvPr id="7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693152" y="476672"/>
            <a:ext cx="5715000" cy="12477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323995583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634082"/>
          </a:xfrm>
          <a:solidFill>
            <a:srgbClr val="66FF33"/>
          </a:solidFill>
        </p:spPr>
        <p:txBody>
          <a:bodyPr>
            <a:noAutofit/>
          </a:bodyPr>
          <a:lstStyle/>
          <a:p>
            <a:r>
              <a:rPr lang="cs-CZ" sz="3600" dirty="0" smtClean="0"/>
              <a:t>Procvičování násobení</a:t>
            </a:r>
            <a:endParaRPr lang="cs-CZ" sz="36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124744"/>
            <a:ext cx="8229600" cy="5400600"/>
          </a:xfrm>
        </p:spPr>
        <p:txBody>
          <a:bodyPr>
            <a:normAutofit/>
          </a:bodyPr>
          <a:lstStyle/>
          <a:p>
            <a:pPr marL="457200" indent="-457200">
              <a:buAutoNum type="arabicPeriod"/>
            </a:pPr>
            <a:r>
              <a:rPr lang="cs-CZ" sz="2400" dirty="0" smtClean="0"/>
              <a:t>Napiš násobky čísla 5:</a:t>
            </a:r>
          </a:p>
          <a:p>
            <a:pPr marL="457200" indent="-457200">
              <a:buAutoNum type="arabicPeriod"/>
            </a:pPr>
            <a:endParaRPr lang="cs-CZ" sz="2400" dirty="0"/>
          </a:p>
          <a:p>
            <a:pPr marL="457200" indent="-457200">
              <a:buAutoNum type="arabicPeriod"/>
            </a:pPr>
            <a:endParaRPr lang="cs-CZ" sz="2400" dirty="0" smtClean="0"/>
          </a:p>
          <a:p>
            <a:pPr marL="457200" indent="-457200">
              <a:buAutoNum type="arabicPeriod"/>
            </a:pPr>
            <a:endParaRPr lang="cs-CZ" sz="2400" dirty="0"/>
          </a:p>
          <a:p>
            <a:pPr marL="0" indent="0">
              <a:buNone/>
            </a:pPr>
            <a:r>
              <a:rPr lang="cs-CZ" sz="2400" dirty="0"/>
              <a:t> </a:t>
            </a:r>
            <a:r>
              <a:rPr lang="cs-CZ" sz="2400" dirty="0" smtClean="0"/>
              <a:t>     Napiš násobky čísla 2:</a:t>
            </a:r>
          </a:p>
          <a:p>
            <a:pPr marL="0" indent="0">
              <a:buNone/>
            </a:pPr>
            <a:endParaRPr lang="cs-CZ" sz="2400" dirty="0" smtClean="0"/>
          </a:p>
          <a:p>
            <a:pPr marL="0" indent="0">
              <a:buNone/>
            </a:pPr>
            <a:endParaRPr lang="cs-CZ" sz="2400" dirty="0"/>
          </a:p>
          <a:p>
            <a:pPr marL="0" indent="0">
              <a:buNone/>
            </a:pPr>
            <a:endParaRPr lang="cs-CZ" sz="2400" dirty="0" smtClean="0"/>
          </a:p>
          <a:p>
            <a:pPr marL="0" indent="0">
              <a:buNone/>
            </a:pPr>
            <a:endParaRPr lang="cs-CZ" sz="2400" dirty="0"/>
          </a:p>
          <a:p>
            <a:pPr marL="0" indent="0">
              <a:buNone/>
            </a:pPr>
            <a:r>
              <a:rPr lang="cs-CZ" sz="2400" dirty="0" smtClean="0"/>
              <a:t>     Napiš násobky čísla 10:</a:t>
            </a:r>
          </a:p>
          <a:p>
            <a:pPr marL="0" indent="0">
              <a:buNone/>
            </a:pPr>
            <a:endParaRPr lang="cs-CZ" sz="2400" dirty="0"/>
          </a:p>
          <a:p>
            <a:pPr marL="0" indent="0">
              <a:buNone/>
            </a:pPr>
            <a:endParaRPr lang="cs-CZ" sz="2400" dirty="0"/>
          </a:p>
          <a:p>
            <a:pPr marL="0" indent="0">
              <a:buNone/>
            </a:pPr>
            <a:endParaRPr lang="cs-CZ" sz="2400" dirty="0"/>
          </a:p>
        </p:txBody>
      </p:sp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1956576978"/>
              </p:ext>
            </p:extLst>
          </p:nvPr>
        </p:nvGraphicFramePr>
        <p:xfrm>
          <a:off x="611560" y="1772816"/>
          <a:ext cx="6096000" cy="576064"/>
        </p:xfrm>
        <a:graphic>
          <a:graphicData uri="http://schemas.openxmlformats.org/drawingml/2006/table">
            <a:tbl>
              <a:tblPr firstRow="1" bandRow="1">
                <a:tableStyleId>{F5AB1C69-6EDB-4FF4-983F-18BD219EF322}</a:tableStyleId>
              </a:tblPr>
              <a:tblGrid>
                <a:gridCol w="609600"/>
                <a:gridCol w="609600"/>
                <a:gridCol w="609600"/>
                <a:gridCol w="609600"/>
                <a:gridCol w="609600"/>
                <a:gridCol w="609600"/>
                <a:gridCol w="609600"/>
                <a:gridCol w="609600"/>
                <a:gridCol w="609600"/>
                <a:gridCol w="609600"/>
              </a:tblGrid>
              <a:tr h="576064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2225584510"/>
              </p:ext>
            </p:extLst>
          </p:nvPr>
        </p:nvGraphicFramePr>
        <p:xfrm>
          <a:off x="683568" y="3573016"/>
          <a:ext cx="6096000" cy="576064"/>
        </p:xfrm>
        <a:graphic>
          <a:graphicData uri="http://schemas.openxmlformats.org/drawingml/2006/table">
            <a:tbl>
              <a:tblPr firstRow="1" bandRow="1">
                <a:tableStyleId>{F5AB1C69-6EDB-4FF4-983F-18BD219EF322}</a:tableStyleId>
              </a:tblPr>
              <a:tblGrid>
                <a:gridCol w="609600"/>
                <a:gridCol w="609600"/>
                <a:gridCol w="609600"/>
                <a:gridCol w="609600"/>
                <a:gridCol w="609600"/>
                <a:gridCol w="609600"/>
                <a:gridCol w="609600"/>
                <a:gridCol w="609600"/>
                <a:gridCol w="609600"/>
                <a:gridCol w="609600"/>
              </a:tblGrid>
              <a:tr h="576064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graphicFrame>
        <p:nvGraphicFramePr>
          <p:cNvPr id="6" name="Tabulka 5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3905491372"/>
              </p:ext>
            </p:extLst>
          </p:nvPr>
        </p:nvGraphicFramePr>
        <p:xfrm>
          <a:off x="611560" y="5805264"/>
          <a:ext cx="6096000" cy="576064"/>
        </p:xfrm>
        <a:graphic>
          <a:graphicData uri="http://schemas.openxmlformats.org/drawingml/2006/table">
            <a:tbl>
              <a:tblPr firstRow="1" bandRow="1">
                <a:tableStyleId>{F5AB1C69-6EDB-4FF4-983F-18BD219EF322}</a:tableStyleId>
              </a:tblPr>
              <a:tblGrid>
                <a:gridCol w="609600"/>
                <a:gridCol w="609600"/>
                <a:gridCol w="609600"/>
                <a:gridCol w="643136"/>
                <a:gridCol w="576064"/>
                <a:gridCol w="609600"/>
                <a:gridCol w="609600"/>
                <a:gridCol w="609600"/>
                <a:gridCol w="609600"/>
                <a:gridCol w="609600"/>
              </a:tblGrid>
              <a:tr h="576064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xmlns="" val="247068100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260648"/>
            <a:ext cx="8229600" cy="6336704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2400" b="1" dirty="0" smtClean="0"/>
              <a:t>2. Vypočítej násobením:</a:t>
            </a:r>
          </a:p>
          <a:p>
            <a:pPr marL="0" indent="0">
              <a:buNone/>
            </a:pPr>
            <a:endParaRPr lang="cs-CZ" sz="2400" dirty="0"/>
          </a:p>
          <a:p>
            <a:pPr marL="0" indent="0">
              <a:buNone/>
            </a:pPr>
            <a:r>
              <a:rPr lang="cs-CZ" sz="2400" i="1" dirty="0" smtClean="0"/>
              <a:t>Kolik je celkem balónků?</a:t>
            </a:r>
          </a:p>
          <a:p>
            <a:pPr marL="0" indent="0">
              <a:buNone/>
            </a:pPr>
            <a:endParaRPr lang="cs-CZ" sz="2400" i="1" dirty="0"/>
          </a:p>
          <a:p>
            <a:pPr marL="0" indent="0">
              <a:buNone/>
            </a:pPr>
            <a:endParaRPr lang="cs-CZ" sz="2400" i="1" dirty="0" smtClean="0"/>
          </a:p>
          <a:p>
            <a:pPr marL="0" indent="0">
              <a:buNone/>
            </a:pPr>
            <a:endParaRPr lang="cs-CZ" sz="2400" i="1" dirty="0"/>
          </a:p>
          <a:p>
            <a:pPr marL="0" indent="0">
              <a:buNone/>
            </a:pPr>
            <a:endParaRPr lang="cs-CZ" sz="2400" i="1" dirty="0" smtClean="0"/>
          </a:p>
          <a:p>
            <a:pPr marL="0" indent="0">
              <a:buNone/>
            </a:pPr>
            <a:endParaRPr lang="cs-CZ" sz="2400" i="1" dirty="0"/>
          </a:p>
          <a:p>
            <a:pPr marL="0" indent="0">
              <a:buNone/>
            </a:pPr>
            <a:endParaRPr lang="cs-CZ" sz="2400" i="1" dirty="0" smtClean="0"/>
          </a:p>
          <a:p>
            <a:pPr marL="0" indent="0" algn="ctr">
              <a:buNone/>
            </a:pPr>
            <a:endParaRPr lang="cs-CZ" sz="2400" i="1" dirty="0"/>
          </a:p>
        </p:txBody>
      </p:sp>
      <p:pic>
        <p:nvPicPr>
          <p:cNvPr id="1026" name="Picture 2" descr="C:\Users\08D4\AppData\Local\Microsoft\Windows\Temporary Internet Files\Content.IE5\AM1I8PN9\MC900444752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11560" y="2230361"/>
            <a:ext cx="1512168" cy="115212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6" name="Picture 2" descr="C:\Users\08D4\AppData\Local\Microsoft\Windows\Temporary Internet Files\Content.IE5\AM1I8PN9\MC900444752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572000" y="2242331"/>
            <a:ext cx="1512168" cy="115212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7" name="Picture 2" descr="C:\Users\08D4\AppData\Local\Microsoft\Windows\Temporary Internet Files\Content.IE5\AM1I8PN9\MC900444752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627784" y="2242331"/>
            <a:ext cx="1512168" cy="115212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577191" y="2197707"/>
            <a:ext cx="1511300" cy="11525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1374548583"/>
              </p:ext>
            </p:extLst>
          </p:nvPr>
        </p:nvGraphicFramePr>
        <p:xfrm>
          <a:off x="1524000" y="4365104"/>
          <a:ext cx="6096000" cy="864096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219200"/>
                <a:gridCol w="1219200"/>
                <a:gridCol w="1219200"/>
                <a:gridCol w="1219200"/>
                <a:gridCol w="1219200"/>
              </a:tblGrid>
              <a:tr h="864096">
                <a:tc>
                  <a:txBody>
                    <a:bodyPr/>
                    <a:lstStyle/>
                    <a:p>
                      <a:pPr algn="ctr"/>
                      <a:endParaRPr lang="cs-CZ" sz="24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400" dirty="0" smtClean="0"/>
                    </a:p>
                    <a:p>
                      <a:pPr algn="ctr"/>
                      <a:r>
                        <a:rPr lang="cs-CZ" sz="2400" dirty="0" smtClean="0"/>
                        <a:t>.</a:t>
                      </a:r>
                      <a:endParaRPr lang="cs-CZ" sz="24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4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400" dirty="0" smtClean="0"/>
                    </a:p>
                    <a:p>
                      <a:pPr algn="ctr"/>
                      <a:r>
                        <a:rPr lang="cs-CZ" sz="2400" dirty="0" smtClean="0"/>
                        <a:t>=</a:t>
                      </a:r>
                      <a:endParaRPr lang="cs-CZ" sz="24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4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xmlns="" val="331268209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476672"/>
            <a:ext cx="8229600" cy="5976664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2400" i="1" dirty="0" smtClean="0"/>
              <a:t>Kolik je celkem vajec?</a:t>
            </a:r>
          </a:p>
          <a:p>
            <a:pPr marL="0" indent="0">
              <a:buNone/>
            </a:pPr>
            <a:endParaRPr lang="cs-CZ" sz="2400" i="1" dirty="0"/>
          </a:p>
          <a:p>
            <a:pPr marL="0" indent="0">
              <a:buNone/>
            </a:pPr>
            <a:endParaRPr lang="cs-CZ" sz="2400" i="1" dirty="0" smtClean="0"/>
          </a:p>
          <a:p>
            <a:pPr marL="0" indent="0">
              <a:buNone/>
            </a:pPr>
            <a:endParaRPr lang="cs-CZ" sz="2400" i="1" dirty="0"/>
          </a:p>
          <a:p>
            <a:pPr marL="0" indent="0">
              <a:buNone/>
            </a:pPr>
            <a:endParaRPr lang="cs-CZ" sz="2400" i="1" dirty="0" smtClean="0"/>
          </a:p>
          <a:p>
            <a:pPr marL="0" indent="0">
              <a:buNone/>
            </a:pPr>
            <a:endParaRPr lang="cs-CZ" sz="2400" i="1" dirty="0"/>
          </a:p>
          <a:p>
            <a:pPr marL="0" indent="0">
              <a:buNone/>
            </a:pPr>
            <a:endParaRPr lang="cs-CZ" sz="2400" i="1" dirty="0" smtClean="0"/>
          </a:p>
          <a:p>
            <a:pPr marL="0" indent="0">
              <a:buNone/>
            </a:pPr>
            <a:endParaRPr lang="cs-CZ" sz="2400" i="1" dirty="0"/>
          </a:p>
          <a:p>
            <a:pPr marL="0" indent="0">
              <a:buNone/>
            </a:pPr>
            <a:endParaRPr lang="cs-CZ" sz="2400" i="1" dirty="0" smtClean="0"/>
          </a:p>
          <a:p>
            <a:pPr marL="0" indent="0">
              <a:buNone/>
            </a:pPr>
            <a:endParaRPr lang="cs-CZ" sz="2400" i="1" dirty="0" smtClean="0"/>
          </a:p>
          <a:p>
            <a:pPr marL="0" indent="0">
              <a:buNone/>
            </a:pPr>
            <a:endParaRPr lang="cs-CZ" sz="2400" dirty="0"/>
          </a:p>
          <a:p>
            <a:pPr marL="0" indent="0">
              <a:buNone/>
            </a:pPr>
            <a:endParaRPr lang="cs-CZ" sz="2400" i="1" dirty="0"/>
          </a:p>
          <a:p>
            <a:pPr marL="0" indent="0">
              <a:buNone/>
            </a:pPr>
            <a:endParaRPr lang="cs-CZ" sz="2400" dirty="0"/>
          </a:p>
          <a:p>
            <a:pPr marL="0" indent="0">
              <a:buNone/>
            </a:pPr>
            <a:endParaRPr lang="cs-CZ" sz="2400" i="1" dirty="0"/>
          </a:p>
        </p:txBody>
      </p:sp>
      <p:pic>
        <p:nvPicPr>
          <p:cNvPr id="2050" name="Picture 2" descr="C:\Users\08D4\AppData\Local\Microsoft\Windows\Temporary Internet Files\Content.IE5\5JRS93BX\MC900088312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83568" y="1844824"/>
            <a:ext cx="2336006" cy="147478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5" name="Picture 2" descr="C:\Users\08D4\AppData\Local\Microsoft\Windows\Temporary Internet Files\Content.IE5\5JRS93BX\MC900088312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275856" y="1844823"/>
            <a:ext cx="2336006" cy="147478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6" name="Picture 2" descr="C:\Users\08D4\AppData\Local\Microsoft\Windows\Temporary Internet Files\Content.IE5\5JRS93BX\MC900088312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156176" y="1844822"/>
            <a:ext cx="2336006" cy="147478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2651310292"/>
              </p:ext>
            </p:extLst>
          </p:nvPr>
        </p:nvGraphicFramePr>
        <p:xfrm>
          <a:off x="1475656" y="4005064"/>
          <a:ext cx="6096000" cy="91440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219200"/>
                <a:gridCol w="1219200"/>
                <a:gridCol w="1219200"/>
                <a:gridCol w="1219200"/>
                <a:gridCol w="1219200"/>
              </a:tblGrid>
              <a:tr h="482352">
                <a:tc>
                  <a:txBody>
                    <a:bodyPr/>
                    <a:lstStyle/>
                    <a:p>
                      <a:endParaRPr lang="cs-CZ" dirty="0" smtClean="0"/>
                    </a:p>
                    <a:p>
                      <a:endParaRPr lang="cs-CZ" dirty="0" smtClean="0"/>
                    </a:p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400" dirty="0" smtClean="0"/>
                    </a:p>
                    <a:p>
                      <a:pPr algn="ctr"/>
                      <a:r>
                        <a:rPr lang="cs-CZ" sz="2400" dirty="0" smtClean="0"/>
                        <a:t>.</a:t>
                      </a:r>
                      <a:endParaRPr lang="cs-CZ" sz="24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 smtClean="0"/>
                    </a:p>
                    <a:p>
                      <a:pPr algn="ctr"/>
                      <a:r>
                        <a:rPr lang="cs-CZ" sz="2400" dirty="0" smtClean="0"/>
                        <a:t>=</a:t>
                      </a:r>
                      <a:endParaRPr lang="cs-CZ" sz="24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xmlns="" val="64692214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332656"/>
            <a:ext cx="8507288" cy="6048672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2400" i="1" dirty="0" smtClean="0"/>
              <a:t>Kolik je rohlíků?</a:t>
            </a:r>
          </a:p>
          <a:p>
            <a:pPr marL="0" indent="0">
              <a:buNone/>
            </a:pPr>
            <a:endParaRPr lang="cs-CZ" sz="2400" i="1" dirty="0"/>
          </a:p>
          <a:p>
            <a:pPr marL="0" indent="0">
              <a:buNone/>
            </a:pPr>
            <a:endParaRPr lang="cs-CZ" sz="2400" i="1" dirty="0" smtClean="0"/>
          </a:p>
          <a:p>
            <a:pPr marL="0" indent="0">
              <a:buNone/>
            </a:pPr>
            <a:endParaRPr lang="cs-CZ" sz="2400" i="1" dirty="0"/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46626" y="1232039"/>
            <a:ext cx="1905744" cy="134567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5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46626" y="4437112"/>
            <a:ext cx="1905744" cy="134567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47936" y="2850980"/>
            <a:ext cx="1905744" cy="134567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7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606080" y="2837869"/>
            <a:ext cx="1905744" cy="134567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8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606080" y="1232040"/>
            <a:ext cx="1905744" cy="134567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9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631579" y="2760774"/>
            <a:ext cx="1905744" cy="134567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644008" y="1199455"/>
            <a:ext cx="1905744" cy="134567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1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732240" y="2720367"/>
            <a:ext cx="1905744" cy="134567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2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732240" y="1133127"/>
            <a:ext cx="1905744" cy="134567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2829306321"/>
              </p:ext>
            </p:extLst>
          </p:nvPr>
        </p:nvGraphicFramePr>
        <p:xfrm>
          <a:off x="2771800" y="4927071"/>
          <a:ext cx="6096000" cy="590161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219200"/>
                <a:gridCol w="1157064"/>
                <a:gridCol w="1281336"/>
                <a:gridCol w="1219200"/>
                <a:gridCol w="1219200"/>
              </a:tblGrid>
              <a:tr h="590161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.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=</a:t>
                      </a:r>
                      <a:endParaRPr lang="cs-CZ" sz="24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xmlns="" val="196974698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476672"/>
            <a:ext cx="8229600" cy="6048672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2400" b="1" dirty="0" smtClean="0"/>
              <a:t>3. Vypočítej:</a:t>
            </a:r>
          </a:p>
          <a:p>
            <a:pPr marL="0" indent="0">
              <a:buNone/>
            </a:pPr>
            <a:endParaRPr lang="cs-CZ" sz="2400" dirty="0" smtClean="0"/>
          </a:p>
          <a:p>
            <a:pPr marL="0" indent="0">
              <a:buNone/>
            </a:pPr>
            <a:r>
              <a:rPr lang="cs-CZ" sz="2400" dirty="0" smtClean="0"/>
              <a:t>3 . 5 kg = __________ kg                9 . 10 kg  = ___________ kg</a:t>
            </a:r>
          </a:p>
          <a:p>
            <a:pPr marL="0" indent="0">
              <a:buNone/>
            </a:pPr>
            <a:endParaRPr lang="cs-CZ" sz="2400" dirty="0"/>
          </a:p>
          <a:p>
            <a:pPr marL="0" indent="0">
              <a:buNone/>
            </a:pPr>
            <a:r>
              <a:rPr lang="cs-CZ" sz="2400" dirty="0" smtClean="0"/>
              <a:t>6 . 5 l    = __________ l                   2 . 10 cm = ___________ cm</a:t>
            </a:r>
          </a:p>
          <a:p>
            <a:pPr marL="0" indent="0">
              <a:buNone/>
            </a:pPr>
            <a:endParaRPr lang="cs-CZ" sz="2400" dirty="0"/>
          </a:p>
          <a:p>
            <a:pPr marL="0" indent="0">
              <a:buNone/>
            </a:pPr>
            <a:r>
              <a:rPr lang="cs-CZ" sz="2400" dirty="0" smtClean="0"/>
              <a:t>8 . 5 m  = __________ m                2 . 2 </a:t>
            </a:r>
            <a:r>
              <a:rPr lang="cs-CZ" sz="2400" dirty="0"/>
              <a:t>g</a:t>
            </a:r>
            <a:r>
              <a:rPr lang="cs-CZ" sz="2400" dirty="0" smtClean="0"/>
              <a:t>       = ___________ g</a:t>
            </a:r>
          </a:p>
          <a:p>
            <a:pPr marL="0" indent="0">
              <a:buNone/>
            </a:pPr>
            <a:endParaRPr lang="cs-CZ" sz="2400" dirty="0"/>
          </a:p>
          <a:p>
            <a:pPr marL="0" indent="0">
              <a:buNone/>
            </a:pPr>
            <a:r>
              <a:rPr lang="cs-CZ" sz="2400" dirty="0" smtClean="0"/>
              <a:t>4 . 5 t    = __________ t                  7 . 2 km    = ___________ km</a:t>
            </a:r>
          </a:p>
          <a:p>
            <a:pPr marL="0" indent="0">
              <a:buNone/>
            </a:pPr>
            <a:endParaRPr lang="cs-CZ" sz="2400" dirty="0"/>
          </a:p>
          <a:p>
            <a:pPr marL="0" indent="0">
              <a:buNone/>
            </a:pPr>
            <a:r>
              <a:rPr lang="cs-CZ" sz="2400" dirty="0" smtClean="0"/>
              <a:t>7 . 10 t  = __________ t                 8 . 2 l         = ___________ l</a:t>
            </a:r>
          </a:p>
          <a:p>
            <a:pPr marL="0" indent="0">
              <a:buNone/>
            </a:pPr>
            <a:endParaRPr lang="cs-CZ" sz="2400" dirty="0"/>
          </a:p>
          <a:p>
            <a:pPr marL="0" indent="0">
              <a:buNone/>
            </a:pPr>
            <a:r>
              <a:rPr lang="cs-CZ" sz="2400" dirty="0" smtClean="0"/>
              <a:t>3 . 10 m =__________ m               3 . 2 cm    = ___________ cm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xmlns="" val="348433805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88640"/>
            <a:ext cx="8229600" cy="6480720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2400" b="1" dirty="0" smtClean="0"/>
              <a:t>4. </a:t>
            </a:r>
          </a:p>
          <a:p>
            <a:pPr marL="0" indent="0">
              <a:buNone/>
            </a:pPr>
            <a:r>
              <a:rPr lang="cs-CZ" sz="2400" dirty="0" smtClean="0"/>
              <a:t>V jednom svazku je 10 ředkviček.</a:t>
            </a:r>
          </a:p>
          <a:p>
            <a:pPr marL="0" indent="0">
              <a:buNone/>
            </a:pPr>
            <a:r>
              <a:rPr lang="cs-CZ" sz="2400" dirty="0" smtClean="0"/>
              <a:t>Kolik ředkviček je v 5, 7 a 9 svazcích?</a:t>
            </a:r>
          </a:p>
          <a:p>
            <a:pPr marL="0" indent="0">
              <a:buNone/>
            </a:pPr>
            <a:endParaRPr lang="cs-CZ" sz="2400" dirty="0"/>
          </a:p>
          <a:p>
            <a:pPr marL="0" indent="0">
              <a:buNone/>
            </a:pPr>
            <a:endParaRPr lang="cs-CZ" sz="2400" dirty="0" smtClean="0"/>
          </a:p>
          <a:p>
            <a:pPr marL="0" indent="0">
              <a:buNone/>
            </a:pPr>
            <a:endParaRPr lang="cs-CZ" sz="2400" dirty="0"/>
          </a:p>
          <a:p>
            <a:pPr marL="0" indent="0">
              <a:buNone/>
            </a:pPr>
            <a:endParaRPr lang="cs-CZ" sz="2400" dirty="0" smtClean="0"/>
          </a:p>
          <a:p>
            <a:pPr marL="0" indent="0">
              <a:buNone/>
            </a:pPr>
            <a:endParaRPr lang="cs-CZ" sz="2400" dirty="0"/>
          </a:p>
          <a:p>
            <a:pPr marL="0" indent="0">
              <a:buNone/>
            </a:pPr>
            <a:endParaRPr lang="cs-CZ" sz="2400" dirty="0" smtClean="0"/>
          </a:p>
          <a:p>
            <a:pPr marL="0" indent="0">
              <a:buNone/>
            </a:pPr>
            <a:endParaRPr lang="cs-CZ" sz="2400" dirty="0" smtClean="0"/>
          </a:p>
          <a:p>
            <a:pPr marL="0" indent="0">
              <a:buNone/>
            </a:pPr>
            <a:endParaRPr lang="cs-CZ" sz="2400" dirty="0"/>
          </a:p>
          <a:p>
            <a:pPr marL="0" indent="0">
              <a:buNone/>
            </a:pPr>
            <a:endParaRPr lang="cs-CZ" sz="2400" dirty="0"/>
          </a:p>
        </p:txBody>
      </p:sp>
      <p:pic>
        <p:nvPicPr>
          <p:cNvPr id="4098" name="Picture 2" descr="C:\Users\08D4\AppData\Local\Microsoft\Windows\Temporary Internet Files\Content.IE5\5JRS93BX\MP900387905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436096" y="301625"/>
            <a:ext cx="3277692" cy="247930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897650982"/>
              </p:ext>
            </p:extLst>
          </p:nvPr>
        </p:nvGraphicFramePr>
        <p:xfrm>
          <a:off x="1619672" y="3356992"/>
          <a:ext cx="6096000" cy="576064"/>
        </p:xfrm>
        <a:graphic>
          <a:graphicData uri="http://schemas.openxmlformats.org/drawingml/2006/table">
            <a:tbl>
              <a:tblPr firstRow="1" bandRow="1">
                <a:tableStyleId>{F5AB1C69-6EDB-4FF4-983F-18BD219EF322}</a:tableStyleId>
              </a:tblPr>
              <a:tblGrid>
                <a:gridCol w="1219200"/>
                <a:gridCol w="1219200"/>
                <a:gridCol w="1219200"/>
                <a:gridCol w="1219200"/>
                <a:gridCol w="1219200"/>
              </a:tblGrid>
              <a:tr h="576064">
                <a:tc>
                  <a:txBody>
                    <a:bodyPr/>
                    <a:lstStyle/>
                    <a:p>
                      <a:pPr algn="ctr"/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.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=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2400" dirty="0"/>
                    </a:p>
                  </a:txBody>
                  <a:tcPr/>
                </a:tc>
              </a:tr>
            </a:tbl>
          </a:graphicData>
        </a:graphic>
      </p:graphicFrame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1706006926"/>
              </p:ext>
            </p:extLst>
          </p:nvPr>
        </p:nvGraphicFramePr>
        <p:xfrm>
          <a:off x="1619672" y="4653136"/>
          <a:ext cx="6096000" cy="576064"/>
        </p:xfrm>
        <a:graphic>
          <a:graphicData uri="http://schemas.openxmlformats.org/drawingml/2006/table">
            <a:tbl>
              <a:tblPr firstRow="1" bandRow="1">
                <a:tableStyleId>{F5AB1C69-6EDB-4FF4-983F-18BD219EF322}</a:tableStyleId>
              </a:tblPr>
              <a:tblGrid>
                <a:gridCol w="1219200"/>
                <a:gridCol w="1219200"/>
                <a:gridCol w="1219200"/>
                <a:gridCol w="1219200"/>
                <a:gridCol w="1219200"/>
              </a:tblGrid>
              <a:tr h="576064">
                <a:tc>
                  <a:txBody>
                    <a:bodyPr/>
                    <a:lstStyle/>
                    <a:p>
                      <a:pPr algn="ctr"/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.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=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2400" dirty="0"/>
                    </a:p>
                  </a:txBody>
                  <a:tcPr/>
                </a:tc>
              </a:tr>
            </a:tbl>
          </a:graphicData>
        </a:graphic>
      </p:graphicFrame>
      <p:graphicFrame>
        <p:nvGraphicFramePr>
          <p:cNvPr id="6" name="Tabulka 5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3891127121"/>
              </p:ext>
            </p:extLst>
          </p:nvPr>
        </p:nvGraphicFramePr>
        <p:xfrm>
          <a:off x="1619672" y="5805264"/>
          <a:ext cx="6096000" cy="576064"/>
        </p:xfrm>
        <a:graphic>
          <a:graphicData uri="http://schemas.openxmlformats.org/drawingml/2006/table">
            <a:tbl>
              <a:tblPr firstRow="1" bandRow="1">
                <a:tableStyleId>{F5AB1C69-6EDB-4FF4-983F-18BD219EF322}</a:tableStyleId>
              </a:tblPr>
              <a:tblGrid>
                <a:gridCol w="1219200"/>
                <a:gridCol w="1219200"/>
                <a:gridCol w="1219200"/>
                <a:gridCol w="1219200"/>
                <a:gridCol w="1219200"/>
              </a:tblGrid>
              <a:tr h="576064">
                <a:tc>
                  <a:txBody>
                    <a:bodyPr/>
                    <a:lstStyle/>
                    <a:p>
                      <a:pPr algn="ctr"/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.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=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2400" dirty="0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xmlns="" val="219634725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404664"/>
            <a:ext cx="8229600" cy="6192688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2400" dirty="0" smtClean="0"/>
              <a:t>V obchodě prodali každý den dva páry tenisek. </a:t>
            </a:r>
          </a:p>
          <a:p>
            <a:pPr marL="0" indent="0">
              <a:buNone/>
            </a:pPr>
            <a:r>
              <a:rPr lang="cs-CZ" sz="2400" dirty="0" smtClean="0"/>
              <a:t>Kolik párů tenisek prodali za 4, 8 a 10 dnů?</a:t>
            </a:r>
            <a:endParaRPr lang="cs-CZ" sz="2400" dirty="0"/>
          </a:p>
        </p:txBody>
      </p:sp>
      <p:pic>
        <p:nvPicPr>
          <p:cNvPr id="5122" name="Picture 2" descr="C:\Users\08D4\AppData\Local\Microsoft\Windows\Temporary Internet Files\Content.IE5\S7687CZ2\MC900334772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092280" y="523153"/>
            <a:ext cx="1833563" cy="134143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2909791201"/>
              </p:ext>
            </p:extLst>
          </p:nvPr>
        </p:nvGraphicFramePr>
        <p:xfrm>
          <a:off x="1547664" y="2996952"/>
          <a:ext cx="6096000" cy="648072"/>
        </p:xfrm>
        <a:graphic>
          <a:graphicData uri="http://schemas.openxmlformats.org/drawingml/2006/table">
            <a:tbl>
              <a:tblPr firstRow="1" bandRow="1">
                <a:tableStyleId>{93296810-A885-4BE3-A3E7-6D5BEEA58F35}</a:tableStyleId>
              </a:tblPr>
              <a:tblGrid>
                <a:gridCol w="1219200"/>
                <a:gridCol w="1219200"/>
                <a:gridCol w="1219200"/>
                <a:gridCol w="1219200"/>
                <a:gridCol w="1219200"/>
              </a:tblGrid>
              <a:tr h="648072">
                <a:tc>
                  <a:txBody>
                    <a:bodyPr/>
                    <a:lstStyle/>
                    <a:p>
                      <a:pPr algn="ctr"/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.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=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2400" dirty="0"/>
                    </a:p>
                  </a:txBody>
                  <a:tcPr/>
                </a:tc>
              </a:tr>
            </a:tbl>
          </a:graphicData>
        </a:graphic>
      </p:graphicFrame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237592006"/>
              </p:ext>
            </p:extLst>
          </p:nvPr>
        </p:nvGraphicFramePr>
        <p:xfrm>
          <a:off x="1547664" y="4293096"/>
          <a:ext cx="6096000" cy="648072"/>
        </p:xfrm>
        <a:graphic>
          <a:graphicData uri="http://schemas.openxmlformats.org/drawingml/2006/table">
            <a:tbl>
              <a:tblPr firstRow="1" bandRow="1">
                <a:tableStyleId>{93296810-A885-4BE3-A3E7-6D5BEEA58F35}</a:tableStyleId>
              </a:tblPr>
              <a:tblGrid>
                <a:gridCol w="1219200"/>
                <a:gridCol w="1219200"/>
                <a:gridCol w="1219200"/>
                <a:gridCol w="1219200"/>
                <a:gridCol w="1219200"/>
              </a:tblGrid>
              <a:tr h="648072">
                <a:tc>
                  <a:txBody>
                    <a:bodyPr/>
                    <a:lstStyle/>
                    <a:p>
                      <a:pPr algn="ctr"/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.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=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2400" dirty="0"/>
                    </a:p>
                  </a:txBody>
                  <a:tcPr/>
                </a:tc>
              </a:tr>
            </a:tbl>
          </a:graphicData>
        </a:graphic>
      </p:graphicFrame>
      <p:graphicFrame>
        <p:nvGraphicFramePr>
          <p:cNvPr id="6" name="Tabulka 5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3062030743"/>
              </p:ext>
            </p:extLst>
          </p:nvPr>
        </p:nvGraphicFramePr>
        <p:xfrm>
          <a:off x="1547664" y="5589240"/>
          <a:ext cx="6096000" cy="576064"/>
        </p:xfrm>
        <a:graphic>
          <a:graphicData uri="http://schemas.openxmlformats.org/drawingml/2006/table">
            <a:tbl>
              <a:tblPr firstRow="1" bandRow="1">
                <a:tableStyleId>{93296810-A885-4BE3-A3E7-6D5BEEA58F35}</a:tableStyleId>
              </a:tblPr>
              <a:tblGrid>
                <a:gridCol w="1219200"/>
                <a:gridCol w="1219200"/>
                <a:gridCol w="1219200"/>
                <a:gridCol w="1219200"/>
                <a:gridCol w="1219200"/>
              </a:tblGrid>
              <a:tr h="576064">
                <a:tc>
                  <a:txBody>
                    <a:bodyPr/>
                    <a:lstStyle/>
                    <a:p>
                      <a:pPr algn="ctr"/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.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=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2400" dirty="0"/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8" name="Picture 2" descr="C:\Users\08D4\AppData\Local\Microsoft\Windows\Temporary Internet Files\Content.IE5\S7687CZ2\MC900334772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252534" y="1340768"/>
            <a:ext cx="1833563" cy="134143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9979893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332656"/>
            <a:ext cx="8229600" cy="6264696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2400" dirty="0" smtClean="0"/>
              <a:t>V truhlíku je pět květin.</a:t>
            </a:r>
          </a:p>
          <a:p>
            <a:pPr marL="0" indent="0">
              <a:buNone/>
            </a:pPr>
            <a:r>
              <a:rPr lang="cs-CZ" sz="2400" dirty="0" smtClean="0"/>
              <a:t>Kolik květin je ve 2, 3 a 6 truhlících?</a:t>
            </a:r>
          </a:p>
          <a:p>
            <a:pPr marL="0" indent="0">
              <a:buNone/>
            </a:pPr>
            <a:endParaRPr lang="cs-CZ" sz="2400" dirty="0"/>
          </a:p>
          <a:p>
            <a:pPr marL="0" indent="0">
              <a:buNone/>
            </a:pPr>
            <a:endParaRPr lang="cs-CZ" sz="2400" dirty="0"/>
          </a:p>
        </p:txBody>
      </p:sp>
      <p:pic>
        <p:nvPicPr>
          <p:cNvPr id="6148" name="Picture 4" descr="C:\Users\08D4\AppData\Local\Microsoft\Windows\Temporary Internet Files\Content.IE5\ZDUB3LS2\MC900026979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508104" y="764704"/>
            <a:ext cx="2666355" cy="201622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53683712"/>
              </p:ext>
            </p:extLst>
          </p:nvPr>
        </p:nvGraphicFramePr>
        <p:xfrm>
          <a:off x="1619672" y="3356992"/>
          <a:ext cx="6096000" cy="576064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219200"/>
                <a:gridCol w="1219200"/>
                <a:gridCol w="1219200"/>
                <a:gridCol w="1219200"/>
                <a:gridCol w="1219200"/>
              </a:tblGrid>
              <a:tr h="576064">
                <a:tc>
                  <a:txBody>
                    <a:bodyPr/>
                    <a:lstStyle/>
                    <a:p>
                      <a:pPr algn="ctr"/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.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=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2400" dirty="0"/>
                    </a:p>
                  </a:txBody>
                  <a:tcPr/>
                </a:tc>
              </a:tr>
            </a:tbl>
          </a:graphicData>
        </a:graphic>
      </p:graphicFrame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1904502948"/>
              </p:ext>
            </p:extLst>
          </p:nvPr>
        </p:nvGraphicFramePr>
        <p:xfrm>
          <a:off x="1619672" y="4725144"/>
          <a:ext cx="6096000" cy="576064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219200"/>
                <a:gridCol w="1219200"/>
                <a:gridCol w="1219200"/>
                <a:gridCol w="1219200"/>
                <a:gridCol w="1219200"/>
              </a:tblGrid>
              <a:tr h="576064">
                <a:tc>
                  <a:txBody>
                    <a:bodyPr/>
                    <a:lstStyle/>
                    <a:p>
                      <a:pPr algn="ctr"/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.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=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2400" dirty="0"/>
                    </a:p>
                  </a:txBody>
                  <a:tcPr/>
                </a:tc>
              </a:tr>
            </a:tbl>
          </a:graphicData>
        </a:graphic>
      </p:graphicFrame>
      <p:graphicFrame>
        <p:nvGraphicFramePr>
          <p:cNvPr id="6" name="Tabulka 5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2392397059"/>
              </p:ext>
            </p:extLst>
          </p:nvPr>
        </p:nvGraphicFramePr>
        <p:xfrm>
          <a:off x="1619672" y="5877272"/>
          <a:ext cx="6096000" cy="576064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219200"/>
                <a:gridCol w="1219200"/>
                <a:gridCol w="1219200"/>
                <a:gridCol w="1219200"/>
                <a:gridCol w="1219200"/>
              </a:tblGrid>
              <a:tr h="576064">
                <a:tc>
                  <a:txBody>
                    <a:bodyPr/>
                    <a:lstStyle/>
                    <a:p>
                      <a:pPr algn="ctr"/>
                      <a:endParaRPr lang="cs-CZ" sz="2400" dirty="0">
                        <a:solidFill>
                          <a:srgbClr val="FFFF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>
                          <a:solidFill>
                            <a:schemeClr val="bg1"/>
                          </a:solidFill>
                        </a:rPr>
                        <a:t>.</a:t>
                      </a:r>
                      <a:endParaRPr lang="cs-CZ" sz="2400" dirty="0">
                        <a:solidFill>
                          <a:schemeClr val="bg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2400" dirty="0">
                        <a:solidFill>
                          <a:srgbClr val="FFFF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>
                          <a:solidFill>
                            <a:schemeClr val="bg1"/>
                          </a:solidFill>
                        </a:rPr>
                        <a:t>=</a:t>
                      </a:r>
                      <a:endParaRPr lang="cs-CZ" sz="2400" dirty="0">
                        <a:solidFill>
                          <a:schemeClr val="bg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2400" dirty="0">
                        <a:solidFill>
                          <a:srgbClr val="FFFF00"/>
                        </a:solidFill>
                      </a:endParaRPr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xmlns="" val="382026426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06090"/>
          </a:xfrm>
        </p:spPr>
        <p:txBody>
          <a:bodyPr>
            <a:normAutofit fontScale="90000"/>
          </a:bodyPr>
          <a:lstStyle/>
          <a:p>
            <a:pPr algn="l"/>
            <a:r>
              <a:rPr lang="cs-CZ" sz="2400" dirty="0"/>
              <a:t>Citace: použité ilustrace : </a:t>
            </a:r>
            <a:r>
              <a:rPr lang="cs-CZ" sz="2400" dirty="0" smtClean="0">
                <a:hlinkClick r:id="rId2"/>
              </a:rPr>
              <a:t>www.office.</a:t>
            </a:r>
            <a:r>
              <a:rPr lang="cs-CZ" sz="2400" dirty="0" err="1" smtClean="0">
                <a:hlinkClick r:id="rId2"/>
              </a:rPr>
              <a:t>microsoft.com</a:t>
            </a:r>
            <a:r>
              <a:rPr lang="cs-CZ" sz="2400" dirty="0" smtClean="0"/>
              <a:t/>
            </a:r>
            <a:br>
              <a:rPr lang="cs-CZ" sz="2400" dirty="0" smtClean="0"/>
            </a:br>
            <a:r>
              <a:rPr lang="cs-CZ" sz="2400" dirty="0" smtClean="0"/>
              <a:t> </a:t>
            </a:r>
            <a:endParaRPr lang="cs-CZ" sz="24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980728"/>
            <a:ext cx="8229600" cy="5145435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1800" b="1" dirty="0" smtClean="0"/>
              <a:t>Řešení:</a:t>
            </a:r>
          </a:p>
          <a:p>
            <a:pPr>
              <a:buAutoNum type="arabicPeriod"/>
            </a:pPr>
            <a:r>
              <a:rPr lang="cs-CZ" sz="1800" dirty="0" smtClean="0"/>
              <a:t>5, 10, 15, 20, 25, 30, 35, 40, 45, 50.</a:t>
            </a:r>
          </a:p>
          <a:p>
            <a:pPr marL="0" indent="0">
              <a:buNone/>
            </a:pPr>
            <a:r>
              <a:rPr lang="cs-CZ" sz="1800" dirty="0"/>
              <a:t> </a:t>
            </a:r>
            <a:r>
              <a:rPr lang="cs-CZ" sz="1800" dirty="0" smtClean="0"/>
              <a:t>      10, 20, 30, 40, 50, 60, 70, 80, 90, 100.</a:t>
            </a:r>
          </a:p>
          <a:p>
            <a:pPr marL="0" indent="0">
              <a:buNone/>
            </a:pPr>
            <a:r>
              <a:rPr lang="cs-CZ" sz="1800" dirty="0"/>
              <a:t> </a:t>
            </a:r>
            <a:r>
              <a:rPr lang="cs-CZ" sz="1800" dirty="0" smtClean="0"/>
              <a:t>      2, 4, 6, 8, 10, 12, 14, 16, 18, 20.</a:t>
            </a:r>
          </a:p>
          <a:p>
            <a:pPr>
              <a:buAutoNum type="arabicPeriod" startAt="2"/>
            </a:pPr>
            <a:r>
              <a:rPr lang="cs-CZ" sz="1800" dirty="0" smtClean="0"/>
              <a:t>4 . 5 = 20      3 . 10 = 30      9 . 2 = 18</a:t>
            </a:r>
          </a:p>
          <a:p>
            <a:pPr>
              <a:buAutoNum type="arabicPeriod" startAt="2"/>
            </a:pPr>
            <a:r>
              <a:rPr lang="cs-CZ" sz="1800" dirty="0" smtClean="0"/>
              <a:t>3 . 5 kg = 15 kg        9 . 10 kg   = 90 kg</a:t>
            </a:r>
          </a:p>
          <a:p>
            <a:pPr marL="0" indent="0">
              <a:buNone/>
            </a:pPr>
            <a:r>
              <a:rPr lang="cs-CZ" sz="1800" dirty="0"/>
              <a:t> </a:t>
            </a:r>
            <a:r>
              <a:rPr lang="cs-CZ" sz="1800" dirty="0" smtClean="0"/>
              <a:t>      6 . 5 l    = 30 l           2 . 10 cm = 20 cm</a:t>
            </a:r>
          </a:p>
          <a:p>
            <a:pPr marL="0" indent="0">
              <a:buNone/>
            </a:pPr>
            <a:r>
              <a:rPr lang="cs-CZ" sz="1800" dirty="0"/>
              <a:t> </a:t>
            </a:r>
            <a:r>
              <a:rPr lang="cs-CZ" sz="1800" dirty="0" smtClean="0"/>
              <a:t>      8 . 5 m  = 40 m        2 . 2 g    = 4 g</a:t>
            </a:r>
          </a:p>
          <a:p>
            <a:pPr marL="0" indent="0">
              <a:buNone/>
            </a:pPr>
            <a:r>
              <a:rPr lang="cs-CZ" sz="1800" dirty="0"/>
              <a:t> </a:t>
            </a:r>
            <a:r>
              <a:rPr lang="cs-CZ" sz="1800" dirty="0" smtClean="0"/>
              <a:t>      4 . 5 t    = 20 t          7 . 2 km = 14 km</a:t>
            </a:r>
          </a:p>
          <a:p>
            <a:pPr marL="0" indent="0">
              <a:buNone/>
            </a:pPr>
            <a:r>
              <a:rPr lang="cs-CZ" sz="1800" dirty="0"/>
              <a:t> </a:t>
            </a:r>
            <a:r>
              <a:rPr lang="cs-CZ" sz="1800" dirty="0" smtClean="0"/>
              <a:t>      7 . 10 t  = 70 t          8 . 2 l      = 16 l</a:t>
            </a:r>
          </a:p>
          <a:p>
            <a:pPr marL="0" indent="0">
              <a:buNone/>
            </a:pPr>
            <a:r>
              <a:rPr lang="cs-CZ" sz="1800" dirty="0"/>
              <a:t> </a:t>
            </a:r>
            <a:r>
              <a:rPr lang="cs-CZ" sz="1800" dirty="0" smtClean="0"/>
              <a:t>      3 . 10 m= 30 m        3 . 2 cm  = 6 cm   </a:t>
            </a:r>
          </a:p>
          <a:p>
            <a:pPr>
              <a:buAutoNum type="arabicPeriod" startAt="4"/>
            </a:pPr>
            <a:r>
              <a:rPr lang="cs-CZ" sz="1800" dirty="0" smtClean="0"/>
              <a:t>5 . 10 = 50       7 . 10 = 70     9 . 10 = 90</a:t>
            </a:r>
          </a:p>
          <a:p>
            <a:pPr marL="0" indent="0">
              <a:buNone/>
            </a:pPr>
            <a:r>
              <a:rPr lang="cs-CZ" sz="1800" dirty="0"/>
              <a:t> </a:t>
            </a:r>
            <a:r>
              <a:rPr lang="cs-CZ" sz="1800" dirty="0" smtClean="0"/>
              <a:t>      4 . 2 = 8           8 . 2 = 16       10 . 2 = 20</a:t>
            </a:r>
          </a:p>
          <a:p>
            <a:pPr marL="0" indent="0">
              <a:buNone/>
            </a:pPr>
            <a:r>
              <a:rPr lang="cs-CZ" sz="1800" dirty="0"/>
              <a:t> </a:t>
            </a:r>
            <a:r>
              <a:rPr lang="cs-CZ" sz="1800" dirty="0" smtClean="0"/>
              <a:t>      2 . 5 = 10         3 . 5 = 15        6 . 5 = 30</a:t>
            </a:r>
          </a:p>
        </p:txBody>
      </p:sp>
    </p:spTree>
    <p:extLst>
      <p:ext uri="{BB962C8B-B14F-4D97-AF65-F5344CB8AC3E}">
        <p14:creationId xmlns:p14="http://schemas.microsoft.com/office/powerpoint/2010/main" xmlns="" val="280126027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758</TotalTime>
  <Words>487</Words>
  <Application>Microsoft Office PowerPoint</Application>
  <PresentationFormat>Předvádění na obrazovce (4:3)</PresentationFormat>
  <Paragraphs>111</Paragraphs>
  <Slides>10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Motiv systému Office</vt:lpstr>
      <vt:lpstr>Snímek 1</vt:lpstr>
      <vt:lpstr>Procvičování násobení</vt:lpstr>
      <vt:lpstr>Snímek 3</vt:lpstr>
      <vt:lpstr>Snímek 4</vt:lpstr>
      <vt:lpstr>Snímek 5</vt:lpstr>
      <vt:lpstr>Snímek 6</vt:lpstr>
      <vt:lpstr>Snímek 7</vt:lpstr>
      <vt:lpstr>Snímek 8</vt:lpstr>
      <vt:lpstr>Snímek 9</vt:lpstr>
      <vt:lpstr>Citace: použité ilustrace : www.office.microsoft.com  </vt:lpstr>
    </vt:vector>
  </TitlesOfParts>
  <Company>HP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08D4</dc:creator>
  <cp:lastModifiedBy>Dum</cp:lastModifiedBy>
  <cp:revision>81</cp:revision>
  <dcterms:created xsi:type="dcterms:W3CDTF">2011-06-19T09:19:17Z</dcterms:created>
  <dcterms:modified xsi:type="dcterms:W3CDTF">2013-01-11T10:18:51Z</dcterms:modified>
</cp:coreProperties>
</file>