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0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b/Coin-2-Kc-reverse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4.jpeg"/><Relationship Id="rId12" Type="http://schemas.openxmlformats.org/officeDocument/2006/relationships/hyperlink" Target="http://upload.wikimedia.org/wikipedia/commons/2/27/Coin-50-Kc-obverse.jpg" TargetMode="External"/><Relationship Id="rId2" Type="http://schemas.openxmlformats.org/officeDocument/2006/relationships/hyperlink" Target="http://upload.wikimedia.org/wikipedia/commons/2/29/20kcmince200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f/Coin-10-Kc-reverse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upload.wikimedia.org/wikipedia/commons/8/8a/Coin-5-Kc-reverse.jpg" TargetMode="External"/><Relationship Id="rId4" Type="http://schemas.openxmlformats.org/officeDocument/2006/relationships/hyperlink" Target="http://upload.wikimedia.org/wikipedia/commons/a/a5/Coin-1-Kc-reverse.jpg" TargetMode="External"/><Relationship Id="rId9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f/Coin-10-Kc-reverse.jpg" TargetMode="External"/><Relationship Id="rId13" Type="http://schemas.openxmlformats.org/officeDocument/2006/relationships/image" Target="../media/image5.jpeg"/><Relationship Id="rId3" Type="http://schemas.openxmlformats.org/officeDocument/2006/relationships/image" Target="../media/image7.jpeg"/><Relationship Id="rId7" Type="http://schemas.openxmlformats.org/officeDocument/2006/relationships/image" Target="../media/image3.jpeg"/><Relationship Id="rId12" Type="http://schemas.openxmlformats.org/officeDocument/2006/relationships/hyperlink" Target="http://upload.wikimedia.org/wikipedia/commons/2/2b/Coin-2-Kc-reverse.jpg" TargetMode="External"/><Relationship Id="rId2" Type="http://schemas.openxmlformats.org/officeDocument/2006/relationships/hyperlink" Target="http://upload.wikimedia.org/wikipedia/commons/2/27/Coin-50-Kc-obver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5/Coin-1-Kc-reverse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2.png"/><Relationship Id="rId10" Type="http://schemas.openxmlformats.org/officeDocument/2006/relationships/hyperlink" Target="http://upload.wikimedia.org/wikipedia/commons/8/8a/Coin-5-Kc-reverse.jpg" TargetMode="External"/><Relationship Id="rId4" Type="http://schemas.openxmlformats.org/officeDocument/2006/relationships/hyperlink" Target="http://upload.wikimedia.org/wikipedia/commons/2/29/20kcmince2002.png" TargetMode="Externa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f/Coin-10-Kc-reverse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upload.wikimedia.org/wikipedia/commons/2/2b/Coin-2-Kc-rever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7/Coin-50-Kc-obverse.jpg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://upload.wikimedia.org/wikipedia/commons/2/29/20kcmince2002.png" TargetMode="External"/><Relationship Id="rId9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Coin-50-Kc-obverse.jpg" TargetMode="External"/><Relationship Id="rId13" Type="http://schemas.openxmlformats.org/officeDocument/2006/relationships/image" Target="../media/image2.png"/><Relationship Id="rId3" Type="http://schemas.openxmlformats.org/officeDocument/2006/relationships/image" Target="../media/image6.jpeg"/><Relationship Id="rId7" Type="http://schemas.openxmlformats.org/officeDocument/2006/relationships/image" Target="../media/image3.jpeg"/><Relationship Id="rId12" Type="http://schemas.openxmlformats.org/officeDocument/2006/relationships/hyperlink" Target="http://upload.wikimedia.org/wikipedia/commons/2/29/20kcmince2002.png" TargetMode="External"/><Relationship Id="rId2" Type="http://schemas.openxmlformats.org/officeDocument/2006/relationships/hyperlink" Target="http://upload.wikimedia.org/wikipedia/commons/8/8a/Coin-5-Kc-rever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5/Coin-1-Kc-reverse.jpg" TargetMode="External"/><Relationship Id="rId11" Type="http://schemas.openxmlformats.org/officeDocument/2006/relationships/image" Target="../media/image4.jpeg"/><Relationship Id="rId5" Type="http://schemas.openxmlformats.org/officeDocument/2006/relationships/image" Target="../media/image5.jpeg"/><Relationship Id="rId10" Type="http://schemas.openxmlformats.org/officeDocument/2006/relationships/hyperlink" Target="http://upload.wikimedia.org/wikipedia/commons/3/3f/Coin-10-Kc-reverse.jpg" TargetMode="External"/><Relationship Id="rId4" Type="http://schemas.openxmlformats.org/officeDocument/2006/relationships/hyperlink" Target="http://upload.wikimedia.org/wikipedia/commons/2/2b/Coin-2-Kc-reverse.jpg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5/Coin-1-Kc-reverse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6.jpeg"/><Relationship Id="rId7" Type="http://schemas.openxmlformats.org/officeDocument/2006/relationships/image" Target="../media/image5.jpeg"/><Relationship Id="rId12" Type="http://schemas.openxmlformats.org/officeDocument/2006/relationships/hyperlink" Target="http://upload.wikimedia.org/wikipedia/commons/2/27/Coin-50-Kc-obverse.jpg" TargetMode="External"/><Relationship Id="rId2" Type="http://schemas.openxmlformats.org/officeDocument/2006/relationships/hyperlink" Target="http://upload.wikimedia.org/wikipedia/commons/8/8a/Coin-5-Kc-rever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b/Coin-2-Kc-reverse.jpg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4.jpeg"/><Relationship Id="rId10" Type="http://schemas.openxmlformats.org/officeDocument/2006/relationships/hyperlink" Target="http://upload.wikimedia.org/wikipedia/commons/2/29/20kcmince2002.png" TargetMode="External"/><Relationship Id="rId4" Type="http://schemas.openxmlformats.org/officeDocument/2006/relationships/hyperlink" Target="http://upload.wikimedia.org/wikipedia/commons/3/3f/Coin-10-Kc-reverse.jpg" TargetMode="External"/><Relationship Id="rId9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5/Coin-1-Kc-reverse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6.jpeg"/><Relationship Id="rId7" Type="http://schemas.openxmlformats.org/officeDocument/2006/relationships/image" Target="../media/image4.jpeg"/><Relationship Id="rId12" Type="http://schemas.openxmlformats.org/officeDocument/2006/relationships/hyperlink" Target="http://upload.wikimedia.org/wikipedia/commons/2/27/Coin-50-Kc-obverse.jpg" TargetMode="External"/><Relationship Id="rId2" Type="http://schemas.openxmlformats.org/officeDocument/2006/relationships/hyperlink" Target="http://upload.wikimedia.org/wikipedia/commons/8/8a/Coin-5-Kc-rever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f/Coin-10-Kc-reverse.jpg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5.jpeg"/><Relationship Id="rId10" Type="http://schemas.openxmlformats.org/officeDocument/2006/relationships/hyperlink" Target="http://upload.wikimedia.org/wikipedia/commons/2/29/20kcmince2002.png" TargetMode="External"/><Relationship Id="rId4" Type="http://schemas.openxmlformats.org/officeDocument/2006/relationships/hyperlink" Target="http://upload.wikimedia.org/wikipedia/commons/2/2b/Coin-2-Kc-reverse.jpg" TargetMode="External"/><Relationship Id="rId9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5/Coin-1-Kc-revers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2/27/Coin-50-Kc-obvers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 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20_Práce s mincemi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</a:t>
            </a:r>
            <a:r>
              <a:rPr lang="cs-CZ" sz="2000" dirty="0" smtClean="0">
                <a:solidFill>
                  <a:schemeClr val="tx1"/>
                </a:solidFill>
              </a:rPr>
              <a:t>: Manipulace s obrázky mincí, určování hodnoty mincí, vyjádření jedné částky </a:t>
            </a:r>
            <a:r>
              <a:rPr lang="cs-CZ" sz="2000" smtClean="0">
                <a:solidFill>
                  <a:schemeClr val="tx1"/>
                </a:solidFill>
              </a:rPr>
              <a:t>pomocí různých mincí, </a:t>
            </a:r>
            <a:r>
              <a:rPr lang="cs-CZ" sz="2000" dirty="0" smtClean="0">
                <a:solidFill>
                  <a:schemeClr val="tx1"/>
                </a:solidFill>
              </a:rPr>
              <a:t>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1. Minci s nejmenší hodnotou podtrhni modře, s největší červeně:</a:t>
            </a:r>
            <a:endParaRPr lang="cs-CZ" sz="2400" b="1" dirty="0"/>
          </a:p>
        </p:txBody>
      </p:sp>
      <p:pic>
        <p:nvPicPr>
          <p:cNvPr id="4" name="obrázek 2" descr="Thumbnail for version as of 14:30, 19 May 2011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1524347" cy="1448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Thumbnail for version as of 00:26, 18 December 2011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37" y="2060848"/>
            <a:ext cx="1139825" cy="1104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985" y="4160946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 descr="Náhled verze z 18. 12. 2011, 00:26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096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10" descr="Náhled verze z 18. 12. 2011, 00:26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650" y="4725144"/>
            <a:ext cx="1139825" cy="1092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1" descr="Náhled verze z 18. 12. 2011, 00:26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1133475" cy="1143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575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2. Seřaď mince od největší hodnoty po nejmenší:</a:t>
            </a:r>
            <a:endParaRPr lang="cs-CZ" sz="2400" b="1" dirty="0"/>
          </a:p>
        </p:txBody>
      </p:sp>
      <p:pic>
        <p:nvPicPr>
          <p:cNvPr id="4" name="obrázek 11" descr="Náhled verze z 18. 12. 2011, 00:26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335" y="1196752"/>
            <a:ext cx="15113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2" descr="Thumbnail for version as of 14:30, 19 May 2011">
            <a:hlinkClick r:id="rId4"/>
          </p:cNvPr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2851"/>
            <a:ext cx="1524347" cy="1448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4" descr="Thumbnail for version as of 00:26, 18 December 2011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84784"/>
            <a:ext cx="1139825" cy="1104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Náhled verze z 18. 12. 2011, 00:26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97496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10" descr="Náhled verze z 18. 12. 2011, 00:26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313" y="3933056"/>
            <a:ext cx="1139825" cy="1092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Náhled verze z 18. 12. 2011, 00:26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68" y="3933056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1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606" y="1214177"/>
            <a:ext cx="1511300" cy="1524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596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3. Spočítej hodnotu zobrazených mincí a vyjádři ji pomocí jedné mince pod čarou:</a:t>
            </a:r>
            <a:endParaRPr lang="cs-CZ" sz="2400" b="1" dirty="0"/>
          </a:p>
        </p:txBody>
      </p:sp>
      <p:pic>
        <p:nvPicPr>
          <p:cNvPr id="5" name="obrázek 8" descr="Náhled verze z 18. 12. 2011, 00:26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14859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8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3822"/>
            <a:ext cx="14859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8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23822"/>
            <a:ext cx="14859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8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3822"/>
            <a:ext cx="14859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24744"/>
            <a:ext cx="1485900" cy="1524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539552" y="306896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</a:t>
            </a:r>
            <a:endParaRPr lang="cs-CZ" dirty="0"/>
          </a:p>
        </p:txBody>
      </p:sp>
      <p:pic>
        <p:nvPicPr>
          <p:cNvPr id="12" name="obrázek 8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28403"/>
            <a:ext cx="14859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2" descr="Thumbnail for version as of 14:30, 19 May 2011">
            <a:hlinkClick r:id="rId4"/>
          </p:cNvPr>
          <p:cNvPicPr>
            <a:picLocks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17" y="4066338"/>
            <a:ext cx="1524347" cy="1448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1" descr="Náhled verze z 18. 12. 2011, 00:26">
            <a:hlinkClick r:id="rId6"/>
          </p:cNvPr>
          <p:cNvPicPr>
            <a:picLocks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028" y="4028403"/>
            <a:ext cx="15113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6" descr="Náhled verze z 18. 12. 2011, 00:26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215" y="4278352"/>
            <a:ext cx="1139825" cy="11283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166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10" descr="Náhled verze z 18. 12. 2011, 00:26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1524000" cy="146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065" y="636119"/>
            <a:ext cx="1524000" cy="146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96456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587" y="796455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1524000" cy="146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4" descr="Thumbnail for version as of 00:26, 18 December 2011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96455"/>
            <a:ext cx="1139825" cy="110426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>
            <a:off x="485318" y="389240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pic>
        <p:nvPicPr>
          <p:cNvPr id="15" name="obrázek 4" descr="Thumbnail for version as of 00:26, 18 December 2011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23" y="4725144"/>
            <a:ext cx="1139825" cy="1104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1" descr="Náhled verze z 18. 12. 2011, 00:26">
            <a:hlinkClick r:id="rId8"/>
          </p:cNvPr>
          <p:cNvPicPr>
            <a:picLocks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065" y="4515276"/>
            <a:ext cx="15113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6" descr="Náhled verze z 18. 12. 2011, 00:26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674" y="4725144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2" descr="Thumbnail for version as of 14:30, 19 May 2011">
            <a:hlinkClick r:id="rId12"/>
          </p:cNvPr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917" y="4515276"/>
            <a:ext cx="1524347" cy="14481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20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0" descr="Náhled verze z 18. 12. 2011, 00:26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524000" cy="146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88" y="1568222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6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188" y="266362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387" y="1556792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8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387" y="260648"/>
            <a:ext cx="1116330" cy="113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848340"/>
            <a:ext cx="1139825" cy="1104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782" y="504475"/>
            <a:ext cx="1524347" cy="144813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ovéPole 12"/>
          <p:cNvSpPr txBox="1"/>
          <p:nvPr/>
        </p:nvSpPr>
        <p:spPr>
          <a:xfrm>
            <a:off x="467544" y="306896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</a:t>
            </a:r>
            <a:endParaRPr lang="cs-CZ" dirty="0"/>
          </a:p>
        </p:txBody>
      </p:sp>
      <p:pic>
        <p:nvPicPr>
          <p:cNvPr id="14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3056"/>
            <a:ext cx="1524347" cy="14481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6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1665" y="4092923"/>
            <a:ext cx="1139825" cy="11283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1" descr="Náhled verze z 18. 12. 2011, 00:26">
            <a:hlinkClick r:id="rId12"/>
          </p:cNvPr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356" y="3933056"/>
            <a:ext cx="1511300" cy="152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64806"/>
            <a:ext cx="1524000" cy="1460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365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4. Vyber mince, kterými zaplatíš uvedenou cenu: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25 Kč             </a:t>
            </a:r>
            <a:r>
              <a:rPr lang="cs-CZ" sz="2400" b="1" dirty="0" smtClean="0">
                <a:solidFill>
                  <a:srgbClr val="0070C0"/>
                </a:solidFill>
              </a:rPr>
              <a:t>72 Kč             </a:t>
            </a:r>
            <a:r>
              <a:rPr lang="cs-CZ" sz="2400" b="1" dirty="0" smtClean="0">
                <a:solidFill>
                  <a:srgbClr val="00B050"/>
                </a:solidFill>
              </a:rPr>
              <a:t>18 Kč                  </a:t>
            </a:r>
            <a:r>
              <a:rPr lang="cs-CZ" sz="2400" b="1" dirty="0" smtClean="0">
                <a:solidFill>
                  <a:srgbClr val="7030A0"/>
                </a:solidFill>
              </a:rPr>
              <a:t>51 Kč                  </a:t>
            </a:r>
            <a:r>
              <a:rPr lang="cs-CZ" sz="2400" b="1" dirty="0" smtClean="0"/>
              <a:t>90 Kč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64096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74974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936104" cy="915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54634"/>
            <a:ext cx="936104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0808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00808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38970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494" y="1649140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0" descr="Náhled verze z 18. 12. 2011, 00:26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740" y="1683354"/>
            <a:ext cx="936104" cy="8437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36" y="2708920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987" y="2763595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091" y="2708920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439" y="2771622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71622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205" y="2813185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831" y="2771622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357" y="2708920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8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8465" y="2708920"/>
            <a:ext cx="796757" cy="864096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57" y="3658325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510" y="3708685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944" y="3681054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013" y="3702794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08686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779" y="3721097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117" y="3708687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648" y="3702795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obrázek 6" descr="Náhled verze z 18. 12. 2011, 00:26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3275" y="3679495"/>
            <a:ext cx="992183" cy="920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4575641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276" y="4578578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025" y="4590175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101" y="4590175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904" y="4578578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815" y="4590175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334" y="4614665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87" y="4601307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740" y="4614665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947" y="4591753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57" y="4628940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6" name="obrázek 4" descr="Thumbnail for version as of 00:26, 18 December 2011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112" y="4604291"/>
            <a:ext cx="753749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31" y="5589240"/>
            <a:ext cx="1088109" cy="1013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8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678" y="5589240"/>
            <a:ext cx="1088109" cy="1013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9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911" y="5614037"/>
            <a:ext cx="1088109" cy="1013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0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020" y="5658613"/>
            <a:ext cx="1088109" cy="1013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obrázek 2" descr="Thumbnail for version as of 14:30, 19 May 2011">
            <a:hlinkClick r:id="rId10"/>
          </p:cNvPr>
          <p:cNvPicPr>
            <a:picLocks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934" y="5589240"/>
            <a:ext cx="1088109" cy="1013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obrázek 11" descr="Náhled verze z 18. 12. 2011, 00:26">
            <a:hlinkClick r:id="rId12"/>
          </p:cNvPr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0117" y="5440381"/>
            <a:ext cx="1147995" cy="1212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54" name="obrázek 11" descr="Náhled verze z 18. 12. 2011, 00:26">
            <a:hlinkClick r:id="rId12"/>
          </p:cNvPr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997" y="5493521"/>
            <a:ext cx="1147995" cy="1212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55" name="obrázek 11" descr="Náhled verze z 18. 12. 2011, 00:26">
            <a:hlinkClick r:id="rId12"/>
          </p:cNvPr>
          <p:cNvPicPr>
            <a:picLocks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119" y="5460094"/>
            <a:ext cx="1147995" cy="12121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035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RUDOMILOV.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&lt;http://commons.wikimedia.org/wiki/File:Coin-10-Kc-reverse.jpg?uselang=</a:t>
            </a:r>
            <a:r>
              <a:rPr lang="cs-CZ" sz="2000" dirty="0" err="1"/>
              <a:t>cs</a:t>
            </a:r>
            <a:r>
              <a:rPr lang="cs-CZ" sz="2000" dirty="0"/>
              <a:t>&gt;.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RUDOMILOV.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&lt;http://commons.wikimedia.org/wiki/File:Coin-1-Kc-reverse.jpg?uselang=cs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OPPL.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</a:t>
            </a:r>
            <a:r>
              <a:rPr lang="cs-CZ" sz="2000" dirty="0" err="1"/>
              <a:t>File</a:t>
            </a:r>
            <a:r>
              <a:rPr lang="cs-CZ" sz="2000" dirty="0"/>
              <a:t>:%2020kcmince2002.png?uselang=</a:t>
            </a:r>
            <a:r>
              <a:rPr lang="cs-CZ" sz="2000" dirty="0" err="1"/>
              <a:t>cs</a:t>
            </a:r>
            <a:r>
              <a:rPr lang="cs-CZ" sz="2000" dirty="0"/>
              <a:t>&gt;.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RUDOMILOV.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&lt;http://commons.wikimedia.org/wiki/File:Coin-2-Kc-reverse.jpg?uselang=</a:t>
            </a:r>
            <a:r>
              <a:rPr lang="cs-CZ" sz="2000" dirty="0" err="1"/>
              <a:t>cs</a:t>
            </a:r>
            <a:r>
              <a:rPr lang="cs-CZ" sz="2000" dirty="0"/>
              <a:t>&gt;.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RUDOMILOV.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&lt;http://commons.wikimedia.org/wiki/File:Coin-5-Kc-reverse.jpg? </a:t>
            </a:r>
            <a:r>
              <a:rPr lang="cs-CZ" sz="2000" dirty="0" err="1"/>
              <a:t>uselang</a:t>
            </a:r>
            <a:r>
              <a:rPr lang="cs-CZ" sz="2000" dirty="0"/>
              <a:t>=</a:t>
            </a:r>
            <a:r>
              <a:rPr lang="cs-CZ" sz="2000" dirty="0" err="1"/>
              <a:t>cs</a:t>
            </a:r>
            <a:r>
              <a:rPr lang="cs-CZ" sz="2000" dirty="0"/>
              <a:t>&gt;.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RUDOMILOV. </a:t>
            </a:r>
            <a:r>
              <a:rPr lang="cs-CZ" sz="2000" i="1" dirty="0"/>
              <a:t>wikimedia.org</a:t>
            </a:r>
            <a:r>
              <a:rPr lang="cs-CZ" sz="2000" dirty="0"/>
              <a:t> [online]. [cit. 29.5.2012]. Dostupný na WWW: &lt;http://commons.wikimedia.org/wiki/File:Coin-50-Kc-obverse.jpg?uselang=</a:t>
            </a:r>
            <a:r>
              <a:rPr lang="cs-CZ" sz="2000" dirty="0" err="1"/>
              <a:t>cs</a:t>
            </a:r>
            <a:r>
              <a:rPr lang="cs-CZ" sz="20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34495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Řešení:</a:t>
            </a:r>
          </a:p>
          <a:p>
            <a:pPr marL="0" indent="0">
              <a:buNone/>
            </a:pPr>
            <a:r>
              <a:rPr lang="cs-CZ" sz="2000" dirty="0" smtClean="0"/>
              <a:t>1.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457200" indent="-457200">
              <a:buAutoNum type="arabicPeriod" startAt="2"/>
            </a:pPr>
            <a:r>
              <a:rPr lang="cs-CZ" sz="2000" dirty="0" smtClean="0"/>
              <a:t>50 Kč, 20 Kč, 10 Kč, 5 Kč, 2 Kč, 1 Kč</a:t>
            </a:r>
          </a:p>
          <a:p>
            <a:pPr marL="457200" indent="-457200">
              <a:buAutoNum type="arabicPeriod" startAt="2"/>
            </a:pPr>
            <a:r>
              <a:rPr lang="cs-CZ" sz="2000" dirty="0" smtClean="0"/>
              <a:t>10 Kč, 20 Kč, 50 Kč</a:t>
            </a:r>
          </a:p>
          <a:p>
            <a:pPr marL="457200" indent="-457200">
              <a:buAutoNum type="arabicPeriod" startAt="2"/>
            </a:pPr>
            <a:r>
              <a:rPr lang="cs-CZ" sz="2000" dirty="0" smtClean="0"/>
              <a:t>Více řešení</a:t>
            </a:r>
          </a:p>
          <a:p>
            <a:pPr marL="457200" indent="-457200">
              <a:buAutoNum type="arabicPeriod" startAt="2"/>
            </a:pPr>
            <a:endParaRPr lang="cs-CZ" sz="2000" dirty="0"/>
          </a:p>
        </p:txBody>
      </p:sp>
      <p:pic>
        <p:nvPicPr>
          <p:cNvPr id="4" name="obrázek 4" descr="Thumbnail for version as of 00:26, 18 December 2011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764703"/>
            <a:ext cx="864096" cy="79208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11" descr="Náhled verze z 18. 12. 2011, 00:26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41098"/>
            <a:ext cx="1133475" cy="1143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971601" y="142240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______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160707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_______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29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859</TotalTime>
  <Words>268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1. Minci s nejmenší hodnotou podtrhni modře, s největší červeně:</vt:lpstr>
      <vt:lpstr>2. Seřaď mince od největší hodnoty po nejmenší:</vt:lpstr>
      <vt:lpstr>3. Spočítej hodnotu zobrazených mincí a vyjádři ji pomocí jedné mince pod čarou:</vt:lpstr>
      <vt:lpstr>Prezentace aplikace PowerPoint</vt:lpstr>
      <vt:lpstr>Prezentace aplikace PowerPoint</vt:lpstr>
      <vt:lpstr>4. Vyber mince, kterými zaplatíš uvedenou cenu:</vt:lpstr>
      <vt:lpstr>Citace: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83</cp:revision>
  <dcterms:created xsi:type="dcterms:W3CDTF">2011-06-19T09:19:17Z</dcterms:created>
  <dcterms:modified xsi:type="dcterms:W3CDTF">2012-05-29T18:05:09Z</dcterms:modified>
</cp:coreProperties>
</file>