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56" r:id="rId3"/>
    <p:sldId id="259" r:id="rId4"/>
    <p:sldId id="257" r:id="rId5"/>
    <p:sldId id="258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39B93D5-2B18-4076-932A-4665486127CD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85EF18D-413A-4F3B-8E0F-0A56414DE3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-XJHp0YGZY" TargetMode="External"/><Relationship Id="rId2" Type="http://schemas.openxmlformats.org/officeDocument/2006/relationships/hyperlink" Target="http://www.youtube.com/watch?v=275rl6DkbO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e0wkokaybWA" TargetMode="External"/><Relationship Id="rId4" Type="http://schemas.openxmlformats.org/officeDocument/2006/relationships/hyperlink" Target="http://www.youtube.com/watch?v=cyEfYOvXWiU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	    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	</a:t>
            </a:r>
            <a:r>
              <a:rPr lang="cs-CZ" sz="1400" dirty="0" smtClean="0"/>
              <a:t> 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smtClean="0"/>
              <a:t>                       VY_32_INOVACE_19_</a:t>
            </a:r>
            <a:r>
              <a:rPr lang="cs-CZ" sz="1400" cap="all" dirty="0" err="1" smtClean="0"/>
              <a:t>stř.evropa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	</a:t>
            </a:r>
            <a:r>
              <a:rPr lang="cs-CZ" sz="1400" dirty="0" smtClean="0"/>
              <a:t>                        8.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oblast:</a:t>
            </a:r>
            <a:r>
              <a:rPr lang="cs-CZ" sz="1400" dirty="0"/>
              <a:t>		</a:t>
            </a:r>
            <a:r>
              <a:rPr lang="cs-CZ" sz="1400" dirty="0" smtClean="0"/>
              <a:t>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         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 </a:t>
            </a:r>
            <a:r>
              <a:rPr lang="cs-CZ" sz="1400" dirty="0" smtClean="0"/>
              <a:t>                        Evropa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Téma:	</a:t>
            </a:r>
            <a:r>
              <a:rPr lang="cs-CZ" sz="1400" dirty="0"/>
              <a:t>		</a:t>
            </a:r>
            <a:r>
              <a:rPr lang="cs-CZ" sz="1400" dirty="0" smtClean="0"/>
              <a:t>                         Střední Evropa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KLÍČOVÁ SLOVA:                                                  Křížovka, poznej město       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Vytvořeno: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1.4. 2012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Anotace:</a:t>
            </a:r>
            <a:r>
              <a:rPr lang="cs-CZ" sz="1400" dirty="0"/>
              <a:t>		 </a:t>
            </a:r>
            <a:r>
              <a:rPr lang="cs-CZ" sz="1400" dirty="0" smtClean="0"/>
              <a:t>      Prezentaci lze využít jako motivační část k tématu Střední Evropa. Žáci vyhledávají pojmy v atlase nebo v učebnici.</a:t>
            </a:r>
            <a:endParaRPr lang="cs-CZ" sz="1400" dirty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229200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612775" y="228600"/>
            <a:ext cx="8153400" cy="990600"/>
            <a:chOff x="827088" y="510421"/>
            <a:chExt cx="7374992" cy="1107996"/>
          </a:xfrm>
        </p:grpSpPr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7088" y="549275"/>
              <a:ext cx="1766887" cy="1054100"/>
            </a:xfrm>
            <a:prstGeom prst="rect">
              <a:avLst/>
            </a:prstGeom>
            <a:noFill/>
          </p:spPr>
        </p:pic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Střední 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Motivační část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které město se jedná?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Na obrázku jsou představitelé známé pohádky bratří </a:t>
            </a:r>
            <a:r>
              <a:rPr lang="cs-CZ" dirty="0" err="1" smtClean="0"/>
              <a:t>Grimmů</a:t>
            </a:r>
            <a:r>
              <a:rPr lang="cs-CZ" dirty="0" smtClean="0"/>
              <a:t> a zároveň maskoti tohoto severoněmeckého města, které leží na řece Vezeře. Zároveň je hlavním městem nejmenší spolkové země. Jedná se o město .....(tajenka).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Jana\Pictures\Německo, Dánsko, Švédsko-2010\Brémy\P1080095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514224" y="1611948"/>
            <a:ext cx="2547851" cy="452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755575" y="1582192"/>
          <a:ext cx="7200799" cy="182880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720080"/>
                <a:gridCol w="720080"/>
                <a:gridCol w="720080"/>
                <a:gridCol w="747092"/>
                <a:gridCol w="693067"/>
                <a:gridCol w="720080"/>
                <a:gridCol w="720080"/>
                <a:gridCol w="720080"/>
                <a:gridCol w="720080"/>
                <a:gridCol w="720080"/>
              </a:tblGrid>
              <a:tr h="3117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3117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3117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117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43608" y="3861048"/>
            <a:ext cx="68407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Druhé největší město v ČR</a:t>
            </a:r>
          </a:p>
          <a:p>
            <a:pPr marL="342900" indent="-342900">
              <a:buAutoNum type="arabicPeriod"/>
            </a:pPr>
            <a:r>
              <a:rPr lang="cs-CZ" sz="2400" dirty="0"/>
              <a:t> </a:t>
            </a:r>
            <a:r>
              <a:rPr lang="cs-CZ" sz="2400" dirty="0" smtClean="0"/>
              <a:t>Jedna ze spolkových republik Německa, která sousedí s ČR</a:t>
            </a:r>
          </a:p>
          <a:p>
            <a:pPr marL="342900" indent="-342900">
              <a:buAutoNum type="arabicPeriod"/>
            </a:pPr>
            <a:r>
              <a:rPr lang="cs-CZ" sz="2400" dirty="0"/>
              <a:t> </a:t>
            </a:r>
            <a:r>
              <a:rPr lang="cs-CZ" sz="2400" dirty="0" smtClean="0"/>
              <a:t>Nejvyšší hora Maďarska</a:t>
            </a:r>
          </a:p>
          <a:p>
            <a:pPr marL="342900" indent="-342900">
              <a:buAutoNum type="arabicPeriod"/>
            </a:pPr>
            <a:r>
              <a:rPr lang="cs-CZ" sz="2400" dirty="0"/>
              <a:t> </a:t>
            </a:r>
            <a:r>
              <a:rPr lang="cs-CZ" sz="2400" dirty="0" smtClean="0"/>
              <a:t>Město Slovenska, kterým protéká řece Váh</a:t>
            </a:r>
          </a:p>
          <a:p>
            <a:pPr marL="342900" indent="-342900">
              <a:buAutoNum type="arabicPeriod"/>
            </a:pPr>
            <a:r>
              <a:rPr lang="cs-CZ" sz="2400" dirty="0"/>
              <a:t> </a:t>
            </a:r>
            <a:r>
              <a:rPr lang="cs-CZ" sz="2400" dirty="0" smtClean="0"/>
              <a:t>Nejvyšší hora Polska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126876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Tajenka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2446288"/>
          <a:ext cx="7920880" cy="182880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792088"/>
                <a:gridCol w="792088"/>
                <a:gridCol w="792088"/>
                <a:gridCol w="821802"/>
                <a:gridCol w="762374"/>
                <a:gridCol w="792088"/>
                <a:gridCol w="792088"/>
                <a:gridCol w="792088"/>
                <a:gridCol w="792088"/>
                <a:gridCol w="792088"/>
              </a:tblGrid>
              <a:tr h="3276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3276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32763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É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32763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2763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4437112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Tajenka: Brémy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Vybraná města Střední Evropy-doplň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městem Polska je:</a:t>
            </a:r>
          </a:p>
          <a:p>
            <a:r>
              <a:rPr lang="cs-CZ" dirty="0" smtClean="0"/>
              <a:t>Hlavním městem Slovenska je:</a:t>
            </a:r>
          </a:p>
          <a:p>
            <a:r>
              <a:rPr lang="cs-CZ" dirty="0" smtClean="0"/>
              <a:t>Hlavním městem Rakouska je:</a:t>
            </a:r>
          </a:p>
          <a:p>
            <a:r>
              <a:rPr lang="cs-CZ" dirty="0" smtClean="0"/>
              <a:t>Hlavním městem Maďarska 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Hlavním městem Polska je: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?v=275rl6DkbO0</a:t>
            </a:r>
            <a:endParaRPr lang="cs-CZ" dirty="0" smtClean="0"/>
          </a:p>
          <a:p>
            <a:r>
              <a:rPr lang="cs-CZ" dirty="0" smtClean="0"/>
              <a:t>Hlavním městem Slovenska je:</a:t>
            </a:r>
          </a:p>
          <a:p>
            <a:pPr>
              <a:buNone/>
            </a:pPr>
            <a:r>
              <a:rPr lang="cs-CZ" dirty="0" smtClean="0">
                <a:hlinkClick r:id="rId3"/>
              </a:rPr>
              <a:t>   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?v=b-XJHp0YGZY</a:t>
            </a:r>
            <a:endParaRPr lang="cs-CZ" dirty="0" smtClean="0"/>
          </a:p>
          <a:p>
            <a:r>
              <a:rPr lang="cs-CZ" dirty="0" smtClean="0"/>
              <a:t>Hlavní městem Rakouska je: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</a:t>
            </a:r>
            <a:r>
              <a:rPr lang="cs-CZ" dirty="0" err="1" smtClean="0">
                <a:hlinkClick r:id="rId4"/>
              </a:rPr>
              <a:t>cyEfYOvXWiU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Hlavním městem Maďarska je: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youtube.com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watch</a:t>
            </a:r>
            <a:r>
              <a:rPr lang="cs-CZ" dirty="0" smtClean="0">
                <a:hlinkClick r:id="rId5"/>
              </a:rPr>
              <a:t>?v=e0wkokaybWA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Obrázek:</a:t>
            </a:r>
          </a:p>
          <a:p>
            <a:r>
              <a:rPr lang="cs-CZ" smtClean="0"/>
              <a:t>Archiv autorky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119</TotalTime>
  <Words>215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Snímek 1</vt:lpstr>
      <vt:lpstr>Střední Evropa</vt:lpstr>
      <vt:lpstr>O které město se jedná?</vt:lpstr>
      <vt:lpstr>Křížovka</vt:lpstr>
      <vt:lpstr>Řešení</vt:lpstr>
      <vt:lpstr>Vybraná města Střední Evropy-doplň</vt:lpstr>
      <vt:lpstr>Řešení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Evropa</dc:title>
  <dc:creator>Jana</dc:creator>
  <cp:lastModifiedBy>Dum</cp:lastModifiedBy>
  <cp:revision>20</cp:revision>
  <dcterms:created xsi:type="dcterms:W3CDTF">2012-03-31T17:15:32Z</dcterms:created>
  <dcterms:modified xsi:type="dcterms:W3CDTF">2013-01-13T08:18:41Z</dcterms:modified>
</cp:coreProperties>
</file>