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</p:grpSp>
      <p:sp>
        <p:nvSpPr>
          <p:cNvPr id="61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C077C15-3BF8-4F5F-881B-0B663E329E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18F009E-E958-4497-BA60-281AF4BCCB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969F86A-BD65-4652-8282-EBD8163AB7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903D9A1-1351-47BC-B499-6F60AD9D2F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2483205-E485-4D0A-9A1D-FDDAB0FC06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2468A8E-FA8D-4562-AE3A-7BFFDCD861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A02E403-F515-482C-AB19-143C08F044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FC869E6-D87E-46F8-9E97-FA031427EA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A888202-70D2-4B6D-AFF6-C2BDBBB9DC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7502E11-C6F1-4DF7-8069-E5BB0A53CD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F9A32CD-54B4-4F20-A83B-8F7D72CAB8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5123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5124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5125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5126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  <p:sp>
          <p:nvSpPr>
            <p:cNvPr id="5127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/>
              <a:ext uri="{AF507438-7753-43E0-B8FC-AC1667EBCBE1}"/>
            </a:extLst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+mn-cs"/>
              </a:endParaRPr>
            </a:p>
          </p:txBody>
        </p:sp>
      </p:grpSp>
      <p:sp>
        <p:nvSpPr>
          <p:cNvPr id="1433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D46927-C627-4D8F-AB90-9A50B103B5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343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72"/>
          <p:cNvSpPr>
            <a:spLocks noChangeArrowheads="1"/>
          </p:cNvSpPr>
          <p:nvPr/>
        </p:nvSpPr>
        <p:spPr bwMode="auto">
          <a:xfrm>
            <a:off x="0" y="-1485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085850" y="514350"/>
          <a:ext cx="7010400" cy="6248400"/>
        </p:xfrm>
        <a:graphic>
          <a:graphicData uri="http://schemas.openxmlformats.org/presentationml/2006/ole">
            <p:oleObj spid="_x0000_s1026" name="Document" r:id="rId3" imgW="10937792" imgH="9780831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Cenová strategie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2. P marketingového mixu - cena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Skimming</a:t>
            </a:r>
            <a:r>
              <a:rPr lang="cs-CZ" dirty="0" smtClean="0"/>
              <a:t> – sbírání smetany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cs-CZ" dirty="0" smtClean="0"/>
              <a:t>Podstatou je získat z tržního podílu co nejvyšší zisk pro firmu.</a:t>
            </a:r>
          </a:p>
          <a:p>
            <a:pPr>
              <a:spcBef>
                <a:spcPct val="0"/>
              </a:spcBef>
              <a:buNone/>
            </a:pPr>
            <a:r>
              <a:rPr lang="cs-CZ" dirty="0" smtClean="0"/>
              <a:t>Firma pro výrobek stanoví </a:t>
            </a:r>
            <a:r>
              <a:rPr lang="cs-CZ" i="1" dirty="0" smtClean="0"/>
              <a:t>vysokou cenu a po určité době tuto cenu začne snižovat.</a:t>
            </a:r>
          </a:p>
          <a:p>
            <a:pPr>
              <a:spcBef>
                <a:spcPct val="0"/>
              </a:spcBef>
              <a:buNone/>
            </a:pPr>
            <a:r>
              <a:rPr lang="cs-CZ" dirty="0" smtClean="0"/>
              <a:t>Využívá se u vysoce kvalitních výrobků (značková obuv, oděvy….). Nejprve si tyto výrobky kupují majetnější zákazníci, kteří dávají přednost exkluzivitě. Při snižování ceny jsou již dosažitelné i pro méně majetné zákazníky.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Penetrace - pronikání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Používá se u výrobků, které se již na trhu nabízejí. Firma stanoví co nejnižší cenu, aby na svou stranu přilákala zákazníky, pro které je nízká cena prioritní.</a:t>
            </a:r>
          </a:p>
          <a:p>
            <a:pPr>
              <a:buNone/>
            </a:pPr>
            <a:r>
              <a:rPr lang="cs-CZ" dirty="0" smtClean="0"/>
              <a:t>. Když si zákazníci na výrobek zvyknou a začnou ho preferovat, budou za něj ochotni zaplatit i více peněz, a firma má tak prostor pro zvyšování ceny.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skim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1412875"/>
            <a:ext cx="8324850" cy="4629150"/>
          </a:xfrm>
          <a:noFill/>
        </p:spPr>
      </p:pic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1619250" y="2492375"/>
            <a:ext cx="17478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CC0000"/>
                </a:solidFill>
                <a:latin typeface="Arial" charset="0"/>
              </a:rPr>
              <a:t>Skimming</a:t>
            </a:r>
          </a:p>
        </p:txBody>
      </p:sp>
      <p:sp>
        <p:nvSpPr>
          <p:cNvPr id="19460" name="Text Box 7"/>
          <p:cNvSpPr txBox="1">
            <a:spLocks noChangeArrowheads="1"/>
          </p:cNvSpPr>
          <p:nvPr/>
        </p:nvSpPr>
        <p:spPr bwMode="auto">
          <a:xfrm>
            <a:off x="1619250" y="4437063"/>
            <a:ext cx="18081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CC0000"/>
                </a:solidFill>
                <a:latin typeface="Arial" charset="0"/>
              </a:rPr>
              <a:t>Penetrace</a:t>
            </a:r>
          </a:p>
        </p:txBody>
      </p:sp>
      <p:sp>
        <p:nvSpPr>
          <p:cNvPr id="19461" name="Text Box 8"/>
          <p:cNvSpPr txBox="1">
            <a:spLocks noChangeArrowheads="1"/>
          </p:cNvSpPr>
          <p:nvPr/>
        </p:nvSpPr>
        <p:spPr bwMode="auto">
          <a:xfrm>
            <a:off x="468313" y="1916113"/>
            <a:ext cx="9572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charset="0"/>
              </a:rPr>
              <a:t>cena</a:t>
            </a:r>
          </a:p>
        </p:txBody>
      </p:sp>
      <p:sp>
        <p:nvSpPr>
          <p:cNvPr id="19462" name="Text Box 9"/>
          <p:cNvSpPr txBox="1">
            <a:spLocks noChangeArrowheads="1"/>
          </p:cNvSpPr>
          <p:nvPr/>
        </p:nvSpPr>
        <p:spPr bwMode="auto">
          <a:xfrm>
            <a:off x="7524750" y="5516563"/>
            <a:ext cx="7381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charset="0"/>
              </a:rPr>
              <a:t>čas</a:t>
            </a:r>
          </a:p>
        </p:txBody>
      </p:sp>
      <p:sp>
        <p:nvSpPr>
          <p:cNvPr id="19463" name="Text Box 10"/>
          <p:cNvSpPr txBox="1">
            <a:spLocks noChangeArrowheads="1"/>
          </p:cNvSpPr>
          <p:nvPr/>
        </p:nvSpPr>
        <p:spPr bwMode="auto">
          <a:xfrm>
            <a:off x="755650" y="549275"/>
            <a:ext cx="62880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3600" b="1" dirty="0">
                <a:latin typeface="Arial" charset="0"/>
              </a:rPr>
              <a:t>Porovnání strategií </a:t>
            </a:r>
            <a:r>
              <a:rPr lang="cs-CZ" sz="3600" b="1" dirty="0" err="1">
                <a:latin typeface="Arial" charset="0"/>
              </a:rPr>
              <a:t>skimming</a:t>
            </a:r>
            <a:r>
              <a:rPr lang="cs-CZ" sz="3600" b="1" dirty="0">
                <a:latin typeface="Arial" charset="0"/>
              </a:rPr>
              <a:t> a penetrace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Price</a:t>
            </a:r>
            <a:r>
              <a:rPr lang="cs-CZ" dirty="0" smtClean="0"/>
              <a:t> </a:t>
            </a:r>
            <a:r>
              <a:rPr lang="cs-CZ" dirty="0" err="1" smtClean="0"/>
              <a:t>lining</a:t>
            </a:r>
            <a:r>
              <a:rPr lang="cs-CZ" dirty="0" smtClean="0"/>
              <a:t> – svazování cen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</a:t>
            </a:r>
            <a:r>
              <a:rPr lang="cs-CZ" dirty="0" smtClean="0"/>
              <a:t>je strategie stanovení ceny podle ceny podobných výrobků na přibližně stejné úrovni. Důvodem je snazší rozhodnutí zákazníka při výběru výrobku. Tato strategie se nejvíce využívá v maloobchodech. Např. cena rohlíku od různých dodavatelů.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psychologického působení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 strategie, při níž cena vyvolává dojem výhodnosti. Nejčastěji se vyskytuje ve formě: 99,90 Kč, 0,95 €…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cenové triky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Množstevní slevy</a:t>
            </a:r>
          </a:p>
          <a:p>
            <a:r>
              <a:rPr lang="cs-CZ" dirty="0" smtClean="0"/>
              <a:t>Sezonní slevy</a:t>
            </a:r>
          </a:p>
          <a:p>
            <a:r>
              <a:rPr lang="cs-CZ" dirty="0" smtClean="0"/>
              <a:t>Věrnostní slevy</a:t>
            </a:r>
          </a:p>
          <a:p>
            <a:r>
              <a:rPr lang="cs-CZ" dirty="0" smtClean="0"/>
              <a:t>Slevy dle věku zákazníka </a:t>
            </a:r>
          </a:p>
          <a:p>
            <a:r>
              <a:rPr lang="cs-CZ" dirty="0" smtClean="0"/>
              <a:t>Sleva při platbě – odměna za rychlé proplacení faktury (před dobou splatnosti)</a:t>
            </a:r>
          </a:p>
          <a:p>
            <a:r>
              <a:rPr lang="cs-CZ" dirty="0" smtClean="0"/>
              <a:t>Cena zahrnující 2 výrobky (např. 125 Kč za šampon + krém v hodnotě 30 Kč zdarma)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– určete, jaké cenové triky restaurace využívá na jídelním lístku</a:t>
            </a:r>
            <a:endParaRPr lang="cs-CZ" dirty="0"/>
          </a:p>
        </p:txBody>
      </p:sp>
      <p:pic>
        <p:nvPicPr>
          <p:cNvPr id="14338" name="Picture 2" descr="C:\Users\Leska\jídelní líste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412776"/>
            <a:ext cx="4104456" cy="5445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Marek Moudrý, Základy marketingu, učebnice učitele, </a:t>
            </a:r>
            <a:r>
              <a:rPr lang="cs-CZ" dirty="0" err="1" smtClean="0"/>
              <a:t>Computer</a:t>
            </a:r>
            <a:r>
              <a:rPr lang="cs-CZ" dirty="0" smtClean="0"/>
              <a:t> Media 2008, ISBN 978-80-7402-002-5</a:t>
            </a:r>
          </a:p>
          <a:p>
            <a:r>
              <a:rPr lang="cs-CZ" dirty="0" smtClean="0"/>
              <a:t>František Smetana, Eva Marešová, Ekonomika pro střední a vyšší hotelové školy 2, Fortuna 2005, </a:t>
            </a:r>
          </a:p>
          <a:p>
            <a:pPr>
              <a:buNone/>
            </a:pPr>
            <a:r>
              <a:rPr lang="cs-CZ" dirty="0" smtClean="0"/>
              <a:t>   ISBN 80-7168-921-1</a:t>
            </a:r>
          </a:p>
          <a:p>
            <a:r>
              <a:rPr lang="cs-CZ" dirty="0" smtClean="0"/>
              <a:t>Petr </a:t>
            </a:r>
            <a:r>
              <a:rPr lang="cs-CZ" dirty="0" err="1" smtClean="0"/>
              <a:t>Klínský</a:t>
            </a:r>
            <a:r>
              <a:rPr lang="cs-CZ" dirty="0" smtClean="0"/>
              <a:t>, Cvičebnice 4 – Marketing, </a:t>
            </a:r>
            <a:r>
              <a:rPr lang="cs-CZ" dirty="0" err="1" smtClean="0"/>
              <a:t>Eduko</a:t>
            </a:r>
            <a:r>
              <a:rPr lang="cs-CZ" dirty="0" smtClean="0"/>
              <a:t> 2012, ISBN 978-80-8720-428-3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odotisk">
  <a:themeElements>
    <a:clrScheme name="Vodotis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Vodotis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odotis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329</Words>
  <Application>Microsoft Office PowerPoint</Application>
  <PresentationFormat>Předvádění na obrazovce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Vodotisk</vt:lpstr>
      <vt:lpstr>Document</vt:lpstr>
      <vt:lpstr>Snímek 1</vt:lpstr>
      <vt:lpstr>Cenová strategie</vt:lpstr>
      <vt:lpstr>Skimming – sbírání smetany</vt:lpstr>
      <vt:lpstr>Penetrace - pronikání</vt:lpstr>
      <vt:lpstr>Snímek 5</vt:lpstr>
      <vt:lpstr>Price lining – svazování cen</vt:lpstr>
      <vt:lpstr>Strategie psychologického působení</vt:lpstr>
      <vt:lpstr>Další cenové triky</vt:lpstr>
      <vt:lpstr>Příklad – určete, jaké cenové triky restaurace využívá na jídelním lístku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Chaloupka Pavel</dc:creator>
  <cp:lastModifiedBy>Leska</cp:lastModifiedBy>
  <cp:revision>10</cp:revision>
  <dcterms:created xsi:type="dcterms:W3CDTF">2012-08-30T11:11:40Z</dcterms:created>
  <dcterms:modified xsi:type="dcterms:W3CDTF">2013-01-13T17:21:17Z</dcterms:modified>
</cp:coreProperties>
</file>