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0" r:id="rId4"/>
    <p:sldId id="258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47778"/>
    <a:srgbClr val="D270A8"/>
    <a:srgbClr val="DD0F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42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A9DB956-A970-43FD-B7BE-75935F29FE4D}" type="datetimeFigureOut">
              <a:rPr lang="cs-CZ" smtClean="0"/>
              <a:t>17.8.2012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066A0FF-641E-4AF2-82C2-DCBD31BA5B0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A9DB956-A970-43FD-B7BE-75935F29FE4D}" type="datetimeFigureOut">
              <a:rPr lang="cs-CZ" smtClean="0"/>
              <a:t>17.8.2012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066A0FF-641E-4AF2-82C2-DCBD31BA5B0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9DB956-A970-43FD-B7BE-75935F29FE4D}" type="datetimeFigureOut">
              <a:rPr lang="cs-CZ" smtClean="0"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066A0FF-641E-4AF2-82C2-DCBD31BA5B0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B956-A970-43FD-B7BE-75935F29FE4D}" type="datetimeFigureOut">
              <a:rPr lang="cs-CZ" smtClean="0"/>
              <a:t>17.8.2012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6A0FF-641E-4AF2-82C2-DCBD31BA5B0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B956-A970-43FD-B7BE-75935F29FE4D}" type="datetimeFigureOut">
              <a:rPr lang="cs-CZ" smtClean="0"/>
              <a:t>17.8.2012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6A0FF-641E-4AF2-82C2-DCBD31BA5B0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A9DB956-A970-43FD-B7BE-75935F29FE4D}" type="datetimeFigureOut">
              <a:rPr lang="cs-CZ" smtClean="0"/>
              <a:t>17.8.2012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066A0FF-641E-4AF2-82C2-DCBD31BA5B0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B956-A970-43FD-B7BE-75935F29FE4D}" type="datetimeFigureOut">
              <a:rPr lang="cs-CZ" smtClean="0"/>
              <a:t>17.8.2012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6A0FF-641E-4AF2-82C2-DCBD31BA5B0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A9DB956-A970-43FD-B7BE-75935F29FE4D}" type="datetimeFigureOut">
              <a:rPr lang="cs-CZ" smtClean="0"/>
              <a:t>17.8.2012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066A0FF-641E-4AF2-82C2-DCBD31BA5B0F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A9DB956-A970-43FD-B7BE-75935F29FE4D}" type="datetimeFigureOut">
              <a:rPr lang="cs-CZ" smtClean="0"/>
              <a:t>17.8.2012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066A0FF-641E-4AF2-82C2-DCBD31BA5B0F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B956-A970-43FD-B7BE-75935F29FE4D}" type="datetimeFigureOut">
              <a:rPr lang="cs-CZ" smtClean="0"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6A0FF-641E-4AF2-82C2-DCBD31BA5B0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B956-A970-43FD-B7BE-75935F29FE4D}" type="datetimeFigureOut">
              <a:rPr lang="cs-CZ" smtClean="0"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6A0FF-641E-4AF2-82C2-DCBD31BA5B0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A9DB956-A970-43FD-B7BE-75935F29FE4D}" type="datetimeFigureOut">
              <a:rPr lang="cs-CZ" smtClean="0"/>
              <a:t>17.8.2012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066A0FF-641E-4AF2-82C2-DCBD31BA5B0F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wmf"/><Relationship Id="rId4" Type="http://schemas.openxmlformats.org/officeDocument/2006/relationships/image" Target="../media/image19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Teeth_by_David_Shankbone.jpg" TargetMode="External"/><Relationship Id="rId13" Type="http://schemas.openxmlformats.org/officeDocument/2006/relationships/hyperlink" Target="http://commons.wikimedia.org/wiki/File:File-ComparitiveBrainSize-PL.jpg?uselang=cs" TargetMode="External"/><Relationship Id="rId3" Type="http://schemas.openxmlformats.org/officeDocument/2006/relationships/hyperlink" Target="http://commons.wikimedia.org/wiki/File:Human_skeleton_front.svg_-_no_labels.svg" TargetMode="External"/><Relationship Id="rId7" Type="http://schemas.openxmlformats.org/officeDocument/2006/relationships/hyperlink" Target="http://cs.wikipedia.org/wiki/Soubor:Bull_Terrier_Chico_05.jpg" TargetMode="External"/><Relationship Id="rId12" Type="http://schemas.openxmlformats.org/officeDocument/2006/relationships/hyperlink" Target="http://cs.wikipedia.org/wiki/Soubor:Illu_urinary_system.jpg" TargetMode="External"/><Relationship Id="rId2" Type="http://schemas.openxmlformats.org/officeDocument/2006/relationships/hyperlink" Target="http://commons.wikimedia.org/wiki/File:Dog_skeleton_seksjonal.pn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Digestive_system_diagram_cs.svg" TargetMode="External"/><Relationship Id="rId11" Type="http://schemas.openxmlformats.org/officeDocument/2006/relationships/hyperlink" Target="http://cs.wikipedia.org/wiki/Soubor:Vylu%C4%8Dovac%C3%ADsoustava.svg" TargetMode="External"/><Relationship Id="rId5" Type="http://schemas.openxmlformats.org/officeDocument/2006/relationships/hyperlink" Target="http://cs.wikipedia.org/wiki/Soubor:Musk_ox_.jpg" TargetMode="External"/><Relationship Id="rId10" Type="http://schemas.openxmlformats.org/officeDocument/2006/relationships/hyperlink" Target="http://commons.wikimedia.org/wiki/File:Dog_heart_2.jpg?uselang=cs" TargetMode="External"/><Relationship Id="rId4" Type="http://schemas.openxmlformats.org/officeDocument/2006/relationships/hyperlink" Target="http://commons.wikimedia.org/wiki/File:Skinn_layer_drawing.jpg?uselang=cs" TargetMode="External"/><Relationship Id="rId9" Type="http://schemas.openxmlformats.org/officeDocument/2006/relationships/hyperlink" Target="http://commons.wikimedia.org/wiki/File:Respiratory_system_no.png?uselang=cs" TargetMode="External"/><Relationship Id="rId14" Type="http://schemas.openxmlformats.org/officeDocument/2006/relationships/hyperlink" Target="http://www.microsoft.office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069975" y="1844824"/>
            <a:ext cx="6875463" cy="2776538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AUTOR: 			Ing. Tereza </a:t>
            </a:r>
            <a:r>
              <a:rPr lang="cs-CZ" sz="1200" dirty="0" err="1" smtClean="0"/>
              <a:t>Kovalská</a:t>
            </a:r>
            <a:endParaRPr lang="cs-CZ" sz="12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NÁZEV: 			</a:t>
            </a:r>
            <a:r>
              <a:rPr lang="cs-CZ" sz="1200" dirty="0" smtClean="0"/>
              <a:t>VY_32_INOVACE_02_Stavba těla savců</a:t>
            </a:r>
            <a:endParaRPr lang="cs-CZ" sz="12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Ročník: 		</a:t>
            </a:r>
            <a:r>
              <a:rPr lang="cs-CZ" sz="1200" cap="all" dirty="0"/>
              <a:t>	</a:t>
            </a:r>
            <a:r>
              <a:rPr lang="cs-CZ" sz="1200" dirty="0" smtClean="0"/>
              <a:t>9</a:t>
            </a:r>
            <a:r>
              <a:rPr lang="cs-CZ" sz="1200" dirty="0" smtClean="0"/>
              <a:t>. ročník ZŠ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oblast:	</a:t>
            </a:r>
            <a:r>
              <a:rPr lang="cs-CZ" sz="1200" cap="all" dirty="0" smtClean="0"/>
              <a:t>	</a:t>
            </a:r>
            <a:r>
              <a:rPr lang="cs-CZ" sz="1200" dirty="0" smtClean="0"/>
              <a:t>Člověk </a:t>
            </a:r>
            <a:r>
              <a:rPr lang="cs-CZ" sz="1200" dirty="0" smtClean="0"/>
              <a:t>a příroda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obor: 		</a:t>
            </a:r>
            <a:r>
              <a:rPr lang="cs-CZ" sz="1200" dirty="0" smtClean="0"/>
              <a:t>Přírodopis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Tematický okruh:		</a:t>
            </a:r>
            <a:r>
              <a:rPr lang="cs-CZ" sz="1200" dirty="0" smtClean="0"/>
              <a:t>Biologie živočichů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TEMA: 			</a:t>
            </a:r>
            <a:r>
              <a:rPr lang="cs-CZ" sz="1200" dirty="0" smtClean="0"/>
              <a:t>Vnitřní stavba těla savců, přehled skupin savců</a:t>
            </a:r>
            <a:endParaRPr lang="cs-CZ" sz="12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KLÍČOVÁ </a:t>
            </a:r>
            <a:r>
              <a:rPr lang="cs-CZ" sz="1200" dirty="0"/>
              <a:t>SLOVA:		</a:t>
            </a:r>
            <a:r>
              <a:rPr lang="cs-CZ" sz="1200" dirty="0" smtClean="0"/>
              <a:t>kostra, soustava kosterní, trávicí, dýchací, nervová, 				vylučovací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VYTVOŘENO</a:t>
            </a:r>
            <a:r>
              <a:rPr lang="cs-CZ" sz="1200" dirty="0"/>
              <a:t>: 		</a:t>
            </a:r>
            <a:r>
              <a:rPr lang="cs-CZ" sz="1200" dirty="0" smtClean="0"/>
              <a:t>8/2012</a:t>
            </a:r>
            <a:endParaRPr lang="cs-CZ" sz="12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ČÍSLO PROJEKTU: 		1.4 OP VK</a:t>
            </a:r>
          </a:p>
          <a:p>
            <a:pPr algn="just">
              <a:lnSpc>
                <a:spcPct val="12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ANOTACE: Prezentace pro interaktivní tabuli, výklad </a:t>
            </a:r>
            <a:r>
              <a:rPr lang="cs-CZ" sz="1200" dirty="0" smtClean="0"/>
              <a:t>základních pojmů anatomie savců s důrazem na podobnost s člověkem. Žák jmenuje části jednotlivých orgánových soustav savců. Orientuje se v hlavních systematických skupinách savců.</a:t>
            </a:r>
            <a:endParaRPr lang="cs-CZ" sz="1200" dirty="0" smtClean="0"/>
          </a:p>
        </p:txBody>
      </p:sp>
      <p:pic>
        <p:nvPicPr>
          <p:cNvPr id="3075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868863"/>
            <a:ext cx="5407025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476250"/>
            <a:ext cx="7935913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>
                <a:solidFill>
                  <a:prstClr val="white"/>
                </a:solidFill>
              </a:rPr>
              <a:t>                                     </a:t>
            </a:r>
            <a:r>
              <a:rPr lang="cs-CZ" sz="1600" b="1">
                <a:solidFill>
                  <a:prstClr val="white"/>
                </a:solidFill>
              </a:rPr>
              <a:t>Základní  škola a mateřská škola J.A.Komenského</a:t>
            </a:r>
            <a:endParaRPr lang="cs-CZ" sz="1600">
              <a:solidFill>
                <a:prstClr val="white"/>
              </a:solidFill>
            </a:endParaRPr>
          </a:p>
          <a:p>
            <a:pPr algn="ctr"/>
            <a:r>
              <a:rPr lang="cs-CZ" sz="1600" b="1">
                <a:solidFill>
                  <a:prstClr val="white"/>
                </a:solidFill>
              </a:rPr>
              <a:t>                                                          v Novém  Strašecí</a:t>
            </a:r>
            <a:r>
              <a:rPr lang="cs-CZ" sz="1600">
                <a:solidFill>
                  <a:prstClr val="white"/>
                </a:solidFill>
              </a:rPr>
              <a:t>                     </a:t>
            </a:r>
          </a:p>
          <a:p>
            <a:pPr algn="ctr"/>
            <a:r>
              <a:rPr lang="cs-CZ" sz="1600">
                <a:solidFill>
                  <a:prstClr val="white"/>
                </a:solidFill>
              </a:rPr>
              <a:t>                                                  Komenského nám. 209, 271 01 Nové Strašecí</a:t>
            </a:r>
          </a:p>
          <a:p>
            <a:pPr algn="ctr"/>
            <a:r>
              <a:rPr lang="cs-CZ" sz="1600">
                <a:solidFill>
                  <a:prstClr val="white"/>
                </a:solidFill>
              </a:rPr>
              <a:t>                                                 tel. 311 240 401, 311 240 400, email: zsnovstra@iol.cz</a:t>
            </a:r>
          </a:p>
        </p:txBody>
      </p:sp>
      <p:sp>
        <p:nvSpPr>
          <p:cNvPr id="3078" name="Rectangle 5"/>
          <p:cNvSpPr>
            <a:spLocks noChangeArrowheads="1"/>
          </p:cNvSpPr>
          <p:nvPr/>
        </p:nvSpPr>
        <p:spPr bwMode="auto">
          <a:xfrm>
            <a:off x="9525" y="476250"/>
            <a:ext cx="7935913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dirty="0">
                <a:solidFill>
                  <a:prstClr val="white"/>
                </a:solidFill>
              </a:rPr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Strašecí</a:t>
            </a:r>
          </a:p>
          <a:p>
            <a:pPr algn="ctr"/>
            <a:r>
              <a:rPr lang="cs-CZ" sz="1600" dirty="0"/>
              <a:t>                                                 tel. 311 240 401, 311 240 400, email: zsnovstra@iol.cz</a:t>
            </a:r>
          </a:p>
        </p:txBody>
      </p:sp>
    </p:spTree>
    <p:extLst>
      <p:ext uri="{BB962C8B-B14F-4D97-AF65-F5344CB8AC3E}">
        <p14:creationId xmlns:p14="http://schemas.microsoft.com/office/powerpoint/2010/main" val="4287786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Vnitřní stavba těla savců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Skupiny savců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5654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Kůže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Pokožka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Škára</a:t>
            </a:r>
          </a:p>
          <a:p>
            <a:pPr lvl="1"/>
            <a:r>
              <a:rPr lang="cs-CZ" dirty="0" smtClean="0">
                <a:solidFill>
                  <a:schemeClr val="accent2"/>
                </a:solidFill>
              </a:rPr>
              <a:t>Cévy</a:t>
            </a:r>
          </a:p>
          <a:p>
            <a:pPr lvl="1"/>
            <a:r>
              <a:rPr lang="cs-CZ" dirty="0" smtClean="0">
                <a:solidFill>
                  <a:schemeClr val="accent2"/>
                </a:solidFill>
              </a:rPr>
              <a:t>Výživa kůže</a:t>
            </a:r>
          </a:p>
          <a:p>
            <a:r>
              <a:rPr lang="cs-CZ" dirty="0" smtClean="0"/>
              <a:t>Podkožní vazivo</a:t>
            </a:r>
          </a:p>
          <a:p>
            <a:pPr lvl="1"/>
            <a:r>
              <a:rPr lang="cs-CZ" dirty="0" smtClean="0">
                <a:solidFill>
                  <a:schemeClr val="accent2"/>
                </a:solidFill>
              </a:rPr>
              <a:t>Tuk</a:t>
            </a:r>
          </a:p>
          <a:p>
            <a:r>
              <a:rPr lang="cs-CZ" dirty="0" smtClean="0"/>
              <a:t>Srst</a:t>
            </a:r>
          </a:p>
          <a:p>
            <a:pPr lvl="1"/>
            <a:r>
              <a:rPr lang="cs-CZ" dirty="0" smtClean="0">
                <a:solidFill>
                  <a:schemeClr val="accent2"/>
                </a:solidFill>
              </a:rPr>
              <a:t>Pesíky (delší chlupy)</a:t>
            </a:r>
          </a:p>
          <a:p>
            <a:pPr lvl="1"/>
            <a:r>
              <a:rPr lang="cs-CZ" dirty="0" smtClean="0">
                <a:solidFill>
                  <a:schemeClr val="accent2"/>
                </a:solidFill>
              </a:rPr>
              <a:t>Podsada (kratší chlupy)</a:t>
            </a:r>
          </a:p>
          <a:p>
            <a:pPr lvl="1"/>
            <a:r>
              <a:rPr lang="cs-CZ" dirty="0" smtClean="0">
                <a:solidFill>
                  <a:schemeClr val="accent2"/>
                </a:solidFill>
              </a:rPr>
              <a:t>Línání</a:t>
            </a:r>
          </a:p>
          <a:p>
            <a:pPr lvl="2"/>
            <a:r>
              <a:rPr lang="cs-CZ" dirty="0" smtClean="0">
                <a:solidFill>
                  <a:schemeClr val="accent3"/>
                </a:solidFill>
              </a:rPr>
              <a:t>Výměna srsti</a:t>
            </a:r>
          </a:p>
          <a:p>
            <a:pPr lvl="1"/>
            <a:r>
              <a:rPr lang="cs-CZ" b="1" dirty="0" smtClean="0">
                <a:solidFill>
                  <a:schemeClr val="accent2"/>
                </a:solidFill>
              </a:rPr>
              <a:t>Hmatové vousky</a:t>
            </a:r>
            <a:endParaRPr lang="cs-CZ" b="1" dirty="0">
              <a:solidFill>
                <a:schemeClr val="accent2"/>
              </a:solidFill>
            </a:endParaRPr>
          </a:p>
        </p:txBody>
      </p:sp>
      <p:pic>
        <p:nvPicPr>
          <p:cNvPr id="4" name="Obrázek 3" descr="Výřez obrazovky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8" t="3253" r="4673" b="2343"/>
          <a:stretch/>
        </p:blipFill>
        <p:spPr>
          <a:xfrm>
            <a:off x="5004048" y="116632"/>
            <a:ext cx="3710051" cy="3133081"/>
          </a:xfrm>
          <a:prstGeom prst="rect">
            <a:avLst/>
          </a:prstGeom>
        </p:spPr>
      </p:pic>
      <p:cxnSp>
        <p:nvCxnSpPr>
          <p:cNvPr id="6" name="Přímá spojnice 5"/>
          <p:cNvCxnSpPr/>
          <p:nvPr/>
        </p:nvCxnSpPr>
        <p:spPr>
          <a:xfrm flipV="1">
            <a:off x="2411760" y="1340768"/>
            <a:ext cx="3024336" cy="504056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2195736" y="2276872"/>
            <a:ext cx="324036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3275856" y="2996952"/>
            <a:ext cx="2160240" cy="504056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13" name="Skupina 12"/>
          <p:cNvGrpSpPr/>
          <p:nvPr/>
        </p:nvGrpSpPr>
        <p:grpSpPr>
          <a:xfrm>
            <a:off x="5004048" y="3789040"/>
            <a:ext cx="3690754" cy="2544651"/>
            <a:chOff x="5004048" y="3789040"/>
            <a:chExt cx="3690754" cy="2544651"/>
          </a:xfrm>
        </p:grpSpPr>
        <p:pic>
          <p:nvPicPr>
            <p:cNvPr id="11" name="Obrázek 10" descr="Výřez obrazovky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4048" y="3789040"/>
              <a:ext cx="3690754" cy="2544651"/>
            </a:xfrm>
            <a:prstGeom prst="rect">
              <a:avLst/>
            </a:prstGeom>
          </p:spPr>
        </p:pic>
        <p:sp>
          <p:nvSpPr>
            <p:cNvPr id="12" name="TextovéPole 11"/>
            <p:cNvSpPr txBox="1"/>
            <p:nvPr/>
          </p:nvSpPr>
          <p:spPr>
            <a:xfrm>
              <a:off x="5004048" y="5964359"/>
              <a:ext cx="1736373" cy="369332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cs-CZ" dirty="0" smtClean="0"/>
                <a:t>Línající pižmoň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1732073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Savec jako savec</a:t>
            </a:r>
            <a:endParaRPr lang="cs-CZ" dirty="0"/>
          </a:p>
        </p:txBody>
      </p:sp>
      <p:pic>
        <p:nvPicPr>
          <p:cNvPr id="8" name="Zástupný symbol pro obsah 7" descr="Výřez obrazovky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775339"/>
            <a:ext cx="4052112" cy="3389965"/>
          </a:xfrm>
        </p:spPr>
      </p:pic>
      <p:pic>
        <p:nvPicPr>
          <p:cNvPr id="9" name="Zástupný symbol pro obsah 8" descr="Výřez obrazovky"/>
          <p:cNvPicPr>
            <a:picLocks noGrp="1" noChangeAspect="1"/>
          </p:cNvPicPr>
          <p:nvPr>
            <p:ph sz="quarter" idx="4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0" r="7807"/>
          <a:stretch/>
        </p:blipFill>
        <p:spPr>
          <a:xfrm>
            <a:off x="5076056" y="1052736"/>
            <a:ext cx="2592288" cy="5590016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smtClean="0"/>
              <a:t>Kostra psa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>
          <a:xfrm>
            <a:off x="4355976" y="332656"/>
            <a:ext cx="3657600" cy="658368"/>
          </a:xfrm>
        </p:spPr>
        <p:txBody>
          <a:bodyPr/>
          <a:lstStyle/>
          <a:p>
            <a:r>
              <a:rPr lang="cs-CZ" dirty="0" smtClean="0"/>
              <a:t>Kostra člověka</a:t>
            </a:r>
            <a:endParaRPr lang="cs-CZ" dirty="0"/>
          </a:p>
        </p:txBody>
      </p:sp>
      <p:cxnSp>
        <p:nvCxnSpPr>
          <p:cNvPr id="11" name="Přímá spojnice 10"/>
          <p:cNvCxnSpPr/>
          <p:nvPr/>
        </p:nvCxnSpPr>
        <p:spPr>
          <a:xfrm flipV="1">
            <a:off x="1547664" y="1340768"/>
            <a:ext cx="4392488" cy="1656184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V="1">
            <a:off x="1691680" y="1916832"/>
            <a:ext cx="4392488" cy="1512168"/>
          </a:xfrm>
          <a:prstGeom prst="line">
            <a:avLst/>
          </a:prstGeom>
          <a:ln w="28575">
            <a:solidFill>
              <a:srgbClr val="DD0F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V="1">
            <a:off x="2051720" y="2276872"/>
            <a:ext cx="3744416" cy="1512168"/>
          </a:xfrm>
          <a:prstGeom prst="line">
            <a:avLst/>
          </a:prstGeom>
          <a:ln w="28575">
            <a:solidFill>
              <a:srgbClr val="D270A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V="1">
            <a:off x="3743908" y="4221088"/>
            <a:ext cx="2124236" cy="39604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4067944" y="5661248"/>
            <a:ext cx="2016224" cy="576064"/>
          </a:xfrm>
          <a:prstGeom prst="line">
            <a:avLst/>
          </a:prstGeom>
          <a:ln w="28575">
            <a:solidFill>
              <a:srgbClr val="7477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3923928" y="5337212"/>
            <a:ext cx="2025100" cy="108012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6023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Kostra a svalstvo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800" dirty="0" smtClean="0"/>
              <a:t>Lebka</a:t>
            </a:r>
          </a:p>
          <a:p>
            <a:r>
              <a:rPr lang="cs-CZ" sz="2800" dirty="0" smtClean="0"/>
              <a:t>Páteř</a:t>
            </a:r>
          </a:p>
          <a:p>
            <a:pPr lvl="1"/>
            <a:r>
              <a:rPr lang="cs-CZ" sz="2400" dirty="0">
                <a:solidFill>
                  <a:schemeClr val="accent2"/>
                </a:solidFill>
              </a:rPr>
              <a:t>Obratle</a:t>
            </a:r>
          </a:p>
          <a:p>
            <a:pPr lvl="1"/>
            <a:r>
              <a:rPr lang="cs-CZ" sz="2400" dirty="0" smtClean="0">
                <a:solidFill>
                  <a:schemeClr val="accent2"/>
                </a:solidFill>
              </a:rPr>
              <a:t>Nosič (1. obratel)</a:t>
            </a:r>
          </a:p>
          <a:p>
            <a:pPr lvl="1"/>
            <a:r>
              <a:rPr lang="cs-CZ" sz="2400" dirty="0" smtClean="0">
                <a:solidFill>
                  <a:schemeClr val="accent2"/>
                </a:solidFill>
              </a:rPr>
              <a:t>Čepovec (2. obratel)</a:t>
            </a:r>
          </a:p>
          <a:p>
            <a:r>
              <a:rPr lang="cs-CZ" sz="2800" dirty="0" smtClean="0"/>
              <a:t>Hrudník</a:t>
            </a:r>
          </a:p>
          <a:p>
            <a:r>
              <a:rPr lang="cs-CZ" sz="2800" dirty="0" smtClean="0"/>
              <a:t>Končetiny</a:t>
            </a:r>
          </a:p>
          <a:p>
            <a:pPr lvl="1"/>
            <a:r>
              <a:rPr lang="cs-CZ" sz="2400" dirty="0" smtClean="0">
                <a:solidFill>
                  <a:schemeClr val="accent2"/>
                </a:solidFill>
              </a:rPr>
              <a:t>Pletence končetin</a:t>
            </a:r>
          </a:p>
          <a:p>
            <a:pPr lvl="2"/>
            <a:r>
              <a:rPr lang="cs-CZ" sz="2000" dirty="0" smtClean="0">
                <a:solidFill>
                  <a:schemeClr val="accent3"/>
                </a:solidFill>
              </a:rPr>
              <a:t>Připojení končetin k páteři</a:t>
            </a:r>
          </a:p>
          <a:p>
            <a:r>
              <a:rPr lang="cs-CZ" sz="2800" dirty="0" smtClean="0"/>
              <a:t>Svalstvo</a:t>
            </a:r>
          </a:p>
          <a:p>
            <a:pPr lvl="1"/>
            <a:r>
              <a:rPr lang="cs-CZ" sz="2400" dirty="0">
                <a:solidFill>
                  <a:schemeClr val="accent2"/>
                </a:solidFill>
              </a:rPr>
              <a:t>Bránice</a:t>
            </a:r>
          </a:p>
          <a:p>
            <a:pPr lvl="2"/>
            <a:r>
              <a:rPr lang="cs-CZ" sz="2200" dirty="0" smtClean="0">
                <a:solidFill>
                  <a:schemeClr val="accent3"/>
                </a:solidFill>
              </a:rPr>
              <a:t>dýchání</a:t>
            </a:r>
            <a:endParaRPr lang="cs-CZ" sz="2200" dirty="0">
              <a:solidFill>
                <a:schemeClr val="accent3"/>
              </a:solidFill>
            </a:endParaRPr>
          </a:p>
        </p:txBody>
      </p:sp>
      <p:pic>
        <p:nvPicPr>
          <p:cNvPr id="8" name="Zástupný symbol pro obsah 8" descr="Výřez obrazovky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0" r="7807"/>
          <a:stretch/>
        </p:blipFill>
        <p:spPr>
          <a:xfrm>
            <a:off x="5076056" y="764704"/>
            <a:ext cx="2592288" cy="5590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478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Trávicí soustava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Dutina ústní</a:t>
            </a:r>
          </a:p>
          <a:p>
            <a:r>
              <a:rPr lang="cs-CZ" dirty="0" smtClean="0"/>
              <a:t>Hltan</a:t>
            </a:r>
          </a:p>
          <a:p>
            <a:r>
              <a:rPr lang="cs-CZ" dirty="0" smtClean="0"/>
              <a:t>Jícen</a:t>
            </a:r>
          </a:p>
          <a:p>
            <a:r>
              <a:rPr lang="cs-CZ" dirty="0" smtClean="0"/>
              <a:t>Žaludek</a:t>
            </a:r>
          </a:p>
          <a:p>
            <a:r>
              <a:rPr lang="cs-CZ" dirty="0" smtClean="0"/>
              <a:t>Tenké střevo</a:t>
            </a:r>
          </a:p>
          <a:p>
            <a:r>
              <a:rPr lang="cs-CZ" dirty="0" smtClean="0"/>
              <a:t>Tlusté střevo</a:t>
            </a:r>
          </a:p>
          <a:p>
            <a:r>
              <a:rPr lang="cs-CZ" dirty="0" smtClean="0"/>
              <a:t>Konečník</a:t>
            </a:r>
          </a:p>
          <a:p>
            <a:endParaRPr lang="cs-CZ" dirty="0"/>
          </a:p>
          <a:p>
            <a:r>
              <a:rPr lang="cs-CZ" dirty="0" smtClean="0"/>
              <a:t>Trávicí žlázy</a:t>
            </a:r>
          </a:p>
          <a:p>
            <a:pPr lvl="1"/>
            <a:r>
              <a:rPr lang="cs-CZ" dirty="0" smtClean="0">
                <a:solidFill>
                  <a:schemeClr val="accent2"/>
                </a:solidFill>
              </a:rPr>
              <a:t>Játra</a:t>
            </a:r>
          </a:p>
          <a:p>
            <a:pPr lvl="1"/>
            <a:r>
              <a:rPr lang="cs-CZ" dirty="0" smtClean="0">
                <a:solidFill>
                  <a:schemeClr val="accent2"/>
                </a:solidFill>
              </a:rPr>
              <a:t>Slinivka břišní</a:t>
            </a:r>
          </a:p>
          <a:p>
            <a:pPr lvl="1"/>
            <a:r>
              <a:rPr lang="cs-CZ" dirty="0" smtClean="0">
                <a:solidFill>
                  <a:schemeClr val="accent2"/>
                </a:solidFill>
              </a:rPr>
              <a:t>Slinné žlázy</a:t>
            </a:r>
          </a:p>
          <a:p>
            <a:endParaRPr lang="cs-CZ" dirty="0"/>
          </a:p>
        </p:txBody>
      </p:sp>
      <p:pic>
        <p:nvPicPr>
          <p:cNvPr id="4" name="Obrázek 3" descr="Výřez obrazovky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872" b="97107" l="9689" r="9481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357" t="6986" r="17495" b="3194"/>
          <a:stretch/>
        </p:blipFill>
        <p:spPr>
          <a:xfrm>
            <a:off x="4821566" y="332656"/>
            <a:ext cx="2345682" cy="6094687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923928" y="980728"/>
            <a:ext cx="1415772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Dutina ústní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994407" y="530096"/>
            <a:ext cx="684803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hltan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50274" y="1628800"/>
            <a:ext cx="671979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jícen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22894" y="3161905"/>
            <a:ext cx="979755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žaludek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472515" y="4669569"/>
            <a:ext cx="1349738" cy="33855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600" dirty="0" smtClean="0"/>
              <a:t>Tenké střevo</a:t>
            </a:r>
            <a:endParaRPr lang="cs-CZ" sz="1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707904" y="4869160"/>
            <a:ext cx="1505540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Tlusté střevo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998610" y="6058011"/>
            <a:ext cx="1107996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konečník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133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zuby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Rozlišené na:</a:t>
            </a:r>
          </a:p>
          <a:p>
            <a:pPr lvl="1"/>
            <a:r>
              <a:rPr lang="cs-CZ" sz="2800" dirty="0" smtClean="0">
                <a:solidFill>
                  <a:schemeClr val="accent5"/>
                </a:solidFill>
              </a:rPr>
              <a:t>Řezáky</a:t>
            </a:r>
          </a:p>
          <a:p>
            <a:pPr lvl="1"/>
            <a:r>
              <a:rPr lang="cs-CZ" sz="2800" dirty="0" smtClean="0">
                <a:solidFill>
                  <a:schemeClr val="accent5"/>
                </a:solidFill>
              </a:rPr>
              <a:t>Špičáky</a:t>
            </a:r>
          </a:p>
          <a:p>
            <a:pPr lvl="1"/>
            <a:r>
              <a:rPr lang="cs-CZ" sz="2800" dirty="0" smtClean="0">
                <a:solidFill>
                  <a:schemeClr val="accent5"/>
                </a:solidFill>
              </a:rPr>
              <a:t>Třenové zuby</a:t>
            </a:r>
          </a:p>
          <a:p>
            <a:pPr lvl="1"/>
            <a:r>
              <a:rPr lang="cs-CZ" sz="2800" dirty="0" smtClean="0">
                <a:solidFill>
                  <a:schemeClr val="accent5"/>
                </a:solidFill>
              </a:rPr>
              <a:t>Stoličky 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r>
              <a:rPr lang="cs-CZ" sz="1600" i="1" dirty="0" smtClean="0"/>
              <a:t>Přizpůsobeny typu</a:t>
            </a:r>
          </a:p>
          <a:p>
            <a:pPr marL="0" indent="0">
              <a:buNone/>
            </a:pPr>
            <a:r>
              <a:rPr lang="cs-CZ" sz="1600" i="1" dirty="0" smtClean="0"/>
              <a:t>potravy</a:t>
            </a:r>
            <a:endParaRPr lang="cs-CZ" sz="1600" i="1" dirty="0"/>
          </a:p>
        </p:txBody>
      </p:sp>
      <p:grpSp>
        <p:nvGrpSpPr>
          <p:cNvPr id="7" name="Skupina 6"/>
          <p:cNvGrpSpPr/>
          <p:nvPr/>
        </p:nvGrpSpPr>
        <p:grpSpPr>
          <a:xfrm>
            <a:off x="4067944" y="44624"/>
            <a:ext cx="4752527" cy="4248473"/>
            <a:chOff x="4067944" y="44624"/>
            <a:chExt cx="4752527" cy="4248473"/>
          </a:xfrm>
        </p:grpSpPr>
        <p:pic>
          <p:nvPicPr>
            <p:cNvPr id="4" name="Obrázek 3" descr="Výřez obrazovky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7944" y="44624"/>
              <a:ext cx="4752527" cy="4248473"/>
            </a:xfrm>
            <a:prstGeom prst="rect">
              <a:avLst/>
            </a:prstGeom>
          </p:spPr>
        </p:pic>
        <p:sp>
          <p:nvSpPr>
            <p:cNvPr id="5" name="TextovéPole 4"/>
            <p:cNvSpPr txBox="1"/>
            <p:nvPr/>
          </p:nvSpPr>
          <p:spPr>
            <a:xfrm>
              <a:off x="4067944" y="116632"/>
              <a:ext cx="1656184" cy="33855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1600" dirty="0" smtClean="0"/>
                <a:t>Chrup bulteriéra</a:t>
              </a:r>
              <a:endParaRPr lang="cs-CZ" sz="16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4067944" y="4405999"/>
            <a:ext cx="4752527" cy="2311707"/>
            <a:chOff x="4067944" y="4405999"/>
            <a:chExt cx="4752527" cy="2311707"/>
          </a:xfrm>
        </p:grpSpPr>
        <p:pic>
          <p:nvPicPr>
            <p:cNvPr id="8" name="Obrázek 7" descr="Výřez obrazovky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7944" y="4405999"/>
              <a:ext cx="4752527" cy="2311707"/>
            </a:xfrm>
            <a:prstGeom prst="rect">
              <a:avLst/>
            </a:prstGeom>
          </p:spPr>
        </p:pic>
        <p:sp>
          <p:nvSpPr>
            <p:cNvPr id="9" name="TextovéPole 8"/>
            <p:cNvSpPr txBox="1"/>
            <p:nvPr/>
          </p:nvSpPr>
          <p:spPr>
            <a:xfrm>
              <a:off x="4087673" y="4405999"/>
              <a:ext cx="1656184" cy="33855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1600" dirty="0" smtClean="0"/>
                <a:t>Chrup člověka</a:t>
              </a:r>
              <a:endParaRPr lang="cs-CZ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349853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Dýchací soustava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Nosní dutina</a:t>
            </a:r>
          </a:p>
          <a:p>
            <a:r>
              <a:rPr lang="cs-CZ" dirty="0" smtClean="0"/>
              <a:t>Nosohltan</a:t>
            </a:r>
          </a:p>
          <a:p>
            <a:r>
              <a:rPr lang="cs-CZ" dirty="0" smtClean="0"/>
              <a:t>Hrtan</a:t>
            </a:r>
          </a:p>
          <a:p>
            <a:r>
              <a:rPr lang="cs-CZ" dirty="0" smtClean="0"/>
              <a:t>Průdušnice</a:t>
            </a:r>
          </a:p>
          <a:p>
            <a:r>
              <a:rPr lang="cs-CZ" dirty="0" smtClean="0"/>
              <a:t>Průdušky</a:t>
            </a:r>
          </a:p>
          <a:p>
            <a:r>
              <a:rPr lang="cs-CZ" dirty="0" smtClean="0"/>
              <a:t>Plíce</a:t>
            </a:r>
          </a:p>
          <a:p>
            <a:pPr lvl="1"/>
            <a:r>
              <a:rPr lang="cs-CZ" dirty="0" smtClean="0">
                <a:solidFill>
                  <a:schemeClr val="accent2"/>
                </a:solidFill>
              </a:rPr>
              <a:t>Průdušinky</a:t>
            </a:r>
          </a:p>
          <a:p>
            <a:pPr lvl="1"/>
            <a:r>
              <a:rPr lang="cs-CZ" dirty="0" smtClean="0">
                <a:solidFill>
                  <a:schemeClr val="accent2"/>
                </a:solidFill>
              </a:rPr>
              <a:t>Plicní sklípky</a:t>
            </a:r>
            <a:endParaRPr lang="cs-CZ" dirty="0">
              <a:solidFill>
                <a:schemeClr val="accent2"/>
              </a:solidFill>
            </a:endParaRPr>
          </a:p>
        </p:txBody>
      </p:sp>
      <p:pic>
        <p:nvPicPr>
          <p:cNvPr id="4" name="Obrázek 3" descr="Výřez obrazovky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389" b="94907" l="0" r="967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85" t="2728" r="4275" b="5592"/>
          <a:stretch/>
        </p:blipFill>
        <p:spPr>
          <a:xfrm flipH="1">
            <a:off x="3923928" y="404664"/>
            <a:ext cx="4752528" cy="5675421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867698" y="1268760"/>
            <a:ext cx="1189749" cy="30777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1400" dirty="0" smtClean="0"/>
              <a:t>Nosní dutina</a:t>
            </a:r>
            <a:endParaRPr lang="cs-CZ" sz="1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56176" y="1772816"/>
            <a:ext cx="960519" cy="30777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1400" dirty="0" smtClean="0"/>
              <a:t>nosohltan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00192" y="2420888"/>
            <a:ext cx="591829" cy="30777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1400" dirty="0" smtClean="0"/>
              <a:t>hrtan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444208" y="3212976"/>
            <a:ext cx="1059906" cy="30777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1400" dirty="0" smtClean="0"/>
              <a:t>průdušnice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 flipH="1">
            <a:off x="5796136" y="4148930"/>
            <a:ext cx="1008112" cy="30777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/>
              <a:t>průdušky</a:t>
            </a:r>
            <a:endParaRPr lang="cs-CZ" sz="1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932040" y="5157192"/>
            <a:ext cx="562975" cy="30777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1400" dirty="0" smtClean="0"/>
              <a:t>plíce</a:t>
            </a:r>
            <a:endParaRPr lang="cs-CZ" sz="1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76256" y="5157192"/>
            <a:ext cx="562975" cy="30777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1400" dirty="0" smtClean="0"/>
              <a:t>plíce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869920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Srdce a oběhová soustava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3200" dirty="0" smtClean="0"/>
              <a:t>Srdce</a:t>
            </a:r>
          </a:p>
          <a:p>
            <a:pPr lvl="1"/>
            <a:r>
              <a:rPr lang="cs-CZ" sz="2800" dirty="0" smtClean="0">
                <a:solidFill>
                  <a:schemeClr val="accent2"/>
                </a:solidFill>
              </a:rPr>
              <a:t>2 komory</a:t>
            </a:r>
          </a:p>
          <a:p>
            <a:pPr lvl="1"/>
            <a:r>
              <a:rPr lang="cs-CZ" sz="2800" dirty="0" smtClean="0">
                <a:solidFill>
                  <a:schemeClr val="accent2"/>
                </a:solidFill>
              </a:rPr>
              <a:t>2 předsíně</a:t>
            </a:r>
          </a:p>
          <a:p>
            <a:endParaRPr lang="cs-CZ" sz="3200" dirty="0" smtClean="0"/>
          </a:p>
          <a:p>
            <a:r>
              <a:rPr lang="cs-CZ" sz="3200" dirty="0" smtClean="0"/>
              <a:t>Krevní oběh</a:t>
            </a:r>
          </a:p>
          <a:p>
            <a:pPr lvl="1"/>
            <a:r>
              <a:rPr lang="cs-CZ" sz="2800" dirty="0" smtClean="0">
                <a:solidFill>
                  <a:schemeClr val="accent2"/>
                </a:solidFill>
              </a:rPr>
              <a:t>Velký (tělní)</a:t>
            </a:r>
          </a:p>
          <a:p>
            <a:pPr lvl="2"/>
            <a:r>
              <a:rPr lang="cs-CZ" sz="2400" dirty="0" smtClean="0">
                <a:solidFill>
                  <a:schemeClr val="accent5"/>
                </a:solidFill>
              </a:rPr>
              <a:t>Srdce – tělo</a:t>
            </a:r>
          </a:p>
          <a:p>
            <a:pPr lvl="1"/>
            <a:r>
              <a:rPr lang="cs-CZ" sz="2800" dirty="0" smtClean="0">
                <a:solidFill>
                  <a:schemeClr val="accent2"/>
                </a:solidFill>
              </a:rPr>
              <a:t>Malý (plicní)</a:t>
            </a:r>
          </a:p>
          <a:p>
            <a:pPr lvl="2"/>
            <a:r>
              <a:rPr lang="cs-CZ" sz="2400" dirty="0" smtClean="0">
                <a:solidFill>
                  <a:schemeClr val="accent5"/>
                </a:solidFill>
              </a:rPr>
              <a:t>Srdce - plíce</a:t>
            </a:r>
          </a:p>
          <a:p>
            <a:endParaRPr lang="cs-CZ" dirty="0"/>
          </a:p>
        </p:txBody>
      </p:sp>
      <p:pic>
        <p:nvPicPr>
          <p:cNvPr id="4" name="Obrázek 3" descr="Výřez obrazovky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14" b="1217"/>
          <a:stretch/>
        </p:blipFill>
        <p:spPr>
          <a:xfrm>
            <a:off x="5292080" y="1916832"/>
            <a:ext cx="3456384" cy="4861169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292080" y="1916832"/>
            <a:ext cx="1223412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Srdce psa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366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Vylučovací soustava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Ledviny</a:t>
            </a:r>
          </a:p>
          <a:p>
            <a:r>
              <a:rPr lang="cs-CZ" dirty="0" smtClean="0"/>
              <a:t>Močovody</a:t>
            </a:r>
          </a:p>
          <a:p>
            <a:r>
              <a:rPr lang="cs-CZ" dirty="0" smtClean="0"/>
              <a:t>Močový měchýř</a:t>
            </a:r>
          </a:p>
          <a:p>
            <a:r>
              <a:rPr lang="cs-CZ" dirty="0" smtClean="0"/>
              <a:t>Močová trubice</a:t>
            </a:r>
            <a:endParaRPr lang="cs-CZ" dirty="0"/>
          </a:p>
        </p:txBody>
      </p:sp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249712"/>
            <a:ext cx="1952898" cy="2467320"/>
          </a:xfrm>
          <a:prstGeom prst="rect">
            <a:avLst/>
          </a:prstGeom>
        </p:spPr>
      </p:pic>
      <p:pic>
        <p:nvPicPr>
          <p:cNvPr id="5" name="Obrázek 4" descr="Výřez obrazovky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717032"/>
            <a:ext cx="3476974" cy="2678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925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Nervová soustava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Mozek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Prodloužená mícha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Střední mozek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Mozeček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Mezimozek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Koncový mozek</a:t>
            </a:r>
          </a:p>
          <a:p>
            <a:r>
              <a:rPr lang="cs-CZ" dirty="0" smtClean="0"/>
              <a:t>Mícha</a:t>
            </a:r>
          </a:p>
          <a:p>
            <a:endParaRPr lang="cs-CZ" dirty="0"/>
          </a:p>
          <a:p>
            <a:r>
              <a:rPr lang="cs-CZ" dirty="0" smtClean="0"/>
              <a:t>Významné smysly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Čich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Zrak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sluch</a:t>
            </a:r>
          </a:p>
          <a:p>
            <a:endParaRPr lang="cs-CZ" dirty="0"/>
          </a:p>
        </p:txBody>
      </p:sp>
      <p:pic>
        <p:nvPicPr>
          <p:cNvPr id="7" name="Obrázek 6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2132856"/>
            <a:ext cx="5172797" cy="46107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3125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Rozmnožovací soustava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Oddělené pohlaví</a:t>
            </a:r>
          </a:p>
          <a:p>
            <a:r>
              <a:rPr lang="cs-CZ" dirty="0" smtClean="0"/>
              <a:t>Vnitřní oplození</a:t>
            </a:r>
          </a:p>
          <a:p>
            <a:r>
              <a:rPr lang="cs-CZ" dirty="0" smtClean="0"/>
              <a:t>Zárodek</a:t>
            </a:r>
          </a:p>
          <a:p>
            <a:pPr lvl="1"/>
            <a:r>
              <a:rPr lang="cs-CZ" dirty="0" smtClean="0">
                <a:solidFill>
                  <a:schemeClr val="accent2"/>
                </a:solidFill>
              </a:rPr>
              <a:t>Vývin v děloze samice</a:t>
            </a:r>
          </a:p>
          <a:p>
            <a:r>
              <a:rPr lang="cs-CZ" dirty="0" smtClean="0"/>
              <a:t>Mláďata</a:t>
            </a:r>
          </a:p>
          <a:p>
            <a:pPr lvl="1"/>
            <a:r>
              <a:rPr lang="cs-CZ" dirty="0" smtClean="0">
                <a:solidFill>
                  <a:schemeClr val="accent2"/>
                </a:solidFill>
              </a:rPr>
              <a:t>Sají mateřské mléko</a:t>
            </a:r>
            <a:endParaRPr lang="cs-CZ" dirty="0">
              <a:solidFill>
                <a:schemeClr val="accent2"/>
              </a:solidFill>
            </a:endParaRPr>
          </a:p>
        </p:txBody>
      </p:sp>
      <p:pic>
        <p:nvPicPr>
          <p:cNvPr id="1026" name="Picture 2" descr="C:\Users\Tereza\AppData\Local\Microsoft\Windows\Temporary Internet Files\Content.IE5\K43E3B6T\MP90040319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717032"/>
            <a:ext cx="4571999" cy="30468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7113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231647872"/>
              </p:ext>
            </p:extLst>
          </p:nvPr>
        </p:nvGraphicFramePr>
        <p:xfrm>
          <a:off x="827584" y="836712"/>
          <a:ext cx="7344817" cy="50954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1764"/>
                <a:gridCol w="2524781"/>
                <a:gridCol w="2448272"/>
              </a:tblGrid>
              <a:tr h="432048"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Třída: savci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64276">
                <a:tc rowSpan="3">
                  <a:txBody>
                    <a:bodyPr/>
                    <a:lstStyle/>
                    <a:p>
                      <a:r>
                        <a:rPr lang="cs-CZ" b="1" dirty="0" smtClean="0"/>
                        <a:t>Podtřída</a:t>
                      </a:r>
                      <a:r>
                        <a:rPr lang="cs-CZ" dirty="0" smtClean="0"/>
                        <a:t>: Vejcorodí</a:t>
                      </a:r>
                      <a:endParaRPr lang="cs-CZ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b="1" dirty="0" smtClean="0"/>
                        <a:t>Podtřída</a:t>
                      </a:r>
                      <a:r>
                        <a:rPr lang="cs-CZ" dirty="0" smtClean="0"/>
                        <a:t>: Živorodí</a:t>
                      </a:r>
                      <a:endParaRPr lang="cs-CZ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64276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Nadřád</a:t>
                      </a:r>
                      <a:r>
                        <a:rPr lang="cs-CZ" dirty="0" smtClean="0"/>
                        <a:t>:</a:t>
                      </a:r>
                      <a:r>
                        <a:rPr lang="cs-CZ" baseline="0" dirty="0" smtClean="0"/>
                        <a:t> vačnatí</a:t>
                      </a:r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/>
                        <a:t>Nadřád</a:t>
                      </a:r>
                      <a:r>
                        <a:rPr lang="cs-CZ" dirty="0" smtClean="0"/>
                        <a:t>: </a:t>
                      </a:r>
                      <a:r>
                        <a:rPr lang="cs-CZ" dirty="0" err="1" smtClean="0"/>
                        <a:t>placentálové</a:t>
                      </a:r>
                      <a:endParaRPr lang="cs-CZ" dirty="0" smtClean="0"/>
                    </a:p>
                  </a:txBody>
                  <a:tcPr>
                    <a:solidFill>
                      <a:schemeClr val="tx2"/>
                    </a:solidFill>
                  </a:tcPr>
                </a:tc>
              </a:tr>
              <a:tr h="364276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Řád:</a:t>
                      </a:r>
                      <a:r>
                        <a:rPr lang="cs-CZ" b="1" baseline="0" dirty="0" smtClean="0"/>
                        <a:t> </a:t>
                      </a:r>
                    </a:p>
                    <a:p>
                      <a:r>
                        <a:rPr lang="cs-CZ" baseline="0" dirty="0" smtClean="0"/>
                        <a:t>vačnatci</a:t>
                      </a:r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Řád:</a:t>
                      </a:r>
                    </a:p>
                    <a:p>
                      <a:r>
                        <a:rPr lang="cs-CZ" dirty="0" smtClean="0"/>
                        <a:t>Hmyzožravci</a:t>
                      </a:r>
                    </a:p>
                    <a:p>
                      <a:r>
                        <a:rPr lang="cs-CZ" dirty="0" smtClean="0"/>
                        <a:t>Letouni</a:t>
                      </a:r>
                    </a:p>
                    <a:p>
                      <a:r>
                        <a:rPr lang="cs-CZ" dirty="0" smtClean="0"/>
                        <a:t>Chudozubí</a:t>
                      </a:r>
                    </a:p>
                    <a:p>
                      <a:r>
                        <a:rPr lang="cs-CZ" dirty="0" smtClean="0"/>
                        <a:t>Hlodavci</a:t>
                      </a:r>
                    </a:p>
                    <a:p>
                      <a:r>
                        <a:rPr lang="cs-CZ" dirty="0" smtClean="0"/>
                        <a:t>Zajíci</a:t>
                      </a:r>
                    </a:p>
                    <a:p>
                      <a:r>
                        <a:rPr lang="cs-CZ" dirty="0" smtClean="0"/>
                        <a:t>Šelmy</a:t>
                      </a:r>
                    </a:p>
                    <a:p>
                      <a:r>
                        <a:rPr lang="cs-CZ" dirty="0" smtClean="0"/>
                        <a:t>Ploutvonožci</a:t>
                      </a:r>
                    </a:p>
                    <a:p>
                      <a:r>
                        <a:rPr lang="cs-CZ" dirty="0" smtClean="0"/>
                        <a:t>Kytovci</a:t>
                      </a:r>
                    </a:p>
                    <a:p>
                      <a:r>
                        <a:rPr lang="cs-CZ" dirty="0" smtClean="0"/>
                        <a:t>Chobotnatci</a:t>
                      </a:r>
                    </a:p>
                    <a:p>
                      <a:r>
                        <a:rPr lang="cs-CZ" dirty="0" smtClean="0"/>
                        <a:t>Lichokopytníci</a:t>
                      </a:r>
                    </a:p>
                    <a:p>
                      <a:r>
                        <a:rPr lang="cs-CZ" dirty="0" smtClean="0"/>
                        <a:t>Sudokopytníci</a:t>
                      </a:r>
                    </a:p>
                    <a:p>
                      <a:r>
                        <a:rPr lang="cs-CZ" dirty="0" smtClean="0"/>
                        <a:t>Primáti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 descr="C:\Users\Tereza\AppData\Local\Microsoft\Windows\Temporary Internet Files\Content.IE5\SHRZAFRV\MC9001113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155458"/>
            <a:ext cx="1296145" cy="704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Tereza\AppData\Local\Microsoft\Windows\Temporary Internet Files\Content.IE5\70QMP9HU\MC9001113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140968"/>
            <a:ext cx="1605760" cy="1181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Tereza\AppData\Local\Microsoft\Windows\Temporary Internet Files\Content.IE5\SHRZAFRV\MC9003244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7" y="5229200"/>
            <a:ext cx="1244088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Tereza\AppData\Local\Microsoft\Windows\Temporary Internet Files\Content.IE5\K43E3B6T\MC90003043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934572"/>
            <a:ext cx="1152128" cy="749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1497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obrázků a fotografií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cs-CZ" dirty="0"/>
              <a:t>File:Dog skeleton seksjonal.png.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2006-08-08 [cit. 2012-08-17]. Dostupné z: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commons.wikimedia.org/wiki/File:Dog_skeleton_seksjonal.png?uselang=cs</a:t>
            </a:r>
            <a:endParaRPr lang="cs-CZ" dirty="0" smtClean="0"/>
          </a:p>
          <a:p>
            <a:r>
              <a:rPr lang="cs-CZ" dirty="0"/>
              <a:t> File:Human skeleton </a:t>
            </a:r>
            <a:r>
              <a:rPr lang="cs-CZ" dirty="0" err="1"/>
              <a:t>front.svg</a:t>
            </a:r>
            <a:r>
              <a:rPr lang="cs-CZ" dirty="0"/>
              <a:t> - no </a:t>
            </a:r>
            <a:r>
              <a:rPr lang="cs-CZ" dirty="0" err="1"/>
              <a:t>labels.svg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2008-11-23 [cit. 2012-08-17]. Dostupné z: </a:t>
            </a:r>
            <a:r>
              <a:rPr lang="cs-CZ" dirty="0">
                <a:hlinkClick r:id="rId3"/>
              </a:rPr>
              <a:t>http://commons.wikimedia.org/wiki/File:Human_skeleton_front.svg_-_</a:t>
            </a:r>
            <a:r>
              <a:rPr lang="cs-CZ" dirty="0" smtClean="0">
                <a:hlinkClick r:id="rId3"/>
              </a:rPr>
              <a:t>no_labels.svg</a:t>
            </a:r>
            <a:endParaRPr lang="cs-CZ" dirty="0" smtClean="0"/>
          </a:p>
          <a:p>
            <a:r>
              <a:rPr lang="cs-CZ" dirty="0"/>
              <a:t> File:Skinn </a:t>
            </a:r>
            <a:r>
              <a:rPr lang="cs-CZ" dirty="0" err="1"/>
              <a:t>layer</a:t>
            </a:r>
            <a:r>
              <a:rPr lang="cs-CZ" dirty="0"/>
              <a:t> drawing.jpg.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2005-03-01 [cit. 2012-08-17]. Dostupné z: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commons.wikimedia.org/wiki/File:Skinn_layer_drawing.jpg?uselang=cs</a:t>
            </a:r>
            <a:endParaRPr lang="cs-CZ" dirty="0" smtClean="0"/>
          </a:p>
          <a:p>
            <a:r>
              <a:rPr lang="cs-CZ" dirty="0" err="1"/>
              <a:t>Soubor:Musk</a:t>
            </a:r>
            <a:r>
              <a:rPr lang="cs-CZ" dirty="0"/>
              <a:t> </a:t>
            </a:r>
            <a:r>
              <a:rPr lang="cs-CZ" dirty="0" err="1"/>
              <a:t>ox</a:t>
            </a:r>
            <a:r>
              <a:rPr lang="cs-CZ" dirty="0"/>
              <a:t> .</a:t>
            </a:r>
            <a:r>
              <a:rPr lang="cs-CZ" dirty="0" err="1"/>
              <a:t>jpg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2012-04-21 [cit. 2012-08-17]. Dostupné z: </a:t>
            </a:r>
            <a:r>
              <a:rPr lang="cs-CZ" dirty="0">
                <a:hlinkClick r:id="rId5"/>
              </a:rPr>
              <a:t>http://cs.wikipedia.org/wiki/Soubor:Musk_ox_.</a:t>
            </a:r>
            <a:r>
              <a:rPr lang="cs-CZ" dirty="0" smtClean="0">
                <a:hlinkClick r:id="rId5"/>
              </a:rPr>
              <a:t>jpg</a:t>
            </a:r>
            <a:endParaRPr lang="cs-CZ" dirty="0" smtClean="0"/>
          </a:p>
          <a:p>
            <a:r>
              <a:rPr lang="cs-CZ" dirty="0" err="1"/>
              <a:t>Soubor:Digestive</a:t>
            </a:r>
            <a:r>
              <a:rPr lang="cs-CZ" dirty="0"/>
              <a:t> </a:t>
            </a:r>
            <a:r>
              <a:rPr lang="cs-CZ" dirty="0" err="1"/>
              <a:t>system</a:t>
            </a:r>
            <a:r>
              <a:rPr lang="cs-CZ" dirty="0"/>
              <a:t> diagram </a:t>
            </a:r>
            <a:r>
              <a:rPr lang="cs-CZ" dirty="0" err="1"/>
              <a:t>cs.svg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2007-10-11 [cit. 2012-08-17]. Dostupné z: </a:t>
            </a: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cs.wikipedia.org/wiki/Soubor:Digestive_system_diagram_cs.svg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err="1"/>
              <a:t>Soubor:Bull</a:t>
            </a:r>
            <a:r>
              <a:rPr lang="cs-CZ" dirty="0"/>
              <a:t> </a:t>
            </a:r>
            <a:r>
              <a:rPr lang="cs-CZ" dirty="0" err="1"/>
              <a:t>Terrier</a:t>
            </a:r>
            <a:r>
              <a:rPr lang="cs-CZ" dirty="0"/>
              <a:t> </a:t>
            </a:r>
            <a:r>
              <a:rPr lang="cs-CZ" dirty="0" err="1"/>
              <a:t>Chico</a:t>
            </a:r>
            <a:r>
              <a:rPr lang="cs-CZ" dirty="0"/>
              <a:t> 05.jpg.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2008-09-01 [cit. 2012-08-17]. Dostupné z: </a:t>
            </a: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cs.wikipedia.org/wiki/Soubor:Bull_Terrier_Chico_05.jpg</a:t>
            </a:r>
            <a:endParaRPr lang="cs-CZ" dirty="0" smtClean="0"/>
          </a:p>
          <a:p>
            <a:r>
              <a:rPr lang="cs-CZ" dirty="0" err="1"/>
              <a:t>Soubor:Teeth</a:t>
            </a:r>
            <a:r>
              <a:rPr lang="cs-CZ" dirty="0"/>
              <a:t> by David Shankbone.jpg.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2008-02-18 [cit. 2012-08-17]. Dostupné z: </a:t>
            </a:r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cs.wikipedia.org/wiki/Soubor:Teeth_by_David_Shankbone.jpg</a:t>
            </a:r>
            <a:endParaRPr lang="cs-CZ" dirty="0" smtClean="0"/>
          </a:p>
          <a:p>
            <a:r>
              <a:rPr lang="cs-CZ" dirty="0"/>
              <a:t> File:Respiratory </a:t>
            </a:r>
            <a:r>
              <a:rPr lang="cs-CZ" dirty="0" err="1"/>
              <a:t>system</a:t>
            </a:r>
            <a:r>
              <a:rPr lang="cs-CZ" dirty="0"/>
              <a:t> no.png.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2007-05-08 [cit. 2012-08-17]. Dostupné z: </a:t>
            </a:r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commons.wikimedia.org/wiki/File:Respiratory_system_no.png?uselang=cs</a:t>
            </a:r>
            <a:endParaRPr lang="cs-CZ" dirty="0" smtClean="0"/>
          </a:p>
          <a:p>
            <a:r>
              <a:rPr lang="en-US" dirty="0"/>
              <a:t>File:Dog heart 2.jpg. In: </a:t>
            </a:r>
            <a:r>
              <a:rPr lang="en-US" i="1" dirty="0"/>
              <a:t>Wikipedia</a:t>
            </a:r>
            <a:r>
              <a:rPr lang="en-US" dirty="0"/>
              <a:t>: </a:t>
            </a:r>
            <a:r>
              <a:rPr lang="en-US" i="1" dirty="0"/>
              <a:t>the free encyclopedia</a:t>
            </a:r>
            <a:r>
              <a:rPr lang="en-US" dirty="0"/>
              <a:t> [online]. San Francisco (CA): Wikimedia Foundation, 2006-09-28 [cit. 2012-08-17].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10"/>
              </a:rPr>
              <a:t>http://</a:t>
            </a:r>
            <a:r>
              <a:rPr lang="en-US" dirty="0" smtClean="0">
                <a:hlinkClick r:id="rId10"/>
              </a:rPr>
              <a:t>commons.wikimedia.org/wiki/File:Dog_heart_2.jpg?uselang=cs</a:t>
            </a:r>
            <a:endParaRPr lang="cs-CZ" dirty="0" smtClean="0"/>
          </a:p>
          <a:p>
            <a:r>
              <a:rPr lang="en-US" dirty="0" smtClean="0"/>
              <a:t> </a:t>
            </a:r>
            <a:r>
              <a:rPr lang="cs-CZ" dirty="0"/>
              <a:t> </a:t>
            </a:r>
            <a:r>
              <a:rPr lang="cs-CZ" dirty="0" err="1"/>
              <a:t>Soubor:Vylučovacísoustava.svg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2011-12-25 [cit. 2012-08-17]. Dostupné z: </a:t>
            </a:r>
            <a:r>
              <a:rPr lang="cs-CZ" dirty="0">
                <a:hlinkClick r:id="rId11"/>
              </a:rPr>
              <a:t>http://</a:t>
            </a:r>
            <a:r>
              <a:rPr lang="cs-CZ" dirty="0" smtClean="0">
                <a:hlinkClick r:id="rId11"/>
              </a:rPr>
              <a:t>cs.wikipedia.org/wiki/Soubor:Vylu%C4%8Dovac%C3%ADsoustava.svg</a:t>
            </a:r>
            <a:endParaRPr lang="cs-CZ" dirty="0" smtClean="0"/>
          </a:p>
          <a:p>
            <a:r>
              <a:rPr lang="cs-CZ" dirty="0" err="1"/>
              <a:t>Soubor:Illu</a:t>
            </a:r>
            <a:r>
              <a:rPr lang="cs-CZ" dirty="0"/>
              <a:t> </a:t>
            </a:r>
            <a:r>
              <a:rPr lang="cs-CZ" dirty="0" err="1"/>
              <a:t>urinary</a:t>
            </a:r>
            <a:r>
              <a:rPr lang="cs-CZ" dirty="0"/>
              <a:t> system.jpg.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2006-10-21 [cit. 2012-08-17]. Dostupné z: </a:t>
            </a:r>
            <a:r>
              <a:rPr lang="cs-CZ" dirty="0">
                <a:hlinkClick r:id="rId12"/>
              </a:rPr>
              <a:t>http://</a:t>
            </a:r>
            <a:r>
              <a:rPr lang="cs-CZ" dirty="0" smtClean="0">
                <a:hlinkClick r:id="rId12"/>
              </a:rPr>
              <a:t>cs.wikipedia.org/wiki/Soubor:Illu_urinary_system.jpg</a:t>
            </a:r>
            <a:endParaRPr lang="cs-CZ" dirty="0" smtClean="0"/>
          </a:p>
          <a:p>
            <a:r>
              <a:rPr lang="cs-CZ" dirty="0"/>
              <a:t>  File:File-ComparitiveBrainSize-PL.jpg.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2009-04-29 [cit. 2012-08-17]. Dostupné z: </a:t>
            </a:r>
            <a:r>
              <a:rPr lang="cs-CZ" dirty="0">
                <a:hlinkClick r:id="rId13"/>
              </a:rPr>
              <a:t>http://</a:t>
            </a:r>
            <a:r>
              <a:rPr lang="cs-CZ" dirty="0" smtClean="0">
                <a:hlinkClick r:id="rId13"/>
              </a:rPr>
              <a:t>commons.wikimedia.org/wiki/File:File-ComparitiveBrainSize-PL.jpg?uselang=cs</a:t>
            </a:r>
            <a:endParaRPr lang="cs-CZ" dirty="0" smtClean="0"/>
          </a:p>
          <a:p>
            <a:r>
              <a:rPr lang="cs-CZ" dirty="0" smtClean="0"/>
              <a:t> </a:t>
            </a:r>
            <a:r>
              <a:rPr lang="cs-CZ" dirty="0" smtClean="0">
                <a:hlinkClick r:id="rId14"/>
              </a:rPr>
              <a:t>www.microsoft.office.com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821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120</TotalTime>
  <Words>732</Words>
  <Application>Microsoft Office PowerPoint</Application>
  <PresentationFormat>Předvádění na obrazovce (4:3)</PresentationFormat>
  <Paragraphs>170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Arkýř</vt:lpstr>
      <vt:lpstr>Prezentace aplikace PowerPoint</vt:lpstr>
      <vt:lpstr>Vnitřní stavba těla savců</vt:lpstr>
      <vt:lpstr>Kůže</vt:lpstr>
      <vt:lpstr>Savec jako savec</vt:lpstr>
      <vt:lpstr>Kostra a svalstvo</vt:lpstr>
      <vt:lpstr>Trávicí soustava</vt:lpstr>
      <vt:lpstr>zuby</vt:lpstr>
      <vt:lpstr>Dýchací soustava</vt:lpstr>
      <vt:lpstr>Srdce a oběhová soustava</vt:lpstr>
      <vt:lpstr>Vylučovací soustava</vt:lpstr>
      <vt:lpstr>Nervová soustava</vt:lpstr>
      <vt:lpstr>Rozmnožovací soustava</vt:lpstr>
      <vt:lpstr>Prezentace aplikace PowerPoint</vt:lpstr>
      <vt:lpstr>Zdroj obrázků a fotografií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Tereza Kovalská</dc:creator>
  <cp:lastModifiedBy>Tereza Kovalská</cp:lastModifiedBy>
  <cp:revision>13</cp:revision>
  <dcterms:created xsi:type="dcterms:W3CDTF">2012-08-17T11:57:26Z</dcterms:created>
  <dcterms:modified xsi:type="dcterms:W3CDTF">2012-08-17T13:57:43Z</dcterms:modified>
</cp:coreProperties>
</file>