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E79C6B7-C855-4059-A6FB-57D17E9EF65D}" type="datetimeFigureOut">
              <a:rPr lang="cs-CZ" smtClean="0"/>
              <a:t>17.11.2012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04C16D7-75E3-4818-81AE-9064A419D0D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tm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Elephanteating.jpg?uselang=cs" TargetMode="External"/><Relationship Id="rId3" Type="http://schemas.openxmlformats.org/officeDocument/2006/relationships/hyperlink" Target="http://www.microsoft.office.com/" TargetMode="External"/><Relationship Id="rId7" Type="http://schemas.openxmlformats.org/officeDocument/2006/relationships/hyperlink" Target="http://commons.wikimedia.org/wiki/File:Serengeti_Elefantenbulle.jpg?uselang=cs" TargetMode="External"/><Relationship Id="rId2" Type="http://schemas.openxmlformats.org/officeDocument/2006/relationships/hyperlink" Target="http://commons.wikimedia.org/wiki/File:Scotty_the_Baby_Elephant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Afrikanischer_Elefant,_Miami.jpg?uselang=cs" TargetMode="External"/><Relationship Id="rId5" Type="http://schemas.openxmlformats.org/officeDocument/2006/relationships/hyperlink" Target="http://commons.wikimedia.org/wiki/File:Elephant_near_ndutu.jpg?uselang=cs" TargetMode="External"/><Relationship Id="rId10" Type="http://schemas.openxmlformats.org/officeDocument/2006/relationships/hyperlink" Target="http://commons.wikimedia.org/wiki/File:Elphas_maximus_range.png?uselang=cs" TargetMode="External"/><Relationship Id="rId4" Type="http://schemas.openxmlformats.org/officeDocument/2006/relationships/hyperlink" Target="http://cs.wikipedia.org/wiki/Soubor:Elfenbein_verarbeitet.jpg" TargetMode="External"/><Relationship Id="rId9" Type="http://schemas.openxmlformats.org/officeDocument/2006/relationships/hyperlink" Target="http://commons.wikimedia.org/wiki/File:African_Elephant_distribution_map.sv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94529" y="1916832"/>
            <a:ext cx="6875463" cy="277653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VY_32_INOVACE_10_chobotnatci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</a:t>
            </a:r>
            <a:r>
              <a:rPr lang="cs-CZ" sz="1200" dirty="0" smtClean="0"/>
              <a:t>9.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živočichů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</a:t>
            </a:r>
            <a:r>
              <a:rPr lang="cs-CZ" sz="1200" dirty="0" smtClean="0"/>
              <a:t>Chobotnatci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Klíčová slova:</a:t>
            </a:r>
            <a:r>
              <a:rPr lang="cs-CZ" sz="1200" dirty="0" smtClean="0"/>
              <a:t>		chobot, kly, sloupovitá končetina, slonovina, březost, výskyt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</a:t>
            </a:r>
            <a:r>
              <a:rPr lang="cs-CZ" sz="1200" dirty="0"/>
              <a:t>: 		</a:t>
            </a:r>
            <a:r>
              <a:rPr lang="cs-CZ" sz="1200" dirty="0" smtClean="0"/>
              <a:t>9/2012</a:t>
            </a:r>
            <a:endParaRPr lang="cs-CZ" sz="12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výklad s krátkými motivačními úkoly pro žáky zaměřenými na znaky chobotnatců. Při řešení úkolů žáci pracují s různým obrazovým materiálem, formulují a přesně vyjadřují své myšlenky, využívají svých zkušeností. Žáci rozdíly mezi dvěma žijícími druhy chobotnatců odvodí z vložených obrázků a fotografií. Žák jmenuje a krátce charakterizuje významné znaky chobotnatců a bezpečně pozná rozdíly mezi slonem africkým a indickým. </a:t>
            </a:r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47625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>
                <a:solidFill>
                  <a:prstClr val="white"/>
                </a:solidFill>
              </a:rPr>
              <a:t>                                     </a:t>
            </a:r>
            <a:r>
              <a:rPr lang="cs-CZ" sz="1600" b="1">
                <a:solidFill>
                  <a:prstClr val="white"/>
                </a:solidFill>
              </a:rPr>
              <a:t>Základní  škola a mateřská škola J.A.Komenského</a:t>
            </a:r>
            <a:endParaRPr lang="cs-CZ" sz="1600">
              <a:solidFill>
                <a:prstClr val="white"/>
              </a:solidFill>
            </a:endParaRPr>
          </a:p>
          <a:p>
            <a:pPr algn="ctr"/>
            <a:r>
              <a:rPr lang="cs-CZ" sz="1600" b="1">
                <a:solidFill>
                  <a:prstClr val="white"/>
                </a:solidFill>
              </a:rPr>
              <a:t>                                                          v Novém  Strašecí</a:t>
            </a:r>
            <a:r>
              <a:rPr lang="cs-CZ" sz="1600">
                <a:solidFill>
                  <a:prstClr val="white"/>
                </a:solidFill>
              </a:rPr>
              <a:t>                     </a:t>
            </a:r>
          </a:p>
          <a:p>
            <a:pPr algn="ctr"/>
            <a:r>
              <a:rPr lang="cs-CZ" sz="1600">
                <a:solidFill>
                  <a:prstClr val="white"/>
                </a:solidFill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solidFill>
                  <a:prstClr val="white"/>
                </a:solidFill>
              </a:rPr>
              <a:t>                                                 tel. 311 240 401, 311 240 400, email: zsnovstra@iol.cz</a:t>
            </a: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9525" y="47625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zsnovstra@iol.cz</a:t>
            </a:r>
          </a:p>
        </p:txBody>
      </p:sp>
    </p:spTree>
    <p:extLst>
      <p:ext uri="{BB962C8B-B14F-4D97-AF65-F5344CB8AC3E}">
        <p14:creationId xmlns:p14="http://schemas.microsoft.com/office/powerpoint/2010/main" val="1893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Chobotnatci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Majestátní sloni</a:t>
            </a:r>
            <a:endParaRPr lang="cs-CZ" dirty="0"/>
          </a:p>
        </p:txBody>
      </p:sp>
      <p:pic>
        <p:nvPicPr>
          <p:cNvPr id="1027" name="Picture 3" descr="C:\Users\Tereza\AppData\Local\Microsoft\Windows\Temporary Internet Files\Content.IE5\SHRZAFRV\MP900430836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92" t="15388" r="15634" b="10817"/>
          <a:stretch/>
        </p:blipFill>
        <p:spPr bwMode="auto">
          <a:xfrm>
            <a:off x="5724128" y="476672"/>
            <a:ext cx="3027540" cy="376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96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chobotnatců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95536" y="2373051"/>
            <a:ext cx="3657600" cy="401912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Svalnatý</a:t>
            </a:r>
          </a:p>
          <a:p>
            <a:r>
              <a:rPr lang="cs-CZ" dirty="0" smtClean="0"/>
              <a:t>Pružný</a:t>
            </a:r>
          </a:p>
          <a:p>
            <a:r>
              <a:rPr lang="cs-CZ" dirty="0" smtClean="0"/>
              <a:t>Srůstem a prodloužením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nosu a horního pysku</a:t>
            </a:r>
          </a:p>
          <a:p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bg2">
                    <a:lumMod val="75000"/>
                  </a:schemeClr>
                </a:solidFill>
              </a:rPr>
              <a:t>K čemu slonům slouží?</a:t>
            </a:r>
          </a:p>
          <a:p>
            <a:pPr lvl="1"/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Podávání potravy a vody do tlamy</a:t>
            </a:r>
          </a:p>
          <a:p>
            <a:pPr lvl="1"/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Komunikace (kontakt)</a:t>
            </a:r>
          </a:p>
          <a:p>
            <a:pPr lvl="1"/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Čich, hmat</a:t>
            </a:r>
          </a:p>
          <a:p>
            <a:endParaRPr lang="cs-CZ" sz="2000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60848"/>
            <a:ext cx="4227493" cy="35319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chobot</a:t>
            </a:r>
            <a:endParaRPr lang="cs-CZ" dirty="0"/>
          </a:p>
        </p:txBody>
      </p:sp>
      <p:pic>
        <p:nvPicPr>
          <p:cNvPr id="2051" name="Picture 3" descr="C:\Users\Tereza\AppData\Local\Microsoft\Windows\Temporary Internet Files\Content.IE5\SHRZAFRV\MC900434411[3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94" y="4069431"/>
            <a:ext cx="556772" cy="62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91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Znaky chobotnatců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395536" y="2348880"/>
            <a:ext cx="3657600" cy="3886200"/>
          </a:xfrm>
        </p:spPr>
        <p:txBody>
          <a:bodyPr/>
          <a:lstStyle/>
          <a:p>
            <a:r>
              <a:rPr lang="cs-CZ" dirty="0" smtClean="0"/>
              <a:t>Přeměnou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řezáků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v horní čelisti</a:t>
            </a:r>
          </a:p>
          <a:p>
            <a:r>
              <a:rPr lang="cs-CZ" dirty="0" smtClean="0"/>
              <a:t>Stále dorůstají</a:t>
            </a:r>
          </a:p>
          <a:p>
            <a:r>
              <a:rPr lang="cs-CZ" dirty="0" smtClean="0"/>
              <a:t>Tvořeny zubovinou</a:t>
            </a:r>
          </a:p>
          <a:p>
            <a:r>
              <a:rPr lang="cs-CZ" dirty="0" smtClean="0"/>
              <a:t>Slonovina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i="1" dirty="0" smtClean="0">
                <a:solidFill>
                  <a:schemeClr val="bg2">
                    <a:lumMod val="50000"/>
                  </a:schemeClr>
                </a:solidFill>
              </a:rPr>
              <a:t>Jistě znáš spojení mezi slonovinou a pytláctvím.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48680"/>
            <a:ext cx="3657600" cy="1512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r>
              <a:rPr lang="cs-CZ" dirty="0"/>
              <a:t>kly</a:t>
            </a:r>
          </a:p>
        </p:txBody>
      </p:sp>
      <p:pic>
        <p:nvPicPr>
          <p:cNvPr id="3074" name="Picture 2" descr="C:\Users\Tereza\AppData\Local\Microsoft\Windows\Temporary Internet Files\Content.IE5\SHRZAFRV\MC900434411[3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81128"/>
            <a:ext cx="8128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334298"/>
            <a:ext cx="3886743" cy="44487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728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Znaky chobotnatců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Nejsou „zahnuté“ v kloubech</a:t>
            </a:r>
          </a:p>
          <a:p>
            <a:r>
              <a:rPr lang="cs-CZ" dirty="0" smtClean="0"/>
              <a:t>Polštáře na chodidlech</a:t>
            </a:r>
          </a:p>
          <a:p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348880"/>
            <a:ext cx="4088457" cy="31440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Sloupovité nohy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97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Znaky chobotnatců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Stáda</a:t>
            </a:r>
          </a:p>
          <a:p>
            <a:pPr lvl="1"/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Vůdčí nejstarší samice</a:t>
            </a:r>
          </a:p>
          <a:p>
            <a:pPr lvl="1"/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Samci samotáři</a:t>
            </a:r>
          </a:p>
          <a:p>
            <a:r>
              <a:rPr lang="cs-CZ" dirty="0" smtClean="0"/>
              <a:t>Březost </a:t>
            </a:r>
          </a:p>
          <a:p>
            <a:pPr lvl="1"/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22 měsíců</a:t>
            </a:r>
          </a:p>
          <a:p>
            <a:pPr lvl="1"/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Jedno mládě</a:t>
            </a:r>
          </a:p>
          <a:p>
            <a:r>
              <a:rPr lang="cs-CZ" dirty="0" smtClean="0"/>
              <a:t>Býložravci</a:t>
            </a:r>
          </a:p>
          <a:p>
            <a:endParaRPr lang="cs-CZ" dirty="0"/>
          </a:p>
        </p:txBody>
      </p:sp>
      <p:pic>
        <p:nvPicPr>
          <p:cNvPr id="4098" name="Picture 2" descr="C:\Users\Tereza\AppData\Local\Microsoft\Windows\Temporary Internet Files\Content.IE5\SHRZAFRV\MP9004277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806" y="188640"/>
            <a:ext cx="3568152" cy="53732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ereza\AppData\Local\Microsoft\Windows\Temporary Internet Files\Content.IE5\K43E3B6T\MP900406741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3" b="21608"/>
          <a:stretch/>
        </p:blipFill>
        <p:spPr bwMode="auto">
          <a:xfrm>
            <a:off x="323528" y="4798391"/>
            <a:ext cx="4579404" cy="16690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97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</a:t>
            </a:r>
            <a:endParaRPr lang="cs-CZ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715366"/>
            <a:ext cx="3888432" cy="3150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Zástupný symbol pro obsah 8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708920"/>
            <a:ext cx="3657600" cy="31261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Slon africký (samice)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Slon indický (samice)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24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3,5 m výška</a:t>
            </a:r>
          </a:p>
          <a:p>
            <a:r>
              <a:rPr lang="cs-CZ" dirty="0" smtClean="0"/>
              <a:t>Dlouhé kly (i samice)</a:t>
            </a:r>
          </a:p>
          <a:p>
            <a:r>
              <a:rPr lang="cs-CZ" dirty="0" smtClean="0"/>
              <a:t>Velké uši</a:t>
            </a:r>
          </a:p>
          <a:p>
            <a:r>
              <a:rPr lang="cs-CZ" dirty="0" smtClean="0"/>
              <a:t>2 „prstíky“ na chobotu</a:t>
            </a:r>
          </a:p>
          <a:p>
            <a:r>
              <a:rPr lang="cs-CZ" dirty="0" smtClean="0"/>
              <a:t>Kulatá hlava</a:t>
            </a:r>
          </a:p>
          <a:p>
            <a:r>
              <a:rPr lang="cs-CZ" dirty="0" smtClean="0"/>
              <a:t>Nehodí se k práci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Slon africký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Slon indický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>
          <a:xfrm>
            <a:off x="4355976" y="2334569"/>
            <a:ext cx="3657600" cy="4379168"/>
          </a:xfrm>
        </p:spPr>
        <p:txBody>
          <a:bodyPr>
            <a:normAutofit/>
          </a:bodyPr>
          <a:lstStyle/>
          <a:p>
            <a:r>
              <a:rPr lang="cs-CZ" dirty="0" smtClean="0"/>
              <a:t>Menší než africký</a:t>
            </a:r>
          </a:p>
          <a:p>
            <a:r>
              <a:rPr lang="cs-CZ" dirty="0" smtClean="0"/>
              <a:t>Samci menší kly</a:t>
            </a:r>
          </a:p>
          <a:p>
            <a:r>
              <a:rPr lang="cs-CZ" dirty="0" smtClean="0"/>
              <a:t>Samice bez klů</a:t>
            </a:r>
          </a:p>
          <a:p>
            <a:r>
              <a:rPr lang="cs-CZ" dirty="0" smtClean="0"/>
              <a:t>1 „prstík“ na chobotu</a:t>
            </a:r>
          </a:p>
          <a:p>
            <a:r>
              <a:rPr lang="cs-CZ" dirty="0" smtClean="0"/>
              <a:t>„Hrboly“ na hlavě</a:t>
            </a:r>
          </a:p>
          <a:p>
            <a:r>
              <a:rPr lang="cs-CZ" dirty="0" smtClean="0"/>
              <a:t>Ochočitelný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10" name="Obrázek 9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098495"/>
            <a:ext cx="1584176" cy="16157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229200"/>
            <a:ext cx="2267267" cy="1495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4572000" y="332656"/>
            <a:ext cx="326243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i="1" dirty="0" smtClean="0"/>
              <a:t>Kterého slona znáš z </a:t>
            </a:r>
            <a:r>
              <a:rPr lang="cs-CZ" i="1" dirty="0"/>
              <a:t>c</a:t>
            </a:r>
            <a:r>
              <a:rPr lang="cs-CZ" i="1" dirty="0" smtClean="0"/>
              <a:t>irkusu?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smtClean="0">
                <a:solidFill>
                  <a:schemeClr val="accent5">
                    <a:lumMod val="75000"/>
                  </a:schemeClr>
                </a:solidFill>
              </a:rPr>
              <a:t>Slona indického</a:t>
            </a:r>
            <a:endParaRPr lang="cs-CZ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3" name="Picture 2" descr="C:\Users\Tereza\AppData\Local\Microsoft\Windows\Temporary Internet Files\Content.IE5\SHRZAFRV\MC900434411[3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8621"/>
            <a:ext cx="8128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99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File:Scotty </a:t>
            </a:r>
            <a:r>
              <a:rPr lang="cs-CZ" dirty="0" err="1"/>
              <a:t>the</a:t>
            </a:r>
            <a:r>
              <a:rPr lang="cs-CZ" dirty="0"/>
              <a:t> Baby Elephant.jpg.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2009-02-25 [cit. 2012-09-08].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commons.wikimedia.org/wiki/File:Scotty_the_Baby_Elephant.jpg?uselang=cs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www.microsoft.office.com</a:t>
            </a:r>
            <a:endParaRPr lang="cs-CZ" dirty="0" smtClean="0"/>
          </a:p>
          <a:p>
            <a:r>
              <a:rPr lang="cs-CZ" dirty="0" err="1"/>
              <a:t>Soubor:Elfenbein</a:t>
            </a:r>
            <a:r>
              <a:rPr lang="cs-CZ" dirty="0"/>
              <a:t> verarbeitet.jpg.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2005-07-03 [cit. 2012-09-08].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cs.wikipedia.org/wiki/Soubor:Elfenbein_verarbeitet.jpg</a:t>
            </a:r>
            <a:endParaRPr lang="cs-CZ" dirty="0" smtClean="0"/>
          </a:p>
          <a:p>
            <a:r>
              <a:rPr lang="cs-CZ" dirty="0"/>
              <a:t> File:Elephant </a:t>
            </a:r>
            <a:r>
              <a:rPr lang="cs-CZ" dirty="0" err="1"/>
              <a:t>near</a:t>
            </a:r>
            <a:r>
              <a:rPr lang="cs-CZ" dirty="0"/>
              <a:t> ndutu.jpg.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2007-06-22 [cit. 2012-09-08].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commons.wikimedia.org/wiki/File:Elephant_near_ndutu.jpg?uselang=cs</a:t>
            </a:r>
            <a:endParaRPr lang="cs-CZ" dirty="0" smtClean="0"/>
          </a:p>
          <a:p>
            <a:r>
              <a:rPr lang="cs-CZ" dirty="0"/>
              <a:t>  File:Afrikanischer </a:t>
            </a:r>
            <a:r>
              <a:rPr lang="cs-CZ" dirty="0" err="1"/>
              <a:t>Elefant</a:t>
            </a:r>
            <a:r>
              <a:rPr lang="cs-CZ" dirty="0"/>
              <a:t>, Miami.jpg.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2005-02-26 [cit. 2012-09-08]. Dostupné z: </a:t>
            </a:r>
            <a:r>
              <a:rPr lang="cs-CZ" dirty="0">
                <a:hlinkClick r:id="rId6"/>
              </a:rPr>
              <a:t>http://commons.wikimedia.org/wiki/File:Afrikanischer_Elefant,_</a:t>
            </a:r>
            <a:r>
              <a:rPr lang="cs-CZ" dirty="0" smtClean="0">
                <a:hlinkClick r:id="rId6"/>
              </a:rPr>
              <a:t>Miami.jpg?uselang=cs</a:t>
            </a:r>
            <a:endParaRPr lang="cs-CZ" dirty="0" smtClean="0"/>
          </a:p>
          <a:p>
            <a:r>
              <a:rPr lang="cs-CZ" dirty="0"/>
              <a:t> File:Serengeti Elefantenbulle.jpg.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2010-10-28 [cit. 2012-09-08]. Dostupné z: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commons.wikimedia.org/wiki/File:Serengeti_Elefantenbulle.jpg?uselang=cs</a:t>
            </a:r>
            <a:endParaRPr lang="cs-CZ" dirty="0" smtClean="0"/>
          </a:p>
          <a:p>
            <a:r>
              <a:rPr lang="cs-CZ" dirty="0"/>
              <a:t> File:Elephanteating.jpg.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2006-03-16 [cit. 2012-09-08]. Dostupné z: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commons.wikimedia.org/wiki/File:Elephanteating.jpg?uselang=cs</a:t>
            </a:r>
            <a:endParaRPr lang="cs-CZ" dirty="0" smtClean="0"/>
          </a:p>
          <a:p>
            <a:r>
              <a:rPr lang="cs-CZ" dirty="0"/>
              <a:t> File:African </a:t>
            </a:r>
            <a:r>
              <a:rPr lang="cs-CZ" dirty="0" err="1"/>
              <a:t>Elephant</a:t>
            </a:r>
            <a:r>
              <a:rPr lang="cs-CZ" dirty="0"/>
              <a:t> </a:t>
            </a:r>
            <a:r>
              <a:rPr lang="cs-CZ" dirty="0" err="1"/>
              <a:t>distribution</a:t>
            </a:r>
            <a:r>
              <a:rPr lang="cs-CZ" dirty="0"/>
              <a:t> </a:t>
            </a:r>
            <a:r>
              <a:rPr lang="cs-CZ" dirty="0" err="1"/>
              <a:t>map.svg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2012-06-04 [cit. 2012-09-08]. Dostupné 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commons.wikimedia.org/wiki/File:African_Elephant_distribution_map.svg?uselang=cs</a:t>
            </a:r>
            <a:endParaRPr lang="cs-CZ" dirty="0" smtClean="0"/>
          </a:p>
          <a:p>
            <a:r>
              <a:rPr lang="cs-CZ" dirty="0"/>
              <a:t> File:Elphas </a:t>
            </a:r>
            <a:r>
              <a:rPr lang="cs-CZ" dirty="0" err="1"/>
              <a:t>maximus</a:t>
            </a:r>
            <a:r>
              <a:rPr lang="cs-CZ" dirty="0"/>
              <a:t> range.png.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2006-05-26 [cit. 2012-09-08]. Dostupné z: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commons.wikimedia.org/wiki/File:Elphas_maximus_range.png?uselang=cs</a:t>
            </a:r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827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</TotalTime>
  <Words>506</Words>
  <Application>Microsoft Office PowerPoint</Application>
  <PresentationFormat>Předvádění na obrazovce (4:3)</PresentationFormat>
  <Paragraphs>85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Chobotnatci</vt:lpstr>
      <vt:lpstr>Znaky chobotnatců</vt:lpstr>
      <vt:lpstr>Znaky chobotnatců</vt:lpstr>
      <vt:lpstr>Znaky chobotnatců</vt:lpstr>
      <vt:lpstr>Znaky chobotnatců</vt:lpstr>
      <vt:lpstr>porovnej</vt:lpstr>
      <vt:lpstr>porovnej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13</cp:revision>
  <dcterms:created xsi:type="dcterms:W3CDTF">2012-09-08T05:32:17Z</dcterms:created>
  <dcterms:modified xsi:type="dcterms:W3CDTF">2012-11-17T17:51:06Z</dcterms:modified>
</cp:coreProperties>
</file>