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69" r:id="rId3"/>
    <p:sldId id="270" r:id="rId4"/>
    <p:sldId id="271" r:id="rId5"/>
    <p:sldId id="272" r:id="rId6"/>
    <p:sldId id="273" r:id="rId7"/>
    <p:sldId id="274" r:id="rId8"/>
    <p:sldId id="27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Podpora výuky v technických oborech 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S0Š Net Office, spol. s </a:t>
          </a:r>
          <a:r>
            <a:rPr lang="cs-CZ" sz="2000" dirty="0" err="1" smtClean="0"/>
            <a:t>r.o</a:t>
          </a:r>
          <a:r>
            <a:rPr lang="cs-CZ" sz="2000" dirty="0" smtClean="0"/>
            <a:t>, Orlová Lutyně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Petr Poledník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Počítačové systémy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CZ.1.07/1.5.00/34.0458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1398737-9235-4334-9C40-08E7F0712C9E}" type="presOf" srcId="{D1D4F407-5343-4D3F-B5B9-D407B03CAEB4}" destId="{AED2198E-93D5-4001-81B4-73124B309672}" srcOrd="1" destOrd="0" presId="urn:microsoft.com/office/officeart/2005/8/layout/target3"/>
    <dgm:cxn modelId="{158118B8-26E7-4AF9-BF5B-17980E418A46}" type="presOf" srcId="{757F3AB3-0718-4624-B441-E567A8F0AB56}" destId="{333A1088-737F-45CB-B68E-254E46348037}" srcOrd="0" destOrd="0" presId="urn:microsoft.com/office/officeart/2005/8/layout/target3"/>
    <dgm:cxn modelId="{3CEEE8C1-25AB-4EAA-9DB6-5F31E534172F}" type="presOf" srcId="{D1B46980-6531-4606-95E6-44980827E919}" destId="{2BE915AB-18AA-4053-B92C-3BFC9ED204BB}" srcOrd="1" destOrd="0" presId="urn:microsoft.com/office/officeart/2005/8/layout/target3"/>
    <dgm:cxn modelId="{AB37D1B2-A95E-40C0-A8EC-7BD10C20691F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94897B3-1B0D-40E5-8F05-75D5C9EEFDD3}" type="presOf" srcId="{D1B46980-6531-4606-95E6-44980827E919}" destId="{6140AFEC-043D-4C43-A2F9-D0F5331DF3A3}" srcOrd="0" destOrd="0" presId="urn:microsoft.com/office/officeart/2005/8/layout/target3"/>
    <dgm:cxn modelId="{B84B4079-622A-401C-AE22-638707F46ED1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F938047-4C09-4BAE-9F5B-43571DC265BC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6AC4930-1D61-49A0-8C7C-A7C6B5AFC9C3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7091C54-682D-49A8-BCE5-1AC25A807F62}" type="presOf" srcId="{D8197B8C-B260-4A16-BDF4-0947B075E274}" destId="{5A5FFA88-C948-4069-8E93-59FA12366E83}" srcOrd="1" destOrd="0" presId="urn:microsoft.com/office/officeart/2005/8/layout/target3"/>
    <dgm:cxn modelId="{424B5FA0-7288-4233-9770-E5DEC19C4F9D}" type="presOf" srcId="{D8197B8C-B260-4A16-BDF4-0947B075E274}" destId="{25B08C86-7E15-44DC-BE7F-FFB55DD49D12}" srcOrd="0" destOrd="0" presId="urn:microsoft.com/office/officeart/2005/8/layout/target3"/>
    <dgm:cxn modelId="{E687B193-7990-455F-A21B-484BD7DFA9A6}" type="presOf" srcId="{4C35D32F-0EAB-4CD7-82EE-45574DC2A586}" destId="{890E4F0B-2866-4A3F-A3C7-2A14B1797930}" srcOrd="1" destOrd="0" presId="urn:microsoft.com/office/officeart/2005/8/layout/target3"/>
    <dgm:cxn modelId="{90E78900-CE9B-4358-A1E1-095888157DC1}" type="presParOf" srcId="{333A1088-737F-45CB-B68E-254E46348037}" destId="{F5ABB229-8D3B-4694-996A-96F23CF14429}" srcOrd="0" destOrd="0" presId="urn:microsoft.com/office/officeart/2005/8/layout/target3"/>
    <dgm:cxn modelId="{69BD01C3-DFB7-496E-9430-870E9BCF58D6}" type="presParOf" srcId="{333A1088-737F-45CB-B68E-254E46348037}" destId="{F41139FD-01EE-4571-8B17-4FB00FC51163}" srcOrd="1" destOrd="0" presId="urn:microsoft.com/office/officeart/2005/8/layout/target3"/>
    <dgm:cxn modelId="{4ADDDDF9-AE84-4FC8-BDF3-E6414AFC39BC}" type="presParOf" srcId="{333A1088-737F-45CB-B68E-254E46348037}" destId="{D005CE8C-CC26-4C3E-AC11-E15060ECD759}" srcOrd="2" destOrd="0" presId="urn:microsoft.com/office/officeart/2005/8/layout/target3"/>
    <dgm:cxn modelId="{BB0FE936-81ED-48B1-9D07-1FCEC748DFC3}" type="presParOf" srcId="{333A1088-737F-45CB-B68E-254E46348037}" destId="{2C702D82-9B77-49B7-9568-BB8EB47C3372}" srcOrd="3" destOrd="0" presId="urn:microsoft.com/office/officeart/2005/8/layout/target3"/>
    <dgm:cxn modelId="{22F6FBAC-B84B-4A0F-BAED-0B15A60D3225}" type="presParOf" srcId="{333A1088-737F-45CB-B68E-254E46348037}" destId="{A52A0455-90FF-4808-ABD0-F02540D31D5A}" srcOrd="4" destOrd="0" presId="urn:microsoft.com/office/officeart/2005/8/layout/target3"/>
    <dgm:cxn modelId="{34BAD805-7490-43AD-9953-6E1427BAE32D}" type="presParOf" srcId="{333A1088-737F-45CB-B68E-254E46348037}" destId="{6140AFEC-043D-4C43-A2F9-D0F5331DF3A3}" srcOrd="5" destOrd="0" presId="urn:microsoft.com/office/officeart/2005/8/layout/target3"/>
    <dgm:cxn modelId="{6F7C6783-65EF-4F8C-8F21-5B456D29AAB1}" type="presParOf" srcId="{333A1088-737F-45CB-B68E-254E46348037}" destId="{9358AC05-5D7D-4327-9F80-1AD486AEA664}" srcOrd="6" destOrd="0" presId="urn:microsoft.com/office/officeart/2005/8/layout/target3"/>
    <dgm:cxn modelId="{4DEAF5DD-DC50-49A3-9868-A76169D88D2D}" type="presParOf" srcId="{333A1088-737F-45CB-B68E-254E46348037}" destId="{313FC574-E1CD-4FB4-B054-0B805CE0447D}" srcOrd="7" destOrd="0" presId="urn:microsoft.com/office/officeart/2005/8/layout/target3"/>
    <dgm:cxn modelId="{DDF4A08B-51EA-496E-9BD6-134A6FDCE8EB}" type="presParOf" srcId="{333A1088-737F-45CB-B68E-254E46348037}" destId="{619D679B-A015-4ECF-8348-D1034C574F40}" srcOrd="8" destOrd="0" presId="urn:microsoft.com/office/officeart/2005/8/layout/target3"/>
    <dgm:cxn modelId="{624A6DEC-9227-4173-83C4-4D8B0207059B}" type="presParOf" srcId="{333A1088-737F-45CB-B68E-254E46348037}" destId="{322283A8-4A27-4CDA-BAE3-F381106A9174}" srcOrd="9" destOrd="0" presId="urn:microsoft.com/office/officeart/2005/8/layout/target3"/>
    <dgm:cxn modelId="{DC1CB803-5C95-4DEA-A44D-0D397E274636}" type="presParOf" srcId="{333A1088-737F-45CB-B68E-254E46348037}" destId="{FFC9F71D-1B4F-4AD9-A4A6-86ADEFC8AF5C}" srcOrd="10" destOrd="0" presId="urn:microsoft.com/office/officeart/2005/8/layout/target3"/>
    <dgm:cxn modelId="{BD6EA409-71E1-4063-9CAA-629ABECBE4BF}" type="presParOf" srcId="{333A1088-737F-45CB-B68E-254E46348037}" destId="{25B08C86-7E15-44DC-BE7F-FFB55DD49D12}" srcOrd="11" destOrd="0" presId="urn:microsoft.com/office/officeart/2005/8/layout/target3"/>
    <dgm:cxn modelId="{1A88B31C-128E-495E-9F58-09B1CB262D39}" type="presParOf" srcId="{333A1088-737F-45CB-B68E-254E46348037}" destId="{76644BE8-9D7C-4C09-B250-3D10AF48CBB7}" srcOrd="12" destOrd="0" presId="urn:microsoft.com/office/officeart/2005/8/layout/target3"/>
    <dgm:cxn modelId="{D5CEACC5-360A-4AB0-9580-9766BCA036D8}" type="presParOf" srcId="{333A1088-737F-45CB-B68E-254E46348037}" destId="{EE85B701-7295-41C0-BA7A-34D3756A2AE6}" srcOrd="13" destOrd="0" presId="urn:microsoft.com/office/officeart/2005/8/layout/target3"/>
    <dgm:cxn modelId="{4B1170FE-3DB0-413C-9E4B-A54A617CA87A}" type="presParOf" srcId="{333A1088-737F-45CB-B68E-254E46348037}" destId="{8BEBB6EC-1DAA-4CAC-8A25-BC0FCBD5DBD5}" srcOrd="14" destOrd="0" presId="urn:microsoft.com/office/officeart/2005/8/layout/target3"/>
    <dgm:cxn modelId="{AB6E60AC-96B1-46D4-A29A-B5294FF94833}" type="presParOf" srcId="{333A1088-737F-45CB-B68E-254E46348037}" destId="{AED2198E-93D5-4001-81B4-73124B309672}" srcOrd="15" destOrd="0" presId="urn:microsoft.com/office/officeart/2005/8/layout/target3"/>
    <dgm:cxn modelId="{87D897F1-6EF0-483A-9F64-384D223F11A7}" type="presParOf" srcId="{333A1088-737F-45CB-B68E-254E46348037}" destId="{2BE915AB-18AA-4053-B92C-3BFC9ED204BB}" srcOrd="16" destOrd="0" presId="urn:microsoft.com/office/officeart/2005/8/layout/target3"/>
    <dgm:cxn modelId="{E1E98031-47ED-4B67-8053-7FC145B51657}" type="presParOf" srcId="{333A1088-737F-45CB-B68E-254E46348037}" destId="{6BB5E863-4638-4E1D-BFDE-399D028AC4ED}" srcOrd="17" destOrd="0" presId="urn:microsoft.com/office/officeart/2005/8/layout/target3"/>
    <dgm:cxn modelId="{289E4E89-5EDA-4F06-B0C9-F996C80EE72A}" type="presParOf" srcId="{333A1088-737F-45CB-B68E-254E46348037}" destId="{5A5FFA88-C948-4069-8E93-59FA12366E83}" srcOrd="18" destOrd="0" presId="urn:microsoft.com/office/officeart/2005/8/layout/target3"/>
    <dgm:cxn modelId="{81486246-66C0-46E9-ACB2-FCC916A19328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02005" y="0"/>
          <a:ext cx="6503007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S0Š Net Office, spol. s </a:t>
          </a:r>
          <a:r>
            <a:rPr lang="cs-CZ" sz="2000" kern="1200" dirty="0" err="1" smtClean="0"/>
            <a:t>r.o</a:t>
          </a:r>
          <a:r>
            <a:rPr lang="cs-CZ" sz="2000" kern="1200" dirty="0" smtClean="0"/>
            <a:t>, Orlová Lutyně</a:t>
          </a:r>
          <a:endParaRPr lang="cs-CZ" sz="2000" kern="1200" dirty="0"/>
        </a:p>
      </dsp:txBody>
      <dsp:txXfrm>
        <a:off x="1402005" y="0"/>
        <a:ext cx="6503007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503007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Petr Poledník</a:t>
          </a:r>
          <a:endParaRPr lang="cs-CZ" sz="1400" kern="1200" dirty="0"/>
        </a:p>
      </dsp:txBody>
      <dsp:txXfrm>
        <a:off x="1417873" y="453719"/>
        <a:ext cx="6503007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503007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Podpora výuky v technických oborech </a:t>
          </a:r>
          <a:endParaRPr lang="cs-CZ" sz="1400" kern="1200" dirty="0"/>
        </a:p>
      </dsp:txBody>
      <dsp:txXfrm>
        <a:off x="1417873" y="907438"/>
        <a:ext cx="6503007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503007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Počítačové systémy</a:t>
          </a:r>
          <a:endParaRPr lang="cs-CZ" sz="1400" kern="1200" dirty="0"/>
        </a:p>
      </dsp:txBody>
      <dsp:txXfrm>
        <a:off x="1417873" y="1361158"/>
        <a:ext cx="6503007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503007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CZ.1.07/1.5.00/34.0458</a:t>
          </a:r>
          <a:endParaRPr lang="cs-CZ" sz="2000" kern="1200" dirty="0"/>
        </a:p>
      </dsp:txBody>
      <dsp:txXfrm>
        <a:off x="1417873" y="1814877"/>
        <a:ext cx="6503007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204B66-89DA-4FFC-A1CD-AED5563EDBF9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300839195"/>
              </p:ext>
            </p:extLst>
          </p:nvPr>
        </p:nvGraphicFramePr>
        <p:xfrm>
          <a:off x="611560" y="620688"/>
          <a:ext cx="7920880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501317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06557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Síťové služby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VPN – Virtual Private Network</a:t>
            </a:r>
          </a:p>
          <a:p>
            <a:pPr>
              <a:buNone/>
            </a:pPr>
            <a:r>
              <a:rPr lang="cs-CZ" dirty="0" smtClean="0"/>
              <a:t>Virtuální soukromá síť je propojení mezi dvěma sítěmi přes veřejnou síť Internet.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NAT – Network address translation</a:t>
            </a:r>
          </a:p>
          <a:p>
            <a:pPr>
              <a:buNone/>
            </a:pPr>
            <a:r>
              <a:rPr lang="cs-CZ" dirty="0" smtClean="0"/>
              <a:t>Překlad síťových adres z vnitřní sítě na unikatní veřejnou adresu 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VPN – Virtual Private Network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Bezpečné propojení skrz WAN (šifrované a autentizované spojení). Využívá síťového tunelovaní.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Síťové tunelování je zapouzdření jednoho či více spojení do jednoho jiného síťového spojení.</a:t>
            </a:r>
          </a:p>
          <a:p>
            <a:pPr>
              <a:buNone/>
            </a:pPr>
            <a:r>
              <a:rPr lang="cs-CZ" dirty="0" smtClean="0"/>
              <a:t>Příklad: Skrz SSH spojení používáme FTP a HTTP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VPN spojené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LAN – LAN</a:t>
            </a:r>
          </a:p>
          <a:p>
            <a:pPr>
              <a:buNone/>
            </a:pPr>
            <a:r>
              <a:rPr lang="cs-CZ" dirty="0" smtClean="0"/>
              <a:t>Brána – Brána = propojení částí vnitřní sítě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Uživatel – LAN</a:t>
            </a:r>
          </a:p>
          <a:p>
            <a:pPr>
              <a:buNone/>
            </a:pPr>
            <a:r>
              <a:rPr lang="cs-CZ" dirty="0" smtClean="0"/>
              <a:t>Klient – Klient = propojení dvou veřejných adres</a:t>
            </a:r>
          </a:p>
          <a:p>
            <a:pPr>
              <a:buNone/>
            </a:pPr>
            <a:r>
              <a:rPr lang="cs-CZ" dirty="0" smtClean="0"/>
              <a:t>Klient – Brána = veřejná adresa pro navázání spojení a vnitřní adresa pro připojení do LAN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Výhody VPN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Úspory spojené s NEbudováním infrastruktury. Rozšíření sítě na stávající (cizí) infrastruktuře.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Zaručená bezpečnost</a:t>
            </a:r>
          </a:p>
          <a:p>
            <a:pPr>
              <a:buNone/>
            </a:pPr>
            <a:r>
              <a:rPr lang="cs-CZ" dirty="0" smtClean="0"/>
              <a:t>Zajištěna integrita dat a jejich zašifrování. Autentifikace pomocí digitálního podpisu.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NAT – Network address translation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Jednoduchý proxy-server</a:t>
            </a:r>
          </a:p>
          <a:p>
            <a:pPr>
              <a:buNone/>
            </a:pPr>
            <a:r>
              <a:rPr lang="cs-CZ" dirty="0" smtClean="0"/>
              <a:t>Hardware –funkce routeru</a:t>
            </a:r>
          </a:p>
          <a:p>
            <a:pPr>
              <a:buNone/>
            </a:pPr>
            <a:r>
              <a:rPr lang="cs-CZ" dirty="0" smtClean="0"/>
              <a:t>Software – aplikace WinRoute, Iptables</a:t>
            </a:r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Příklad překladu:</a:t>
            </a:r>
          </a:p>
          <a:p>
            <a:pPr algn="ctr">
              <a:buNone/>
            </a:pPr>
            <a:r>
              <a:rPr lang="cs-CZ" dirty="0" smtClean="0"/>
              <a:t>10.0.0.69	  →	88.1.26.13</a:t>
            </a:r>
          </a:p>
          <a:p>
            <a:pPr algn="ctr">
              <a:buNone/>
            </a:pPr>
            <a:r>
              <a:rPr lang="cs-CZ" dirty="0" smtClean="0"/>
              <a:t>vnitřní IP	 → 	veřejná IP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Úprava paketů při NAT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Změna IP adresy</a:t>
            </a:r>
          </a:p>
          <a:p>
            <a:pPr>
              <a:buNone/>
            </a:pPr>
            <a:r>
              <a:rPr lang="cs-CZ" dirty="0" smtClean="0"/>
              <a:t>+  více stanic pod jednou veřejnou IP adresou</a:t>
            </a:r>
          </a:p>
          <a:p>
            <a:pPr>
              <a:buNone/>
            </a:pPr>
            <a:r>
              <a:rPr lang="cs-CZ" dirty="0" smtClean="0"/>
              <a:t>+ zabezpečení (útočník neví vnitřní IP adresu)</a:t>
            </a:r>
          </a:p>
          <a:p>
            <a:pPr>
              <a:buNone/>
            </a:pPr>
            <a:r>
              <a:rPr lang="cs-CZ" dirty="0" smtClean="0"/>
              <a:t>Častá  změna portů TCP/UDP</a:t>
            </a:r>
          </a:p>
          <a:p>
            <a:pPr>
              <a:buFontTx/>
              <a:buChar char="-"/>
            </a:pPr>
            <a:r>
              <a:rPr lang="cs-CZ" dirty="0" smtClean="0"/>
              <a:t>Nefungují, </a:t>
            </a:r>
            <a:r>
              <a:rPr lang="cs-CZ" dirty="0" smtClean="0"/>
              <a:t>nebo jen </a:t>
            </a:r>
            <a:r>
              <a:rPr lang="cs-CZ" dirty="0" smtClean="0"/>
              <a:t>omezeně, </a:t>
            </a:r>
            <a:r>
              <a:rPr lang="cs-CZ" dirty="0" smtClean="0"/>
              <a:t>některé aplikační protokoly</a:t>
            </a:r>
          </a:p>
          <a:p>
            <a:pPr>
              <a:buNone/>
            </a:pPr>
            <a:r>
              <a:rPr lang="cs-CZ" dirty="0" smtClean="0"/>
              <a:t>Změna </a:t>
            </a:r>
            <a:r>
              <a:rPr lang="cs-CZ" dirty="0" smtClean="0"/>
              <a:t>kontrolního </a:t>
            </a:r>
            <a:r>
              <a:rPr lang="cs-CZ" dirty="0" smtClean="0"/>
              <a:t>součtu u měněných protokolů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15616" y="548680"/>
            <a:ext cx="626469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Zdroje informací:</a:t>
            </a:r>
          </a:p>
          <a:p>
            <a:endParaRPr lang="cs-CZ" sz="2400" dirty="0"/>
          </a:p>
          <a:p>
            <a:r>
              <a:rPr lang="en-US" sz="2400" dirty="0" smtClean="0"/>
              <a:t>[1]</a:t>
            </a:r>
            <a:r>
              <a:rPr lang="cs-CZ" sz="2400" dirty="0" smtClean="0"/>
              <a:t> </a:t>
            </a:r>
            <a:r>
              <a:rPr lang="cs-CZ" sz="2400" dirty="0"/>
              <a:t>www.wikipedia.cz</a:t>
            </a:r>
          </a:p>
          <a:p>
            <a:pPr>
              <a:buNone/>
            </a:pPr>
            <a:r>
              <a:rPr lang="en-US" sz="2400" dirty="0" smtClean="0"/>
              <a:t>[2]</a:t>
            </a:r>
            <a:r>
              <a:rPr lang="cs-CZ" sz="2400" dirty="0"/>
              <a:t> </a:t>
            </a:r>
            <a:r>
              <a:rPr lang="cs-CZ" sz="2400" dirty="0" smtClean="0"/>
              <a:t>www.samuraj-cz.com</a:t>
            </a:r>
            <a:endParaRPr lang="cs-CZ" sz="2400" dirty="0"/>
          </a:p>
          <a:p>
            <a:pPr>
              <a:buNone/>
            </a:pPr>
            <a:r>
              <a:rPr lang="en-US" sz="2400" dirty="0" smtClean="0"/>
              <a:t>[</a:t>
            </a:r>
            <a:r>
              <a:rPr lang="cs-CZ" sz="2400" dirty="0"/>
              <a:t>3</a:t>
            </a:r>
            <a:r>
              <a:rPr lang="en-US" sz="2400" dirty="0" smtClean="0"/>
              <a:t>]</a:t>
            </a:r>
            <a:r>
              <a:rPr lang="cs-CZ" sz="2400" dirty="0"/>
              <a:t> </a:t>
            </a:r>
            <a:r>
              <a:rPr lang="cs-CZ" sz="2400" dirty="0" smtClean="0"/>
              <a:t>www.earchiv.cz</a:t>
            </a:r>
          </a:p>
          <a:p>
            <a:pPr>
              <a:buNone/>
            </a:pPr>
            <a:r>
              <a:rPr lang="en-US" sz="2400" dirty="0" smtClean="0"/>
              <a:t>[</a:t>
            </a:r>
            <a:r>
              <a:rPr lang="cs-CZ" sz="2400" dirty="0" smtClean="0"/>
              <a:t>4</a:t>
            </a:r>
            <a:r>
              <a:rPr lang="en-US" sz="2400" dirty="0" smtClean="0"/>
              <a:t>]</a:t>
            </a:r>
            <a:r>
              <a:rPr lang="cs-CZ" sz="2400" dirty="0" smtClean="0"/>
              <a:t> www.root.cz</a:t>
            </a:r>
          </a:p>
          <a:p>
            <a:pPr>
              <a:buNone/>
            </a:pPr>
            <a:r>
              <a:rPr lang="en-US" sz="2400" dirty="0" smtClean="0"/>
              <a:t>[</a:t>
            </a:r>
            <a:r>
              <a:rPr lang="cs-CZ" sz="2400" dirty="0" smtClean="0"/>
              <a:t>5</a:t>
            </a:r>
            <a:r>
              <a:rPr lang="en-US" sz="2400" dirty="0" smtClean="0"/>
              <a:t>]</a:t>
            </a:r>
            <a:r>
              <a:rPr lang="cs-CZ" sz="2400" dirty="0" smtClean="0"/>
              <a:t> www.abclinuxu.cz</a:t>
            </a:r>
          </a:p>
          <a:p>
            <a:pPr>
              <a:buNone/>
            </a:pPr>
            <a:endParaRPr lang="cs-CZ" sz="2400" dirty="0"/>
          </a:p>
          <a:p>
            <a:endParaRPr lang="en-US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796042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271</Words>
  <Application>Microsoft Office PowerPoint</Application>
  <PresentationFormat>Předvádění na obrazovce (4:3)</PresentationFormat>
  <Paragraphs>51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Síťové služby</vt:lpstr>
      <vt:lpstr>VPN – Virtual Private Network</vt:lpstr>
      <vt:lpstr>Typy VPN spojené</vt:lpstr>
      <vt:lpstr>Výhody VPN</vt:lpstr>
      <vt:lpstr>NAT – Network address translation</vt:lpstr>
      <vt:lpstr>Úprava paketů při NAT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olga</dc:creator>
  <cp:lastModifiedBy>Dum</cp:lastModifiedBy>
  <cp:revision>17</cp:revision>
  <dcterms:created xsi:type="dcterms:W3CDTF">2012-09-16T12:33:35Z</dcterms:created>
  <dcterms:modified xsi:type="dcterms:W3CDTF">2013-01-14T07:47:28Z</dcterms:modified>
</cp:coreProperties>
</file>