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9" r:id="rId5"/>
    <p:sldId id="268" r:id="rId6"/>
    <p:sldId id="267" r:id="rId7"/>
    <p:sldId id="264" r:id="rId8"/>
    <p:sldId id="263" r:id="rId9"/>
    <p:sldId id="271" r:id="rId10"/>
    <p:sldId id="277" r:id="rId11"/>
    <p:sldId id="270" r:id="rId12"/>
    <p:sldId id="262" r:id="rId13"/>
    <p:sldId id="261" r:id="rId14"/>
    <p:sldId id="265" r:id="rId15"/>
    <p:sldId id="266" r:id="rId16"/>
    <p:sldId id="273" r:id="rId17"/>
    <p:sldId id="274" r:id="rId18"/>
    <p:sldId id="275" r:id="rId19"/>
    <p:sldId id="276" r:id="rId20"/>
    <p:sldId id="278" r:id="rId21"/>
    <p:sldId id="27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0A54"/>
    <a:srgbClr val="DF297B"/>
    <a:srgbClr val="21C5FF"/>
    <a:srgbClr val="FFCC00"/>
    <a:srgbClr val="FFFF66"/>
    <a:srgbClr val="C54371"/>
    <a:srgbClr val="BA3CC4"/>
    <a:srgbClr val="FF0066"/>
    <a:srgbClr val="24E094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03" autoAdjust="0"/>
    <p:restoredTop sz="94660"/>
  </p:normalViewPr>
  <p:slideViewPr>
    <p:cSldViewPr>
      <p:cViewPr varScale="1">
        <p:scale>
          <a:sx n="93" d="100"/>
          <a:sy n="93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81D8884-364A-4E01-8BE0-B3EF993EB74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6582FC8-742E-4876-8082-BD913727FB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b/be/Cetacea_range_map_Bowhead_Whale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636912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28.11.2012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VY_32_INOVACE_05_PŘÍRODOPIS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Kytovci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láček 6"/>
          <p:cNvSpPr/>
          <p:nvPr/>
        </p:nvSpPr>
        <p:spPr>
          <a:xfrm>
            <a:off x="2987824" y="908720"/>
            <a:ext cx="3024336" cy="1368152"/>
          </a:xfrm>
          <a:prstGeom prst="cloudCallou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607839"/>
          </a:xfrm>
        </p:spPr>
        <p:txBody>
          <a:bodyPr/>
          <a:lstStyle/>
          <a:p>
            <a:pPr algn="ctr"/>
            <a:r>
              <a:rPr lang="cs-CZ" dirty="0" smtClean="0"/>
              <a:t>Kytovci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819400"/>
            <a:ext cx="8514322" cy="3777952"/>
          </a:xfrm>
        </p:spPr>
        <p:txBody>
          <a:bodyPr/>
          <a:lstStyle/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</p:txBody>
      </p:sp>
      <p:pic>
        <p:nvPicPr>
          <p:cNvPr id="24578" name="Picture 2" descr="http://www.horackova.cz/pracezaku/wwwpages1112_5b/soleckas/delf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04864"/>
            <a:ext cx="3072341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4582" name="Picture 6" descr="Sperm wha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276872"/>
            <a:ext cx="3634964" cy="17281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437112"/>
            <a:ext cx="5040560" cy="19434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přizpůsobeni životu ve vodě: </a:t>
            </a:r>
          </a:p>
          <a:p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       rybí tvar těla</a:t>
            </a:r>
          </a:p>
          <a:p>
            <a:r>
              <a:rPr lang="cs-CZ" sz="2400" dirty="0" smtClean="0"/>
              <a:t>                  končetiny       přední - přeměněné v ploutve</a:t>
            </a:r>
          </a:p>
          <a:p>
            <a:r>
              <a:rPr lang="cs-CZ" sz="2400" dirty="0" smtClean="0"/>
              <a:t>                                         zadní - zakrnělé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dýchají plícemi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9468544" y="206084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707904" y="335699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707904" y="3356992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21C5FF"/>
                </a:solidFill>
              </a:rPr>
              <a:t>Dělení kytovců</a:t>
            </a:r>
            <a:endParaRPr lang="cs-CZ" dirty="0">
              <a:solidFill>
                <a:srgbClr val="21C5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  dělení podle způsobu přijímání potravy:  </a:t>
            </a:r>
          </a:p>
          <a:p>
            <a:endParaRPr lang="cs-CZ" dirty="0" smtClean="0"/>
          </a:p>
          <a:p>
            <a:r>
              <a:rPr lang="cs-CZ" dirty="0" smtClean="0"/>
              <a:t>                         </a:t>
            </a:r>
            <a:r>
              <a:rPr lang="cs-CZ" sz="2400" u="sng" dirty="0" smtClean="0">
                <a:solidFill>
                  <a:srgbClr val="FFC000"/>
                </a:solidFill>
              </a:rPr>
              <a:t>kytovci</a:t>
            </a:r>
          </a:p>
          <a:p>
            <a:endParaRPr lang="cs-CZ" sz="2400" b="1" dirty="0" smtClean="0">
              <a:solidFill>
                <a:srgbClr val="19AF72"/>
              </a:solidFill>
            </a:endParaRPr>
          </a:p>
          <a:p>
            <a:endParaRPr lang="cs-CZ" sz="2400" b="1" dirty="0" smtClean="0">
              <a:solidFill>
                <a:srgbClr val="19AF72"/>
              </a:solidFill>
            </a:endParaRPr>
          </a:p>
          <a:p>
            <a:r>
              <a:rPr lang="cs-CZ" sz="2400" b="1" dirty="0" smtClean="0">
                <a:solidFill>
                  <a:srgbClr val="DF297B"/>
                </a:solidFill>
              </a:rPr>
              <a:t>            </a:t>
            </a:r>
            <a:r>
              <a:rPr lang="cs-CZ" sz="2400" b="1" dirty="0" smtClean="0">
                <a:solidFill>
                  <a:srgbClr val="FA0A54"/>
                </a:solidFill>
              </a:rPr>
              <a:t>kosticovci                         ozubení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b="1" dirty="0">
              <a:solidFill>
                <a:srgbClr val="19AF72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716016" y="3068960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699792" y="3068960"/>
            <a:ext cx="72008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24E094"/>
                </a:solidFill>
              </a:rPr>
              <a:t>KOSTICOVCI</a:t>
            </a:r>
            <a:r>
              <a:rPr lang="cs-CZ" sz="2800" dirty="0" smtClean="0">
                <a:solidFill>
                  <a:srgbClr val="FFC000"/>
                </a:solidFill>
              </a:rPr>
              <a:t>                            </a:t>
            </a:r>
            <a:r>
              <a:rPr lang="cs-CZ" sz="2800" dirty="0" smtClean="0">
                <a:solidFill>
                  <a:srgbClr val="92D050"/>
                </a:solidFill>
              </a:rPr>
              <a:t>OZUBENÍ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nemají zuby                                         mají ozubené čelisti</a:t>
            </a:r>
          </a:p>
          <a:p>
            <a:endParaRPr lang="cs-CZ" sz="2400" dirty="0" smtClean="0"/>
          </a:p>
          <a:p>
            <a:r>
              <a:rPr lang="cs-CZ" sz="2400" dirty="0" smtClean="0"/>
              <a:t>z horní čelisti vyrůstají                         živí se dravě lovem</a:t>
            </a:r>
          </a:p>
          <a:p>
            <a:r>
              <a:rPr lang="cs-CZ" sz="2400" dirty="0" smtClean="0"/>
              <a:t>rohovité kostice</a:t>
            </a:r>
          </a:p>
          <a:p>
            <a:endParaRPr lang="cs-CZ" sz="2400" dirty="0" smtClean="0"/>
          </a:p>
          <a:p>
            <a:r>
              <a:rPr lang="cs-CZ" sz="2400" dirty="0" smtClean="0"/>
              <a:t>živí se planktonem                               loví tuleně,chobotnice, atd.</a:t>
            </a:r>
          </a:p>
          <a:p>
            <a:r>
              <a:rPr lang="cs-CZ" sz="2400" dirty="0" smtClean="0"/>
              <a:t>a drobnými živočichy</a:t>
            </a:r>
          </a:p>
          <a:p>
            <a:pPr>
              <a:buNone/>
            </a:pPr>
            <a:r>
              <a:rPr lang="cs-CZ" sz="2400" dirty="0" smtClean="0"/>
              <a:t>     </a:t>
            </a:r>
            <a:endParaRPr lang="cs-CZ" sz="2400" i="1" dirty="0" smtClean="0"/>
          </a:p>
          <a:p>
            <a:endParaRPr lang="cs-CZ" sz="2400" dirty="0" smtClean="0">
              <a:solidFill>
                <a:srgbClr val="FF66CC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</a:t>
            </a:r>
          </a:p>
          <a:p>
            <a:r>
              <a:rPr lang="cs-CZ" sz="2400" dirty="0" smtClean="0"/>
              <a:t>                                                                                           </a:t>
            </a:r>
          </a:p>
          <a:p>
            <a:r>
              <a:rPr lang="cs-CZ" sz="2400" dirty="0" smtClean="0"/>
              <a:t>                      </a:t>
            </a:r>
            <a:r>
              <a:rPr lang="cs-CZ" sz="2000" dirty="0" smtClean="0"/>
              <a:t>kostice				         </a:t>
            </a:r>
            <a:r>
              <a:rPr lang="cs-CZ" sz="2000" i="1" dirty="0" smtClean="0"/>
              <a:t>1.</a:t>
            </a:r>
            <a:endParaRPr lang="cs-CZ" sz="2000" dirty="0" smtClean="0"/>
          </a:p>
          <a:p>
            <a:r>
              <a:rPr lang="cs-CZ" sz="2400" dirty="0" smtClean="0"/>
              <a:t>                     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491483"/>
            <a:ext cx="12001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501008"/>
            <a:ext cx="12858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24E094"/>
                </a:solidFill>
              </a:rPr>
              <a:t>Kosticovci - zástupci</a:t>
            </a:r>
            <a:endParaRPr lang="cs-CZ" dirty="0">
              <a:solidFill>
                <a:srgbClr val="24E09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Plejtváci: plejtvák obrovský</a:t>
            </a:r>
          </a:p>
          <a:p>
            <a:r>
              <a:rPr lang="cs-CZ" sz="2400" dirty="0" smtClean="0"/>
              <a:t>                plejtvák malý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Velryby: velryba jižní</a:t>
            </a:r>
          </a:p>
          <a:p>
            <a:r>
              <a:rPr lang="cs-CZ" sz="2400" dirty="0" smtClean="0"/>
              <a:t>              velryba grónská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Keporkak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rgbClr val="24E094"/>
                </a:solidFill>
              </a:rPr>
              <a:t>Kosticovci</a:t>
            </a:r>
            <a:r>
              <a:rPr lang="cs-CZ" dirty="0" smtClean="0">
                <a:solidFill>
                  <a:srgbClr val="24E094"/>
                </a:solidFill>
              </a:rPr>
              <a:t/>
            </a:r>
            <a:br>
              <a:rPr lang="cs-CZ" dirty="0" smtClean="0">
                <a:solidFill>
                  <a:srgbClr val="24E094"/>
                </a:solidFill>
              </a:rPr>
            </a:br>
            <a:r>
              <a:rPr lang="cs-CZ" dirty="0" smtClean="0">
                <a:solidFill>
                  <a:srgbClr val="24E094"/>
                </a:solidFill>
              </a:rPr>
              <a:t>Plejtvák obrovský</a:t>
            </a:r>
            <a:endParaRPr lang="cs-CZ" dirty="0">
              <a:solidFill>
                <a:srgbClr val="24E09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                          </a:t>
            </a:r>
            <a:r>
              <a:rPr lang="cs-CZ" sz="1600" dirty="0" smtClean="0"/>
              <a:t>   </a:t>
            </a:r>
            <a:r>
              <a:rPr lang="cs-CZ" sz="1600" i="1" dirty="0" smtClean="0"/>
              <a:t>2.</a:t>
            </a:r>
            <a:endParaRPr lang="cs-CZ" sz="2400" dirty="0" smtClean="0"/>
          </a:p>
          <a:p>
            <a:r>
              <a:rPr lang="cs-CZ" sz="2400" dirty="0" smtClean="0"/>
              <a:t>největší živočich na Zemi                                           </a:t>
            </a:r>
          </a:p>
          <a:p>
            <a:r>
              <a:rPr lang="cs-CZ" sz="2400" dirty="0" smtClean="0"/>
              <a:t>zvaný – modrá velryba</a:t>
            </a:r>
          </a:p>
          <a:p>
            <a:r>
              <a:rPr lang="cs-CZ" sz="2400" dirty="0" smtClean="0"/>
              <a:t>délka: až 32 m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ohrožený druh</a:t>
            </a:r>
          </a:p>
          <a:p>
            <a:r>
              <a:rPr lang="cs-CZ" sz="2400" dirty="0" smtClean="0"/>
              <a:t>Hmotnost: 190 t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5364" name="Picture 4" descr="blue whale diagra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628800"/>
            <a:ext cx="5715000" cy="2400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rgbClr val="24E094"/>
                </a:solidFill>
              </a:rPr>
              <a:t>Kosticovci</a:t>
            </a:r>
            <a:r>
              <a:rPr lang="cs-CZ" dirty="0" smtClean="0">
                <a:solidFill>
                  <a:srgbClr val="24E094"/>
                </a:solidFill>
              </a:rPr>
              <a:t/>
            </a:r>
            <a:br>
              <a:rPr lang="cs-CZ" dirty="0" smtClean="0">
                <a:solidFill>
                  <a:srgbClr val="24E094"/>
                </a:solidFill>
              </a:rPr>
            </a:br>
            <a:r>
              <a:rPr lang="cs-CZ" dirty="0" smtClean="0">
                <a:solidFill>
                  <a:srgbClr val="24E094"/>
                </a:solidFill>
              </a:rPr>
              <a:t>Velryba grónská</a:t>
            </a:r>
            <a:endParaRPr lang="cs-CZ" dirty="0">
              <a:solidFill>
                <a:srgbClr val="24E09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                  </a:t>
            </a:r>
          </a:p>
          <a:p>
            <a:r>
              <a:rPr lang="cs-CZ" sz="2400" dirty="0" smtClean="0"/>
              <a:t>                                                                         vrstva tuku</a:t>
            </a:r>
            <a:endParaRPr lang="cs-CZ" dirty="0" smtClean="0"/>
          </a:p>
          <a:p>
            <a:r>
              <a:rPr lang="cs-CZ" dirty="0" smtClean="0"/>
              <a:t>                                                       </a:t>
            </a:r>
            <a:r>
              <a:rPr lang="cs-CZ" sz="2400" dirty="0" smtClean="0">
                <a:solidFill>
                  <a:srgbClr val="FFFF66"/>
                </a:solidFill>
              </a:rPr>
              <a:t>až 60 cm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</a:t>
            </a:r>
          </a:p>
          <a:p>
            <a:r>
              <a:rPr lang="cs-CZ" sz="1600" i="1" dirty="0" smtClean="0"/>
              <a:t>                                                                                                    </a:t>
            </a:r>
            <a:endParaRPr lang="cs-CZ" sz="1600" dirty="0" smtClean="0"/>
          </a:p>
          <a:p>
            <a:r>
              <a:rPr lang="cs-CZ" sz="1600" i="1" dirty="0" smtClean="0"/>
              <a:t>                                                                                                    3</a:t>
            </a:r>
            <a:r>
              <a:rPr lang="cs-CZ" sz="1600" i="1" dirty="0"/>
              <a:t>.</a:t>
            </a: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 descr="Velryba grónsk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150" y="1700808"/>
            <a:ext cx="5904656" cy="39233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24E094"/>
                </a:solidFill>
              </a:rPr>
              <a:t>Velryba grónská - výskyt</a:t>
            </a:r>
            <a:endParaRPr lang="cs-CZ" dirty="0">
              <a:solidFill>
                <a:srgbClr val="24E09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                          </a:t>
            </a:r>
            <a:endParaRPr lang="cs-CZ" sz="2400" dirty="0" smtClean="0"/>
          </a:p>
          <a:p>
            <a:endParaRPr lang="cs-CZ" sz="2400" i="1" dirty="0"/>
          </a:p>
          <a:p>
            <a:endParaRPr lang="cs-CZ" sz="2400" i="1" dirty="0" smtClean="0"/>
          </a:p>
          <a:p>
            <a:r>
              <a:rPr lang="cs-CZ" sz="2400" i="1" dirty="0"/>
              <a:t> </a:t>
            </a:r>
            <a:r>
              <a:rPr lang="cs-CZ" sz="2400" i="1" dirty="0" smtClean="0"/>
              <a:t>          </a:t>
            </a:r>
          </a:p>
          <a:p>
            <a:endParaRPr lang="cs-CZ" sz="2400" i="1" dirty="0"/>
          </a:p>
          <a:p>
            <a:endParaRPr lang="cs-CZ" sz="2400" i="1" dirty="0" smtClean="0"/>
          </a:p>
          <a:p>
            <a:r>
              <a:rPr lang="cs-CZ" sz="1900" i="1" dirty="0" smtClean="0"/>
              <a:t>                                                                                                                                      4</a:t>
            </a:r>
            <a:r>
              <a:rPr lang="cs-CZ" sz="1900" i="1" dirty="0" smtClean="0"/>
              <a:t>.</a:t>
            </a:r>
            <a:endParaRPr lang="cs-CZ" sz="1900" dirty="0" smtClean="0"/>
          </a:p>
          <a:p>
            <a:endParaRPr lang="cs-CZ" sz="1600" dirty="0" smtClean="0"/>
          </a:p>
          <a:p>
            <a:endParaRPr lang="cs-CZ" sz="2400" dirty="0" smtClean="0"/>
          </a:p>
          <a:p>
            <a:r>
              <a:rPr lang="cs-CZ" sz="1800" i="1" dirty="0" smtClean="0"/>
              <a:t>Úkol 1.: Podle mapky (popř. s pomocí atlasu), obecně charakterizuj</a:t>
            </a:r>
          </a:p>
          <a:p>
            <a:r>
              <a:rPr lang="cs-CZ" sz="1800" i="1" dirty="0" smtClean="0"/>
              <a:t>             oblasti výskytu velryby grónské a jmenuj konkrétní moře a oceány. </a:t>
            </a:r>
          </a:p>
        </p:txBody>
      </p:sp>
      <p:pic>
        <p:nvPicPr>
          <p:cNvPr id="4" name="Picture 2" descr="Soubor:Cetacea range map Bowhead Whal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98" y="1628800"/>
            <a:ext cx="7119835" cy="3292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Velryby v ohrožení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20. století prudce vzrostl lov velryb</a:t>
            </a:r>
          </a:p>
          <a:p>
            <a:endParaRPr lang="cs-CZ" dirty="0" smtClean="0"/>
          </a:p>
          <a:p>
            <a:r>
              <a:rPr lang="cs-CZ" dirty="0" smtClean="0"/>
              <a:t>některé druhy se tak dostaly na pokraj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vyhynutí    vyhubením 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byla proto vytvořena </a:t>
            </a:r>
          </a:p>
          <a:p>
            <a:r>
              <a:rPr lang="cs-CZ" dirty="0" smtClean="0">
                <a:solidFill>
                  <a:srgbClr val="DF297B"/>
                </a:solidFill>
              </a:rPr>
              <a:t>Mezinárodní úmluva o regulaci velrybářství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11760" y="342900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Ozubení - zástupci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Vorvaň</a:t>
            </a:r>
          </a:p>
          <a:p>
            <a:endParaRPr lang="cs-CZ" sz="2400" dirty="0" smtClean="0"/>
          </a:p>
          <a:p>
            <a:r>
              <a:rPr lang="cs-CZ" sz="2400" dirty="0" smtClean="0"/>
              <a:t>Narval</a:t>
            </a:r>
          </a:p>
          <a:p>
            <a:endParaRPr lang="cs-CZ" sz="2400" dirty="0" smtClean="0"/>
          </a:p>
          <a:p>
            <a:r>
              <a:rPr lang="cs-CZ" sz="2400" dirty="0" smtClean="0"/>
              <a:t>Běluha</a:t>
            </a:r>
          </a:p>
          <a:p>
            <a:endParaRPr lang="cs-CZ" sz="2400" dirty="0" smtClean="0"/>
          </a:p>
          <a:p>
            <a:r>
              <a:rPr lang="cs-CZ" sz="2400" dirty="0" smtClean="0"/>
              <a:t>Kosatky: kosatka dravá</a:t>
            </a:r>
          </a:p>
          <a:p>
            <a:endParaRPr lang="cs-CZ" sz="2400" dirty="0" smtClean="0"/>
          </a:p>
          <a:p>
            <a:r>
              <a:rPr lang="cs-CZ" sz="2400" dirty="0" smtClean="0"/>
              <a:t>Delfíni: delfín obecný</a:t>
            </a:r>
          </a:p>
          <a:p>
            <a:r>
              <a:rPr lang="cs-CZ" sz="2400" dirty="0" smtClean="0"/>
              <a:t>             delfín skákavý</a:t>
            </a:r>
          </a:p>
          <a:p>
            <a:endParaRPr lang="cs-CZ" sz="2400" dirty="0" smtClean="0"/>
          </a:p>
          <a:p>
            <a:r>
              <a:rPr lang="cs-CZ" sz="2400" dirty="0" smtClean="0"/>
              <a:t>Sviňuchy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Ozubení</a:t>
            </a:r>
            <a:br>
              <a:rPr lang="cs-CZ" sz="3200" dirty="0" smtClean="0">
                <a:solidFill>
                  <a:srgbClr val="92D050"/>
                </a:solidFill>
              </a:rPr>
            </a:br>
            <a:r>
              <a:rPr lang="cs-CZ" sz="4400" dirty="0" smtClean="0">
                <a:solidFill>
                  <a:srgbClr val="92D050"/>
                </a:solidFill>
              </a:rPr>
              <a:t>Narval</a:t>
            </a:r>
            <a:endParaRPr lang="cs-CZ" sz="4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                                              </a:t>
            </a:r>
            <a:r>
              <a:rPr lang="cs-CZ" sz="2400" dirty="0" smtClean="0">
                <a:solidFill>
                  <a:srgbClr val="FFFF66"/>
                </a:solidFill>
              </a:rPr>
              <a:t>roh:</a:t>
            </a:r>
          </a:p>
          <a:p>
            <a:r>
              <a:rPr lang="cs-CZ" dirty="0" smtClean="0"/>
              <a:t>                                              </a:t>
            </a:r>
            <a:r>
              <a:rPr lang="cs-CZ" sz="2400" dirty="0" smtClean="0"/>
              <a:t>vyvinutý levý špičák</a:t>
            </a:r>
          </a:p>
          <a:p>
            <a:r>
              <a:rPr lang="cs-CZ" sz="2400" dirty="0" smtClean="0"/>
              <a:t>                              </a:t>
            </a:r>
          </a:p>
          <a:p>
            <a:r>
              <a:rPr lang="cs-CZ" sz="2400" dirty="0" smtClean="0"/>
              <a:t>                                                             prorůstá horní čelistí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délka: až 3 m</a:t>
            </a:r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</a:t>
            </a:r>
            <a:r>
              <a:rPr lang="cs-CZ" sz="1600" dirty="0" smtClean="0"/>
              <a:t>5.</a:t>
            </a:r>
            <a:endParaRPr lang="cs-CZ" sz="2400" dirty="0"/>
          </a:p>
        </p:txBody>
      </p:sp>
      <p:pic>
        <p:nvPicPr>
          <p:cNvPr id="19458" name="Picture 2" descr="http://www.terinkazoom.estranky.cz/img/mid/10/narv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4571548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rgbClr val="92D050"/>
                </a:solidFill>
              </a:rPr>
              <a:t>Ozubení</a:t>
            </a:r>
            <a:r>
              <a:rPr lang="cs-CZ" dirty="0" smtClean="0">
                <a:solidFill>
                  <a:srgbClr val="92D050"/>
                </a:solidFill>
              </a:rPr>
              <a:t/>
            </a:r>
            <a:br>
              <a:rPr lang="cs-CZ" dirty="0" smtClean="0">
                <a:solidFill>
                  <a:srgbClr val="92D050"/>
                </a:solidFill>
              </a:rPr>
            </a:br>
            <a:r>
              <a:rPr lang="cs-CZ" dirty="0" smtClean="0">
                <a:solidFill>
                  <a:srgbClr val="92D050"/>
                </a:solidFill>
              </a:rPr>
              <a:t>Lebka narvala s dvěma rohy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</a:t>
            </a:r>
            <a:r>
              <a:rPr lang="cs-CZ" sz="1600" i="1" dirty="0" smtClean="0"/>
              <a:t> </a:t>
            </a:r>
          </a:p>
          <a:p>
            <a:r>
              <a:rPr lang="cs-CZ" sz="1600" i="1" dirty="0" smtClean="0"/>
              <a:t>                                                                                                                                   6.</a:t>
            </a:r>
            <a:endParaRPr lang="cs-CZ" dirty="0" smtClean="0"/>
          </a:p>
          <a:p>
            <a:r>
              <a:rPr lang="cs-CZ" sz="2400" dirty="0" smtClean="0"/>
              <a:t>Rarita – narval se dvěma plně vyvinutými</a:t>
            </a:r>
          </a:p>
          <a:p>
            <a:r>
              <a:rPr lang="cs-CZ" sz="2400" dirty="0" smtClean="0"/>
              <a:t>              rohy je v přírodě ojedinělý úkaz</a:t>
            </a:r>
          </a:p>
          <a:p>
            <a:endParaRPr lang="cs-CZ" dirty="0" smtClean="0"/>
          </a:p>
        </p:txBody>
      </p:sp>
      <p:pic>
        <p:nvPicPr>
          <p:cNvPr id="4" name="Picture 2" descr="http://upload.wikimedia.org/wikipedia/commons/thumb/a/a7/Narwalschaedel.jpg/220px-Narwalschaed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704962" y="-528498"/>
            <a:ext cx="1872210" cy="8059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solidFill>
                  <a:srgbClr val="92D050"/>
                </a:solidFill>
              </a:rPr>
              <a:t>Ozubení</a:t>
            </a:r>
            <a:r>
              <a:rPr lang="cs-CZ" dirty="0" smtClean="0">
                <a:solidFill>
                  <a:srgbClr val="92D050"/>
                </a:solidFill>
              </a:rPr>
              <a:t/>
            </a:r>
            <a:br>
              <a:rPr lang="cs-CZ" dirty="0" smtClean="0">
                <a:solidFill>
                  <a:srgbClr val="92D050"/>
                </a:solidFill>
              </a:rPr>
            </a:br>
            <a:r>
              <a:rPr lang="cs-CZ" dirty="0" smtClean="0">
                <a:solidFill>
                  <a:srgbClr val="92D050"/>
                </a:solidFill>
              </a:rPr>
              <a:t>Vorvaň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největší dravec v moři (až 25 m)         </a:t>
            </a:r>
            <a:r>
              <a:rPr lang="cs-CZ" sz="1600" i="1" dirty="0" smtClean="0"/>
              <a:t>7.</a:t>
            </a:r>
            <a:endParaRPr lang="cs-CZ" sz="2400" dirty="0" smtClean="0"/>
          </a:p>
          <a:p>
            <a:pPr algn="ctr"/>
            <a:r>
              <a:rPr lang="cs-CZ" sz="2400" dirty="0" smtClean="0"/>
              <a:t>kořist hledá pomocí echolokace</a:t>
            </a:r>
          </a:p>
          <a:p>
            <a:endParaRPr lang="cs-CZ" sz="2000" dirty="0" smtClean="0"/>
          </a:p>
          <a:p>
            <a:r>
              <a:rPr lang="cs-CZ" sz="2000" i="1" dirty="0" smtClean="0"/>
              <a:t>Úkol 2.: Zopakuj si, co je echolokace?</a:t>
            </a:r>
          </a:p>
        </p:txBody>
      </p:sp>
      <p:pic>
        <p:nvPicPr>
          <p:cNvPr id="4" name="Picture 6" descr="Sperm wha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84784"/>
            <a:ext cx="6731308" cy="32003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rgbClr val="92D050"/>
                </a:solidFill>
              </a:rPr>
              <a:t>Ozubení</a:t>
            </a:r>
            <a:r>
              <a:rPr lang="cs-CZ" dirty="0" smtClean="0">
                <a:solidFill>
                  <a:srgbClr val="92D050"/>
                </a:solidFill>
              </a:rPr>
              <a:t/>
            </a:r>
            <a:br>
              <a:rPr lang="cs-CZ" dirty="0" smtClean="0">
                <a:solidFill>
                  <a:srgbClr val="92D050"/>
                </a:solidFill>
              </a:rPr>
            </a:br>
            <a:r>
              <a:rPr lang="cs-CZ" dirty="0" smtClean="0">
                <a:solidFill>
                  <a:srgbClr val="92D050"/>
                </a:solidFill>
              </a:rPr>
              <a:t>Delfín skákavý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                                        </a:t>
            </a:r>
            <a:r>
              <a:rPr lang="cs-CZ" sz="2400" dirty="0" smtClean="0"/>
              <a:t>žije ve skupinách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1 mládě za tři roky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   trojúhelníková</a:t>
            </a:r>
          </a:p>
          <a:p>
            <a:r>
              <a:rPr lang="cs-CZ" sz="2400" dirty="0" smtClean="0"/>
              <a:t>                                                                hřbetní ploutev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   některé druhy </a:t>
            </a:r>
          </a:p>
          <a:p>
            <a:r>
              <a:rPr lang="cs-CZ" sz="2400" dirty="0" smtClean="0"/>
              <a:t>                                                            i   ve Středozemním</a:t>
            </a:r>
          </a:p>
          <a:p>
            <a:r>
              <a:rPr lang="cs-CZ" sz="2400" dirty="0" smtClean="0"/>
              <a:t>                                                            a  v Černém moři</a:t>
            </a:r>
          </a:p>
          <a:p>
            <a:r>
              <a:rPr lang="cs-CZ" sz="2400" dirty="0" smtClean="0"/>
              <a:t>                                                           </a:t>
            </a:r>
            <a:r>
              <a:rPr lang="cs-CZ" sz="1600" i="1" dirty="0"/>
              <a:t>8</a:t>
            </a:r>
            <a:r>
              <a:rPr lang="cs-CZ" sz="1600" i="1" dirty="0" smtClean="0"/>
              <a:t>.</a:t>
            </a:r>
            <a:endParaRPr lang="cs-CZ" sz="2400" dirty="0" smtClean="0"/>
          </a:p>
          <a:p>
            <a:endParaRPr lang="cs-CZ" sz="2000" i="1" dirty="0" smtClean="0"/>
          </a:p>
          <a:p>
            <a:r>
              <a:rPr lang="cs-CZ" sz="2000" i="1" dirty="0" smtClean="0"/>
              <a:t>Úkol 3.: Vyhledej, které státy leží na pobřeží Středozemního moře.</a:t>
            </a:r>
            <a:endParaRPr lang="cs-CZ" sz="2000" i="1" dirty="0"/>
          </a:p>
        </p:txBody>
      </p:sp>
      <p:pic>
        <p:nvPicPr>
          <p:cNvPr id="5" name="Picture 2" descr="http://www.horackova.cz/pracezaku/wwwpages1112_5b/soleckas/delf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4896544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Co si pamatuješ o kytovcích?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Největší živočich na Zemi je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a) keporkak</a:t>
            </a:r>
          </a:p>
          <a:p>
            <a:r>
              <a:rPr lang="cs-CZ" sz="2400" dirty="0" smtClean="0"/>
              <a:t>        b) plejtvák obrovský</a:t>
            </a:r>
          </a:p>
          <a:p>
            <a:r>
              <a:rPr lang="cs-CZ" sz="2400" dirty="0" smtClean="0"/>
              <a:t>        c) velryba grónská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a) keporkak</a:t>
            </a:r>
          </a:p>
          <a:p>
            <a:r>
              <a:rPr lang="cs-CZ" sz="2400" dirty="0" smtClean="0">
                <a:solidFill>
                  <a:srgbClr val="21C5FF"/>
                </a:solidFill>
              </a:rPr>
              <a:t>        b) plejtvák obrovský</a:t>
            </a:r>
          </a:p>
          <a:p>
            <a:r>
              <a:rPr lang="cs-CZ" sz="2400" dirty="0" smtClean="0"/>
              <a:t>        c) velryba grónská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Kytovce rozdělujeme na 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a) ozubení a bezzubí</a:t>
            </a:r>
          </a:p>
          <a:p>
            <a:r>
              <a:rPr lang="cs-CZ" sz="2400" dirty="0" smtClean="0"/>
              <a:t>         b) ozubení a </a:t>
            </a:r>
            <a:r>
              <a:rPr lang="cs-CZ" sz="2400" dirty="0" err="1" smtClean="0"/>
              <a:t>kostnatci</a:t>
            </a:r>
            <a:endParaRPr lang="cs-CZ" sz="2400" dirty="0" smtClean="0"/>
          </a:p>
          <a:p>
            <a:r>
              <a:rPr lang="cs-CZ" sz="2400" dirty="0" smtClean="0"/>
              <a:t>         c) ozubení a kosticovci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</a:t>
            </a:r>
          </a:p>
          <a:p>
            <a:r>
              <a:rPr lang="cs-CZ" sz="2400" dirty="0" smtClean="0"/>
              <a:t>         a) ozubení a bezzubí</a:t>
            </a:r>
          </a:p>
          <a:p>
            <a:r>
              <a:rPr lang="cs-CZ" sz="2400" dirty="0" smtClean="0"/>
              <a:t>         b) ozubení a </a:t>
            </a:r>
            <a:r>
              <a:rPr lang="cs-CZ" sz="2400" dirty="0" err="1" smtClean="0"/>
              <a:t>kostnatci</a:t>
            </a:r>
            <a:endParaRPr lang="cs-CZ" sz="2400" dirty="0" smtClean="0"/>
          </a:p>
          <a:p>
            <a:r>
              <a:rPr lang="cs-CZ" sz="2400" dirty="0" smtClean="0"/>
              <a:t>         </a:t>
            </a:r>
            <a:r>
              <a:rPr lang="cs-CZ" sz="2400" dirty="0" smtClean="0">
                <a:solidFill>
                  <a:srgbClr val="21C5FF"/>
                </a:solidFill>
              </a:rPr>
              <a:t>c) ozubení a kosticovci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Největším ozubeným kytovcem je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a) plejtvák obrovský</a:t>
            </a:r>
          </a:p>
          <a:p>
            <a:r>
              <a:rPr lang="cs-CZ" sz="2400" dirty="0" smtClean="0"/>
              <a:t>           b) vorvaň</a:t>
            </a:r>
          </a:p>
          <a:p>
            <a:r>
              <a:rPr lang="cs-CZ" sz="2400" dirty="0" smtClean="0"/>
              <a:t>           c) kosatka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</a:t>
            </a:r>
          </a:p>
          <a:p>
            <a:r>
              <a:rPr lang="cs-CZ" sz="2400" dirty="0" smtClean="0"/>
              <a:t>           a) plejtvák obrovský</a:t>
            </a:r>
          </a:p>
          <a:p>
            <a:r>
              <a:rPr lang="cs-CZ" sz="2400" dirty="0" smtClean="0"/>
              <a:t>           </a:t>
            </a:r>
            <a:r>
              <a:rPr lang="cs-CZ" sz="2400" dirty="0" smtClean="0">
                <a:solidFill>
                  <a:srgbClr val="21C5FF"/>
                </a:solidFill>
              </a:rPr>
              <a:t>b) vorvaň</a:t>
            </a:r>
          </a:p>
          <a:p>
            <a:r>
              <a:rPr lang="cs-CZ" sz="2400" dirty="0" smtClean="0"/>
              <a:t>           c) kosatka dravá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Přeházením písmen získáš název kytovce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21C5FF"/>
                </a:solidFill>
              </a:rPr>
              <a:t>R</a:t>
            </a:r>
            <a:r>
              <a:rPr lang="cs-CZ" dirty="0" smtClean="0">
                <a:solidFill>
                  <a:srgbClr val="FFFF00"/>
                </a:solidFill>
              </a:rPr>
              <a:t>O</a:t>
            </a:r>
            <a:r>
              <a:rPr lang="cs-CZ" dirty="0" smtClean="0">
                <a:solidFill>
                  <a:srgbClr val="FA0A54"/>
                </a:solidFill>
              </a:rPr>
              <a:t>KK</a:t>
            </a:r>
            <a:r>
              <a:rPr lang="cs-CZ" dirty="0" smtClean="0">
                <a:solidFill>
                  <a:srgbClr val="92D050"/>
                </a:solidFill>
              </a:rPr>
              <a:t>P</a:t>
            </a:r>
            <a:r>
              <a:rPr lang="cs-CZ" dirty="0" smtClean="0"/>
              <a:t>E</a:t>
            </a:r>
            <a:r>
              <a:rPr lang="cs-CZ" dirty="0" smtClean="0">
                <a:solidFill>
                  <a:srgbClr val="FA0A54"/>
                </a:solidFill>
              </a:rPr>
              <a:t>K</a:t>
            </a:r>
            <a:r>
              <a:rPr lang="cs-CZ" dirty="0" smtClean="0">
                <a:solidFill>
                  <a:srgbClr val="002060"/>
                </a:solidFill>
              </a:rPr>
              <a:t>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A0A54"/>
                </a:solidFill>
              </a:rPr>
              <a:t>K</a:t>
            </a:r>
            <a:r>
              <a:rPr lang="cs-CZ" dirty="0" smtClean="0"/>
              <a:t>E</a:t>
            </a:r>
            <a:r>
              <a:rPr lang="cs-CZ" dirty="0" smtClean="0">
                <a:solidFill>
                  <a:srgbClr val="92D05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O</a:t>
            </a:r>
            <a:r>
              <a:rPr lang="cs-CZ" dirty="0" smtClean="0">
                <a:solidFill>
                  <a:srgbClr val="21C5FF"/>
                </a:solidFill>
              </a:rPr>
              <a:t>R</a:t>
            </a:r>
            <a:r>
              <a:rPr lang="cs-CZ" dirty="0" smtClean="0">
                <a:solidFill>
                  <a:srgbClr val="FA0A54"/>
                </a:solidFill>
              </a:rPr>
              <a:t>K</a:t>
            </a:r>
            <a:r>
              <a:rPr lang="cs-CZ" dirty="0" smtClean="0">
                <a:solidFill>
                  <a:srgbClr val="002060"/>
                </a:solidFill>
              </a:rPr>
              <a:t>A</a:t>
            </a:r>
            <a:r>
              <a:rPr lang="cs-CZ" dirty="0" smtClean="0">
                <a:solidFill>
                  <a:srgbClr val="FA0A54"/>
                </a:solidFill>
              </a:rPr>
              <a:t>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4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Vlastní tvorba</a:t>
            </a:r>
          </a:p>
          <a:p>
            <a:endParaRPr lang="cs-CZ" sz="1600" dirty="0" smtClean="0"/>
          </a:p>
          <a:p>
            <a:r>
              <a:rPr lang="cs-CZ" sz="1600" dirty="0" smtClean="0"/>
              <a:t>Obrázky</a:t>
            </a:r>
          </a:p>
          <a:p>
            <a:r>
              <a:rPr lang="cs-CZ" sz="1600" dirty="0" smtClean="0"/>
              <a:t>Obr 1: AUTOR NEUVEDEN. </a:t>
            </a:r>
            <a:r>
              <a:rPr lang="cs-CZ" sz="1600" i="1" dirty="0" smtClean="0"/>
              <a:t>1sg.sk</a:t>
            </a:r>
            <a:r>
              <a:rPr lang="cs-CZ" sz="1600" dirty="0" smtClean="0"/>
              <a:t> [online]. [cit.28.11.2012]. Dostupný na WWW: http://www.1sg.sk/www/data/01/projekty/2010_2011/</a:t>
            </a:r>
            <a:r>
              <a:rPr lang="cs-CZ" sz="1600" dirty="0" err="1" smtClean="0"/>
              <a:t>lm</a:t>
            </a:r>
            <a:r>
              <a:rPr lang="cs-CZ" sz="1600" dirty="0" smtClean="0"/>
              <a:t>/pod_hladinou2.html</a:t>
            </a:r>
          </a:p>
          <a:p>
            <a:endParaRPr lang="cs-CZ" sz="1600" dirty="0" smtClean="0"/>
          </a:p>
          <a:p>
            <a:r>
              <a:rPr lang="cs-CZ" sz="1600" dirty="0" smtClean="0"/>
              <a:t>Obr 2: AUTOR NEUVEDEN. </a:t>
            </a:r>
            <a:r>
              <a:rPr lang="cs-CZ" sz="1600" i="1" dirty="0" err="1" smtClean="0"/>
              <a:t>Oregonstate.edu</a:t>
            </a:r>
            <a:r>
              <a:rPr lang="cs-CZ" sz="1600" dirty="0" smtClean="0"/>
              <a:t> [online]. [cit. 13.1.2013]. Dostupný na WWW: http://mmi.oregonstate.edu/wtg/research/blue-whale</a:t>
            </a:r>
          </a:p>
          <a:p>
            <a:endParaRPr lang="cs-CZ" sz="1600" dirty="0" smtClean="0"/>
          </a:p>
          <a:p>
            <a:r>
              <a:rPr lang="cs-CZ" sz="1600" dirty="0" smtClean="0"/>
              <a:t>Obr 3: </a:t>
            </a:r>
            <a:r>
              <a:rPr lang="pt-BR" sz="1600" dirty="0" smtClean="0"/>
              <a:t>AUTOR NEUVEDEN. </a:t>
            </a:r>
            <a:r>
              <a:rPr lang="pt-BR" sz="1600" i="1" dirty="0" smtClean="0"/>
              <a:t>Žabáci.cz</a:t>
            </a:r>
            <a:r>
              <a:rPr lang="pt-BR" sz="1600" dirty="0" smtClean="0"/>
              <a:t> [online]. [cit.</a:t>
            </a:r>
            <a:r>
              <a:rPr lang="cs-CZ" sz="1600" dirty="0" smtClean="0"/>
              <a:t>2</a:t>
            </a:r>
            <a:r>
              <a:rPr lang="pt-BR" sz="1600" dirty="0" smtClean="0"/>
              <a:t>8.1</a:t>
            </a:r>
            <a:r>
              <a:rPr lang="cs-CZ" sz="1600" dirty="0" smtClean="0"/>
              <a:t>1</a:t>
            </a:r>
            <a:r>
              <a:rPr lang="pt-BR" sz="1600" dirty="0" smtClean="0"/>
              <a:t>.2012]. Dostupný na WWW: http://zabaci.cz/fauna-a-flora/105-velryby.html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 4:  AUTOR NEUVEDEN.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11.12.2012]. Dostupný na WWW: http://cs.wikipedia.org/wiki/Soubor:Cetacea_range_map_Bowhead_Whale.png</a:t>
            </a:r>
          </a:p>
          <a:p>
            <a:endParaRPr lang="cs-CZ" sz="1600" dirty="0" smtClean="0"/>
          </a:p>
          <a:p>
            <a:r>
              <a:rPr lang="cs-CZ" sz="1600" dirty="0" smtClean="0"/>
              <a:t>Obr 5: AUTOR NEUVEDEN. </a:t>
            </a:r>
            <a:r>
              <a:rPr lang="cs-CZ" sz="1600" i="1" dirty="0" err="1" smtClean="0"/>
              <a:t>eStránky.cz</a:t>
            </a:r>
            <a:r>
              <a:rPr lang="cs-CZ" sz="1600" dirty="0" smtClean="0"/>
              <a:t> [online]. [cit. 27.11.2012]. Dostupný na WWW: http://www.</a:t>
            </a:r>
            <a:r>
              <a:rPr lang="cs-CZ" sz="1600" dirty="0" err="1" smtClean="0"/>
              <a:t>terinkazoom.estranky.cz</a:t>
            </a:r>
            <a:r>
              <a:rPr lang="cs-CZ" sz="1600" dirty="0" smtClean="0"/>
              <a:t>/fotoalbum/narval.</a:t>
            </a:r>
            <a:r>
              <a:rPr lang="cs-CZ" sz="1600" dirty="0" err="1" smtClean="0"/>
              <a:t>html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r>
              <a:rPr lang="cs-CZ" sz="1600" dirty="0" smtClean="0"/>
              <a:t>Obr 6: AUTOR NEUVEDEN.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27.11.2012]. Dostupný na WWW: http://cs.wikipedia.org/wiki/Soubor:Narwalschaedel.jpg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7: WAGNER, </a:t>
            </a:r>
            <a:r>
              <a:rPr lang="cs-CZ" sz="1600" dirty="0" err="1" smtClean="0"/>
              <a:t>Eric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Smithsonian.com</a:t>
            </a:r>
            <a:r>
              <a:rPr lang="cs-CZ" sz="1600" dirty="0" smtClean="0"/>
              <a:t> [online]. [cit. 28.11.2012]. Dostupný na WWW: http://www.</a:t>
            </a:r>
            <a:r>
              <a:rPr lang="cs-CZ" sz="1600" dirty="0" err="1" smtClean="0"/>
              <a:t>smithsonianmag.com</a:t>
            </a:r>
            <a:r>
              <a:rPr lang="cs-CZ" sz="1600" dirty="0" smtClean="0"/>
              <a:t>/science-</a:t>
            </a:r>
            <a:r>
              <a:rPr lang="cs-CZ" sz="1600" dirty="0" err="1" smtClean="0"/>
              <a:t>nature</a:t>
            </a:r>
            <a:r>
              <a:rPr lang="cs-CZ" sz="1600" dirty="0" smtClean="0"/>
              <a:t>/</a:t>
            </a:r>
            <a:r>
              <a:rPr lang="cs-CZ" sz="1600" dirty="0" err="1" smtClean="0"/>
              <a:t>The</a:t>
            </a:r>
            <a:r>
              <a:rPr lang="cs-CZ" sz="1600" dirty="0" smtClean="0"/>
              <a:t>-</a:t>
            </a:r>
            <a:r>
              <a:rPr lang="cs-CZ" sz="1600" dirty="0" err="1" smtClean="0"/>
              <a:t>Sperm</a:t>
            </a:r>
            <a:r>
              <a:rPr lang="cs-CZ" sz="1600" dirty="0" smtClean="0"/>
              <a:t>-</a:t>
            </a:r>
            <a:r>
              <a:rPr lang="cs-CZ" sz="1600" dirty="0" err="1" smtClean="0"/>
              <a:t>Whales</a:t>
            </a:r>
            <a:r>
              <a:rPr lang="cs-CZ" sz="1600" dirty="0" smtClean="0"/>
              <a:t>-</a:t>
            </a:r>
            <a:r>
              <a:rPr lang="cs-CZ" sz="1600" dirty="0" err="1" smtClean="0"/>
              <a:t>Deadly</a:t>
            </a:r>
            <a:r>
              <a:rPr lang="cs-CZ" sz="1600" dirty="0" smtClean="0"/>
              <a:t>-</a:t>
            </a:r>
            <a:r>
              <a:rPr lang="cs-CZ" sz="1600" dirty="0" err="1" smtClean="0"/>
              <a:t>Call.html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 8: </a:t>
            </a:r>
            <a:r>
              <a:rPr lang="pt-BR" sz="1600" dirty="0" smtClean="0"/>
              <a:t>AUTOR NEUVEDEN. </a:t>
            </a:r>
            <a:r>
              <a:rPr lang="pt-BR" sz="1600" i="1" dirty="0" smtClean="0"/>
              <a:t>hora</a:t>
            </a:r>
            <a:r>
              <a:rPr lang="cs-CZ" sz="1600" i="1" dirty="0" smtClean="0"/>
              <a:t>c</a:t>
            </a:r>
            <a:r>
              <a:rPr lang="pt-BR" sz="1600" i="1" dirty="0" smtClean="0"/>
              <a:t>kova.cz</a:t>
            </a:r>
            <a:r>
              <a:rPr lang="pt-BR" sz="1600" dirty="0" smtClean="0"/>
              <a:t> [online]. [cit. 28.11.2012]. Dostupný na WWW: http://www.horackova.cz/pracezaku/wwwpages1112_5b/page-soleckas.html</a:t>
            </a:r>
            <a:r>
              <a:rPr lang="cs-CZ" sz="1600" dirty="0" smtClean="0"/>
              <a:t>Obr 4: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‘kytovci‘.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704</TotalTime>
  <Words>523</Words>
  <Application>Microsoft Office PowerPoint</Application>
  <PresentationFormat>Předvádění na obrazovce (4:3)</PresentationFormat>
  <Paragraphs>243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Lití písma</vt:lpstr>
      <vt:lpstr>Prezentace aplikace PowerPoint</vt:lpstr>
      <vt:lpstr>Kytovci</vt:lpstr>
      <vt:lpstr>Charakteristické znaky</vt:lpstr>
      <vt:lpstr>Dělení kytovců</vt:lpstr>
      <vt:lpstr>KOSTICOVCI                            OZUBENÍ</vt:lpstr>
      <vt:lpstr>Kosticovci - zástupci</vt:lpstr>
      <vt:lpstr>Kosticovci Plejtvák obrovský</vt:lpstr>
      <vt:lpstr>Kosticovci Velryba grónská</vt:lpstr>
      <vt:lpstr>Velryba grónská - výskyt</vt:lpstr>
      <vt:lpstr>Velryby v ohrožení</vt:lpstr>
      <vt:lpstr>Ozubení - zástupci</vt:lpstr>
      <vt:lpstr>Ozubení Narval</vt:lpstr>
      <vt:lpstr>Ozubení Lebka narvala s dvěma rohy</vt:lpstr>
      <vt:lpstr>Ozubení Vorvaň</vt:lpstr>
      <vt:lpstr>Ozubení Delfín skákavý</vt:lpstr>
      <vt:lpstr>Co si pamatuješ o kytovcích?</vt:lpstr>
      <vt:lpstr>Prezentace aplikace PowerPoint</vt:lpstr>
      <vt:lpstr>Prezentace aplikace PowerPoint</vt:lpstr>
      <vt:lpstr>Prezentace aplikace PowerPoint</vt:lpstr>
      <vt:lpstr>   Zdroje a citace</vt:lpstr>
      <vt:lpstr>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Kytovci</dc:title>
  <dc:creator>OEM</dc:creator>
  <cp:lastModifiedBy>Vesna202261</cp:lastModifiedBy>
  <cp:revision>81</cp:revision>
  <dcterms:created xsi:type="dcterms:W3CDTF">2012-11-28T20:18:38Z</dcterms:created>
  <dcterms:modified xsi:type="dcterms:W3CDTF">2013-01-14T10:03:52Z</dcterms:modified>
</cp:coreProperties>
</file>