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1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A3C9"/>
    <a:srgbClr val="FAF51F"/>
    <a:srgbClr val="BB358E"/>
    <a:srgbClr val="66FFCC"/>
    <a:srgbClr val="FFC832"/>
    <a:srgbClr val="0D3F0E"/>
    <a:srgbClr val="E670C8"/>
    <a:srgbClr val="74FB1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8DE75D-EB02-4C7E-9B15-F5CC9B40095F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0D7BA7-5A22-405F-9792-7B6AD1E7C2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406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6E493953-395C-440E-ABA5-52346072428E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872E945-FB6D-4EB4-A196-ED861E9A6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636912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29.11.2012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VY_32_INOVACE_06_PŘÍRODOPIS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Chobotnatci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láček 8"/>
          <p:cNvSpPr/>
          <p:nvPr/>
        </p:nvSpPr>
        <p:spPr>
          <a:xfrm>
            <a:off x="827584" y="764704"/>
            <a:ext cx="4392488" cy="1944216"/>
          </a:xfrm>
          <a:prstGeom prst="cloudCallou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679847"/>
          </a:xfrm>
        </p:spPr>
        <p:txBody>
          <a:bodyPr/>
          <a:lstStyle/>
          <a:p>
            <a:pPr algn="l"/>
            <a:r>
              <a:rPr lang="cs-CZ" dirty="0" smtClean="0"/>
              <a:t>     </a:t>
            </a:r>
            <a:r>
              <a:rPr lang="cs-CZ" dirty="0" smtClean="0">
                <a:solidFill>
                  <a:srgbClr val="002060"/>
                </a:solidFill>
              </a:rPr>
              <a:t>Chobotnatci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819400"/>
            <a:ext cx="8442314" cy="384996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600" dirty="0" smtClean="0"/>
          </a:p>
          <a:p>
            <a:pPr algn="l"/>
            <a:r>
              <a:rPr lang="cs-CZ" sz="1600" dirty="0" smtClean="0"/>
              <a:t>                                  1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645024"/>
            <a:ext cx="3483686" cy="230425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645024"/>
            <a:ext cx="3600400" cy="260739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290" name="Picture 2" descr="http://www.konicaminolta.com/kids/endangered_animals/library/field/img/a-elephant_img01-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908720"/>
            <a:ext cx="3072341" cy="230425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Jediní zástupci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    </a:t>
            </a:r>
            <a:r>
              <a:rPr lang="cs-CZ" sz="2400" b="1" dirty="0" smtClean="0">
                <a:solidFill>
                  <a:srgbClr val="F3A3C9"/>
                </a:solidFill>
              </a:rPr>
              <a:t>sloni</a:t>
            </a:r>
            <a:r>
              <a:rPr lang="cs-CZ" sz="2400" dirty="0" smtClean="0">
                <a:solidFill>
                  <a:srgbClr val="F3A3C9"/>
                </a:solidFill>
              </a:rPr>
              <a:t>   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C832"/>
                </a:solidFill>
              </a:rPr>
              <a:t>                 slon africký                    slon indický                  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74FB19"/>
                </a:solidFill>
              </a:rPr>
              <a:t>                                           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275856" y="2852936"/>
            <a:ext cx="648072" cy="64807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860032" y="2924944"/>
            <a:ext cx="504056" cy="576064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355976" y="1772816"/>
            <a:ext cx="0" cy="64807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Společné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svalnatý chobot – dlouhý nos srostlý s horním pyskem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zakončený prsty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- význam: čich, hmat, uchopování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kly – prodloužené řezáky v horní čelisti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býložravci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1 mládě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březost 22 měsíců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8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8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Rozdíly</a:t>
            </a:r>
            <a:endParaRPr lang="cs-CZ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700808"/>
          <a:ext cx="8229600" cy="374441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tableStyleId>{F5AB1C69-6EDB-4FF4-983F-18BD219EF322}</a:tableStyleId>
              </a:tblPr>
              <a:tblGrid>
                <a:gridCol w="2743200"/>
                <a:gridCol w="2743200"/>
                <a:gridCol w="274320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</a:t>
                      </a:r>
                      <a:r>
                        <a:rPr lang="cs-CZ" b="1" cap="none" spc="0" dirty="0" smtClean="0">
                          <a:ln w="1905"/>
                          <a:solidFill>
                            <a:srgbClr val="0070C0"/>
                          </a:solidFill>
                          <a:effectLst>
                            <a:innerShdw blurRad="69850" dist="43180" dir="5400000">
                              <a:srgbClr val="000000">
                                <a:alpha val="65000"/>
                              </a:srgbClr>
                            </a:innerShdw>
                          </a:effectLst>
                        </a:rPr>
                        <a:t>AFRICKÝ</a:t>
                      </a:r>
                      <a:endParaRPr lang="cs-CZ" dirty="0">
                        <a:ln>
                          <a:noFill/>
                        </a:ln>
                        <a:solidFill>
                          <a:srgbClr val="0070C0"/>
                        </a:solidFill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</a:t>
                      </a:r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solidFill>
                            <a:srgbClr val="BB358E"/>
                          </a:soli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indický</a:t>
                      </a:r>
                      <a:endParaRPr lang="cs-CZ" dirty="0">
                        <a:solidFill>
                          <a:srgbClr val="BB358E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      hmotnost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baseline="0" dirty="0" smtClean="0"/>
                        <a:t>         7 500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4 000 kg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dirty="0" smtClean="0"/>
                        <a:t>       chobot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2 prsty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1 prst</a:t>
                      </a:r>
                      <a:endParaRPr lang="cs-CZ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</a:t>
                      </a:r>
                      <a:r>
                        <a:rPr lang="cs-CZ" b="1" dirty="0" smtClean="0"/>
                        <a:t>kly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samec</a:t>
                      </a:r>
                      <a:r>
                        <a:rPr lang="cs-CZ" baseline="0" dirty="0" smtClean="0"/>
                        <a:t> i samice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 samec</a:t>
                      </a:r>
                      <a:endParaRPr lang="cs-CZ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dirty="0" smtClean="0"/>
                        <a:t>        ušní</a:t>
                      </a:r>
                      <a:r>
                        <a:rPr lang="cs-CZ" b="1" baseline="0" dirty="0" smtClean="0"/>
                        <a:t> boltce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větší</a:t>
                      </a:r>
                      <a:endParaRPr lang="cs-CZ" dirty="0"/>
                    </a:p>
                  </a:txBody>
                  <a:tcP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 menší</a:t>
                      </a:r>
                      <a:endParaRPr lang="cs-CZ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74FB19"/>
                </a:solidFill>
              </a:rPr>
              <a:t>   Slon africký</a:t>
            </a:r>
            <a:endParaRPr lang="cs-CZ" sz="2400" dirty="0">
              <a:solidFill>
                <a:srgbClr val="74FB1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74FB19"/>
                </a:solidFill>
              </a:rPr>
              <a:t>    a jeho výskyt                    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r>
              <a:rPr lang="cs-CZ" sz="2400" dirty="0" smtClean="0">
                <a:solidFill>
                  <a:srgbClr val="74FB19"/>
                </a:solidFill>
              </a:rPr>
              <a:t>                                                           </a:t>
            </a:r>
            <a:r>
              <a:rPr lang="cs-CZ" sz="1400" dirty="0" smtClean="0"/>
              <a:t>2</a:t>
            </a:r>
            <a:endParaRPr lang="cs-CZ" sz="2400" dirty="0" smtClean="0">
              <a:solidFill>
                <a:srgbClr val="74FB19"/>
              </a:solidFill>
            </a:endParaRPr>
          </a:p>
          <a:p>
            <a:r>
              <a:rPr lang="cs-CZ" sz="2400" dirty="0" smtClean="0">
                <a:solidFill>
                  <a:srgbClr val="74FB19"/>
                </a:solidFill>
              </a:rPr>
              <a:t>   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r>
              <a:rPr lang="cs-CZ" sz="2400" dirty="0" smtClean="0">
                <a:solidFill>
                  <a:srgbClr val="74FB19"/>
                </a:solidFill>
              </a:rPr>
              <a:t>                                    </a:t>
            </a:r>
            <a:r>
              <a:rPr lang="cs-CZ" sz="2400" dirty="0" smtClean="0"/>
              <a:t>největší suchozemský živočich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74FB19"/>
                </a:solidFill>
              </a:rPr>
              <a:t>                </a:t>
            </a:r>
            <a:r>
              <a:rPr lang="cs-CZ" sz="1800" dirty="0" smtClean="0"/>
              <a:t>3</a:t>
            </a:r>
            <a:endParaRPr lang="cs-CZ" sz="2400" dirty="0">
              <a:solidFill>
                <a:srgbClr val="74FB19"/>
              </a:solidFill>
            </a:endParaRPr>
          </a:p>
        </p:txBody>
      </p:sp>
      <p:pic>
        <p:nvPicPr>
          <p:cNvPr id="5" name="Picture 4" descr="http://www.afrikaonline.cz/image/picture/200512272329_are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84984"/>
            <a:ext cx="2457450" cy="2847976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2483768" y="119675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76672"/>
            <a:ext cx="517044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     Sloni rostou celý život</a:t>
            </a:r>
          </a:p>
          <a:p>
            <a:pPr marL="0" indent="0" algn="ctr">
              <a:buNone/>
            </a:pPr>
            <a:r>
              <a:rPr lang="cs-CZ" sz="2400" dirty="0" smtClean="0"/>
              <a:t>      – největší samec ve stádu bývá nejstarší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r>
              <a:rPr lang="cs-CZ" sz="2400" dirty="0" smtClean="0"/>
              <a:t>                                           </a:t>
            </a:r>
            <a:r>
              <a:rPr lang="cs-CZ" sz="2000" dirty="0" smtClean="0"/>
              <a:t>4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852936"/>
            <a:ext cx="4893323" cy="3287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74FB19"/>
                </a:solidFill>
              </a:rPr>
              <a:t/>
            </a:r>
            <a:br>
              <a:rPr lang="cs-CZ" sz="2400" dirty="0" smtClean="0">
                <a:solidFill>
                  <a:srgbClr val="74FB19"/>
                </a:solidFill>
              </a:rPr>
            </a:br>
            <a:r>
              <a:rPr lang="cs-CZ" sz="2400" dirty="0" smtClean="0">
                <a:solidFill>
                  <a:srgbClr val="74FB19"/>
                </a:solidFill>
              </a:rPr>
              <a:t>               Slon indický</a:t>
            </a:r>
            <a:endParaRPr lang="cs-CZ" sz="2400" dirty="0">
              <a:solidFill>
                <a:srgbClr val="74FB1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r>
              <a:rPr lang="cs-CZ" sz="2400" dirty="0" smtClean="0">
                <a:solidFill>
                  <a:srgbClr val="74FB19"/>
                </a:solidFill>
              </a:rPr>
              <a:t>a jeho výskyt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74FB19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74FB19"/>
                </a:solidFill>
              </a:rPr>
              <a:t>                                                                       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74FB19"/>
                </a:solidFill>
              </a:rPr>
              <a:t>                         </a:t>
            </a:r>
            <a:r>
              <a:rPr lang="cs-CZ" sz="1800" dirty="0" smtClean="0"/>
              <a:t>5                                               5                                                       6</a:t>
            </a:r>
            <a:endParaRPr lang="cs-CZ" sz="2400" dirty="0" smtClean="0">
              <a:solidFill>
                <a:srgbClr val="74FB19"/>
              </a:solidFill>
            </a:endParaRPr>
          </a:p>
          <a:p>
            <a:r>
              <a:rPr lang="cs-CZ" sz="2400" dirty="0" smtClean="0"/>
              <a:t>v Indii bývají ochočení sloni využíváni na těžkou práci</a:t>
            </a:r>
          </a:p>
          <a:p>
            <a:r>
              <a:rPr lang="cs-CZ" sz="2400" i="1" dirty="0" smtClean="0">
                <a:solidFill>
                  <a:srgbClr val="FAF51F"/>
                </a:solidFill>
              </a:rPr>
              <a:t>Otázka: Je na obrázku samec či samice?</a:t>
            </a:r>
          </a:p>
          <a:p>
            <a:r>
              <a:rPr lang="cs-CZ" sz="2400" dirty="0" smtClean="0">
                <a:solidFill>
                  <a:srgbClr val="F3A3C9"/>
                </a:solidFill>
              </a:rPr>
              <a:t>              Samice</a:t>
            </a: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sz="2400" dirty="0" smtClean="0">
              <a:solidFill>
                <a:srgbClr val="74FB19"/>
              </a:solidFill>
            </a:endParaRPr>
          </a:p>
          <a:p>
            <a:endParaRPr lang="cs-CZ" dirty="0"/>
          </a:p>
        </p:txBody>
      </p:sp>
      <p:pic>
        <p:nvPicPr>
          <p:cNvPr id="5" name="Picture 2" descr="http://upload.wikimedia.org/wikipedia/commons/d/dc/Elphas_maximus_rang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348880"/>
            <a:ext cx="3312366" cy="2304256"/>
          </a:xfrm>
          <a:prstGeom prst="rect">
            <a:avLst/>
          </a:prstGeom>
          <a:noFill/>
        </p:spPr>
      </p:pic>
      <p:pic>
        <p:nvPicPr>
          <p:cNvPr id="6146" name="Picture 2" descr="http://www.konicaminolta.com/kids/endangered_animals/library/field/img/a-elephant_img01-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844824"/>
            <a:ext cx="4320480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4FB19"/>
                </a:solidFill>
              </a:rPr>
              <a:t>Sloni jsou dobří plavci</a:t>
            </a:r>
            <a:endParaRPr lang="cs-CZ" dirty="0">
              <a:solidFill>
                <a:srgbClr val="74FB1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66308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r>
              <a:rPr lang="cs-CZ" sz="2000" dirty="0" smtClean="0"/>
              <a:t>                                                   </a:t>
            </a:r>
            <a:r>
              <a:rPr lang="cs-CZ" sz="1800" dirty="0" smtClean="0"/>
              <a:t>7</a:t>
            </a:r>
            <a:endParaRPr lang="cs-CZ" sz="2000" dirty="0"/>
          </a:p>
        </p:txBody>
      </p:sp>
      <p:pic>
        <p:nvPicPr>
          <p:cNvPr id="4" name="Picture 2" descr="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6156684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301608" cy="4536504"/>
          </a:xfrm>
          <a:solidFill>
            <a:schemeClr val="accent1"/>
          </a:solidFill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8                                                                   9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accent6">
                    <a:lumMod val="10000"/>
                  </a:schemeClr>
                </a:solidFill>
              </a:rPr>
              <a:t>            slon indický                                           slon africký</a:t>
            </a:r>
            <a:endParaRPr lang="cs-CZ" sz="2000" dirty="0">
              <a:solidFill>
                <a:schemeClr val="accent6">
                  <a:lumMod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832"/>
                </a:solidFill>
              </a:rPr>
              <a:t>Na kterém obrázku je slon africký </a:t>
            </a:r>
            <a:br>
              <a:rPr lang="cs-CZ" sz="3200" dirty="0" smtClean="0">
                <a:solidFill>
                  <a:srgbClr val="FFC832"/>
                </a:solidFill>
              </a:rPr>
            </a:br>
            <a:r>
              <a:rPr lang="cs-CZ" sz="3200" dirty="0" smtClean="0">
                <a:solidFill>
                  <a:srgbClr val="FFC832"/>
                </a:solidFill>
              </a:rPr>
              <a:t>a na kterém indický?</a:t>
            </a:r>
            <a:endParaRPr lang="cs-CZ" sz="3200" dirty="0">
              <a:solidFill>
                <a:srgbClr val="FFC832"/>
              </a:solidFill>
            </a:endParaRPr>
          </a:p>
        </p:txBody>
      </p:sp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060848"/>
            <a:ext cx="1943100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132856"/>
            <a:ext cx="20383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FFC832"/>
                </a:solidFill>
              </a:rPr>
              <a:t>Přiřaď</a:t>
            </a:r>
            <a:endParaRPr lang="cs-CZ" sz="3200" dirty="0">
              <a:solidFill>
                <a:srgbClr val="FFC8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7 500 kg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menší ušní boltce  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1prst na chobotu                                     </a:t>
            </a:r>
            <a:r>
              <a:rPr lang="cs-CZ" sz="2400" dirty="0" smtClean="0">
                <a:solidFill>
                  <a:srgbClr val="F3A3C9"/>
                </a:solidFill>
              </a:rPr>
              <a:t>indický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4 000 kg                                                 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africký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větší vzrůst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kly pouze samec</a:t>
            </a:r>
          </a:p>
          <a:p>
            <a:endParaRPr lang="cs-CZ" sz="24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15816" y="1988840"/>
            <a:ext cx="3240360" cy="208823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347864" y="2708920"/>
            <a:ext cx="2736304" cy="576064"/>
          </a:xfrm>
          <a:prstGeom prst="straightConnector1">
            <a:avLst/>
          </a:prstGeom>
          <a:ln>
            <a:solidFill>
              <a:srgbClr val="F3A3C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131840" y="3356992"/>
            <a:ext cx="2808312" cy="0"/>
          </a:xfrm>
          <a:prstGeom prst="straightConnector1">
            <a:avLst/>
          </a:prstGeom>
          <a:ln>
            <a:solidFill>
              <a:srgbClr val="F3A3C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267744" y="3429000"/>
            <a:ext cx="3816424" cy="720080"/>
          </a:xfrm>
          <a:prstGeom prst="straightConnector1">
            <a:avLst/>
          </a:prstGeom>
          <a:ln>
            <a:solidFill>
              <a:srgbClr val="F3A3C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627784" y="4149080"/>
            <a:ext cx="3528392" cy="72008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3275856" y="3501008"/>
            <a:ext cx="2880320" cy="2088232"/>
          </a:xfrm>
          <a:prstGeom prst="straightConnector1">
            <a:avLst/>
          </a:prstGeom>
          <a:ln>
            <a:solidFill>
              <a:srgbClr val="F3A3C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591076"/>
          </a:xfrm>
        </p:spPr>
        <p:txBody>
          <a:bodyPr>
            <a:normAutofit lnSpcReduction="10000"/>
          </a:bodyPr>
          <a:lstStyle/>
          <a:p>
            <a:r>
              <a:rPr lang="cs-CZ" sz="1500" dirty="0" smtClean="0"/>
              <a:t>Vlastní tvorba</a:t>
            </a:r>
          </a:p>
          <a:p>
            <a:endParaRPr lang="cs-CZ" sz="1500" dirty="0" smtClean="0"/>
          </a:p>
          <a:p>
            <a:r>
              <a:rPr lang="cs-CZ" sz="1500" dirty="0" smtClean="0"/>
              <a:t>Obrázky</a:t>
            </a:r>
          </a:p>
          <a:p>
            <a:r>
              <a:rPr lang="cs-CZ" sz="1500" dirty="0" smtClean="0"/>
              <a:t>Obr 1,8,9</a:t>
            </a:r>
            <a:r>
              <a:rPr lang="cs-CZ" sz="1400" dirty="0" smtClean="0"/>
              <a:t>: AUTOR NEUVEDEN. </a:t>
            </a:r>
            <a:r>
              <a:rPr lang="cs-CZ" sz="1400" i="1" dirty="0" err="1" smtClean="0"/>
              <a:t>microsoft</a:t>
            </a:r>
            <a:r>
              <a:rPr lang="cs-CZ" sz="1400" i="1" dirty="0" smtClean="0"/>
              <a:t>,</a:t>
            </a:r>
            <a:r>
              <a:rPr lang="cs-CZ" sz="1400" i="1" dirty="0" err="1" smtClean="0"/>
              <a:t>com</a:t>
            </a:r>
            <a:r>
              <a:rPr lang="cs-CZ" sz="1400" dirty="0" smtClean="0"/>
              <a:t> [online]. [cit. 28.11. 2012]. Dostupný na WWW: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=slon&amp;ex=2#</a:t>
            </a:r>
            <a:r>
              <a:rPr lang="cs-CZ" sz="1400" dirty="0" err="1" smtClean="0"/>
              <a:t>ai</a:t>
            </a:r>
            <a:r>
              <a:rPr lang="cs-CZ" sz="1400" dirty="0" smtClean="0"/>
              <a:t>:MP900406741</a:t>
            </a:r>
          </a:p>
          <a:p>
            <a:endParaRPr lang="cs-CZ" sz="1400" dirty="0" smtClean="0"/>
          </a:p>
          <a:p>
            <a:r>
              <a:rPr lang="cs-CZ" sz="1400" dirty="0" smtClean="0"/>
              <a:t>Obr 2: AUTOR NEUVEDEN. </a:t>
            </a:r>
            <a:r>
              <a:rPr lang="cs-CZ" sz="1400" i="1" dirty="0" err="1" smtClean="0"/>
              <a:t>Brothersoft.com</a:t>
            </a:r>
            <a:r>
              <a:rPr lang="cs-CZ" sz="1400" dirty="0" smtClean="0"/>
              <a:t> [online]. [cit. 6.1.2013]. Dostupný na WWW: http://www.</a:t>
            </a:r>
            <a:r>
              <a:rPr lang="cs-CZ" sz="1400" dirty="0" err="1" smtClean="0"/>
              <a:t>brothersoft.com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african</a:t>
            </a:r>
            <a:r>
              <a:rPr lang="cs-CZ" sz="1400" dirty="0" smtClean="0"/>
              <a:t>-</a:t>
            </a:r>
            <a:r>
              <a:rPr lang="cs-CZ" sz="1400" dirty="0" err="1" smtClean="0"/>
              <a:t>elephants</a:t>
            </a:r>
            <a:r>
              <a:rPr lang="cs-CZ" sz="1400" dirty="0" smtClean="0"/>
              <a:t>-</a:t>
            </a:r>
            <a:r>
              <a:rPr lang="cs-CZ" sz="1400" dirty="0" err="1" smtClean="0"/>
              <a:t>screensaver</a:t>
            </a:r>
            <a:r>
              <a:rPr lang="cs-CZ" sz="1400" dirty="0" smtClean="0"/>
              <a:t>-76389.html</a:t>
            </a:r>
          </a:p>
          <a:p>
            <a:endParaRPr lang="cs-CZ" sz="1400" dirty="0" smtClean="0"/>
          </a:p>
          <a:p>
            <a:r>
              <a:rPr lang="cs-CZ" sz="1400" dirty="0" smtClean="0"/>
              <a:t>Obr 3: AUTOR NEUVEDEN. </a:t>
            </a:r>
            <a:r>
              <a:rPr lang="cs-CZ" sz="1400" i="1" dirty="0" err="1" smtClean="0"/>
              <a:t>afrikaonline.cz</a:t>
            </a:r>
            <a:r>
              <a:rPr lang="cs-CZ" sz="1400" dirty="0" smtClean="0"/>
              <a:t> [online]. [cit. 28.11.2012]. Dostupný na WWW: http://www.</a:t>
            </a:r>
            <a:r>
              <a:rPr lang="cs-CZ" sz="1400" dirty="0" err="1" smtClean="0"/>
              <a:t>afrikaonline.cz</a:t>
            </a:r>
            <a:r>
              <a:rPr lang="cs-CZ" sz="1400" dirty="0" smtClean="0"/>
              <a:t>/image/</a:t>
            </a:r>
            <a:r>
              <a:rPr lang="cs-CZ" sz="1400" dirty="0" err="1" smtClean="0"/>
              <a:t>picture</a:t>
            </a:r>
            <a:r>
              <a:rPr lang="cs-CZ" sz="1400" dirty="0" smtClean="0"/>
              <a:t>/200512272329_</a:t>
            </a:r>
            <a:r>
              <a:rPr lang="cs-CZ" sz="1400" dirty="0" err="1" smtClean="0"/>
              <a:t>areal.jpg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Obr 4: AUTOR NEUVEDEN. </a:t>
            </a:r>
            <a:r>
              <a:rPr lang="cs-CZ" sz="1400" i="1" dirty="0" err="1" smtClean="0"/>
              <a:t>microsoft</a:t>
            </a:r>
            <a:r>
              <a:rPr lang="cs-CZ" sz="1400" i="1" dirty="0" smtClean="0"/>
              <a:t>,</a:t>
            </a:r>
            <a:r>
              <a:rPr lang="cs-CZ" sz="1400" i="1" dirty="0" err="1" smtClean="0"/>
              <a:t>com</a:t>
            </a:r>
            <a:r>
              <a:rPr lang="cs-CZ" sz="1400" dirty="0" smtClean="0"/>
              <a:t> [online]. [cit. 28.11. 2012]. Dostupný na WWW: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=slon&amp;ex=2#</a:t>
            </a:r>
            <a:r>
              <a:rPr lang="cs-CZ" sz="1400" dirty="0" err="1" smtClean="0"/>
              <a:t>ai</a:t>
            </a:r>
            <a:r>
              <a:rPr lang="cs-CZ" sz="1400" dirty="0" smtClean="0"/>
              <a:t>:MP900406741|</a:t>
            </a:r>
          </a:p>
          <a:p>
            <a:endParaRPr lang="cs-CZ" sz="1400" dirty="0" smtClean="0"/>
          </a:p>
          <a:p>
            <a:r>
              <a:rPr lang="cs-CZ" sz="1400" dirty="0" smtClean="0"/>
              <a:t>Obr 5: AUTOR NEUVEDEN. </a:t>
            </a:r>
            <a:r>
              <a:rPr lang="cs-CZ" sz="1400" i="1" dirty="0" err="1" smtClean="0"/>
              <a:t>Konicaminolta.com</a:t>
            </a:r>
            <a:r>
              <a:rPr lang="cs-CZ" sz="1400" dirty="0" smtClean="0"/>
              <a:t> [online]. [cit. 13.1.2013]. Dostupný na WWW: http://www.</a:t>
            </a:r>
            <a:r>
              <a:rPr lang="cs-CZ" sz="1400" dirty="0" err="1" smtClean="0"/>
              <a:t>konicaminolta.com</a:t>
            </a:r>
            <a:r>
              <a:rPr lang="cs-CZ" sz="1400" dirty="0" smtClean="0"/>
              <a:t>/</a:t>
            </a:r>
            <a:r>
              <a:rPr lang="cs-CZ" sz="1400" dirty="0" err="1" smtClean="0"/>
              <a:t>kids</a:t>
            </a:r>
            <a:r>
              <a:rPr lang="cs-CZ" sz="1400" dirty="0" smtClean="0"/>
              <a:t>/</a:t>
            </a:r>
            <a:r>
              <a:rPr lang="cs-CZ" sz="1400" dirty="0" err="1" smtClean="0"/>
              <a:t>endangered</a:t>
            </a:r>
            <a:r>
              <a:rPr lang="cs-CZ" sz="1400" dirty="0" smtClean="0"/>
              <a:t>_</a:t>
            </a:r>
            <a:r>
              <a:rPr lang="cs-CZ" sz="1400" dirty="0" err="1" smtClean="0"/>
              <a:t>animals</a:t>
            </a:r>
            <a:r>
              <a:rPr lang="cs-CZ" sz="1400" dirty="0" smtClean="0"/>
              <a:t>/</a:t>
            </a:r>
            <a:r>
              <a:rPr lang="cs-CZ" sz="1400" dirty="0" err="1" smtClean="0"/>
              <a:t>library</a:t>
            </a:r>
            <a:r>
              <a:rPr lang="cs-CZ" sz="1400" dirty="0" smtClean="0"/>
              <a:t>/</a:t>
            </a:r>
            <a:r>
              <a:rPr lang="cs-CZ" sz="1400" dirty="0" err="1" smtClean="0"/>
              <a:t>field</a:t>
            </a:r>
            <a:r>
              <a:rPr lang="cs-CZ" sz="1400" dirty="0" smtClean="0"/>
              <a:t>/</a:t>
            </a:r>
            <a:r>
              <a:rPr lang="cs-CZ" sz="1400" dirty="0" err="1" smtClean="0"/>
              <a:t>asian</a:t>
            </a:r>
            <a:r>
              <a:rPr lang="cs-CZ" sz="1400" dirty="0" smtClean="0"/>
              <a:t>-</a:t>
            </a:r>
            <a:r>
              <a:rPr lang="cs-CZ" sz="1400" dirty="0" err="1" smtClean="0"/>
              <a:t>elephant.html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Obr 6: AUTOR NEUVEDEN. 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 [online]. [cit. 28.11.2012]. Dostupný na WWW: http://upload.wikimedia.org/wikipedia/commons/d/dc/Elphas_maximus_range.png</a:t>
            </a:r>
          </a:p>
          <a:p>
            <a:endParaRPr lang="cs-CZ" sz="1400" dirty="0" smtClean="0"/>
          </a:p>
          <a:p>
            <a:r>
              <a:rPr lang="cs-CZ" sz="1400" dirty="0" smtClean="0"/>
              <a:t>Obr 7: AUTOR NEUVEDEN. </a:t>
            </a:r>
            <a:r>
              <a:rPr lang="cs-CZ" sz="1400" i="1" dirty="0" smtClean="0"/>
              <a:t>Blog.</a:t>
            </a:r>
            <a:r>
              <a:rPr lang="cs-CZ" sz="1400" i="1" dirty="0" err="1" smtClean="0"/>
              <a:t>cz</a:t>
            </a:r>
            <a:r>
              <a:rPr lang="cs-CZ" sz="1400" dirty="0" smtClean="0"/>
              <a:t> [online]. [cit. 29.11.2012]. Dostupný na WWW: http://kucirka.blog.cz/en/gallery/africka-zvirata/slon-africky/picture/55870816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   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‘chobotnatci‘.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775</TotalTime>
  <Words>303</Words>
  <Application>Microsoft Office PowerPoint</Application>
  <PresentationFormat>Předvádění na obrazovce (4:3)</PresentationFormat>
  <Paragraphs>174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Prezentace aplikace PowerPoint</vt:lpstr>
      <vt:lpstr>     Chobotnatci</vt:lpstr>
      <vt:lpstr>Jediní zástupci</vt:lpstr>
      <vt:lpstr>Společné znaky</vt:lpstr>
      <vt:lpstr>Rozdíly</vt:lpstr>
      <vt:lpstr>   Slon africký</vt:lpstr>
      <vt:lpstr>Prezentace aplikace PowerPoint</vt:lpstr>
      <vt:lpstr>                Slon indický</vt:lpstr>
      <vt:lpstr>Sloni jsou dobří plavci</vt:lpstr>
      <vt:lpstr>Na kterém obrázku je slon africký  a na kterém indický?</vt:lpstr>
      <vt:lpstr>Přiřaď</vt:lpstr>
      <vt:lpstr>   Zdroje a citace</vt:lpstr>
      <vt:lpstr>   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Chobotnatci</dc:title>
  <dc:creator>OEM</dc:creator>
  <cp:lastModifiedBy>Vesna202261</cp:lastModifiedBy>
  <cp:revision>83</cp:revision>
  <dcterms:created xsi:type="dcterms:W3CDTF">2012-11-28T19:12:46Z</dcterms:created>
  <dcterms:modified xsi:type="dcterms:W3CDTF">2013-01-14T09:45:15Z</dcterms:modified>
</cp:coreProperties>
</file>