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tiff" ContentType="image/tif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65" r:id="rId3"/>
    <p:sldId id="256" r:id="rId4"/>
    <p:sldId id="258" r:id="rId5"/>
    <p:sldId id="259" r:id="rId6"/>
    <p:sldId id="260" r:id="rId7"/>
    <p:sldId id="261" r:id="rId8"/>
    <p:sldId id="262" r:id="rId9"/>
    <p:sldId id="263" r:id="rId10"/>
    <p:sldId id="264"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102" y="-19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0135AF1F-64BC-4B30-9BFF-D82DCD2D0325}" type="datetimeFigureOut">
              <a:rPr lang="cs-CZ" smtClean="0"/>
              <a:pPr/>
              <a:t>14.1.2013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F006082-AE74-4CB5-A8C0-3E44FE676BDD}"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135AF1F-64BC-4B30-9BFF-D82DCD2D0325}" type="datetimeFigureOut">
              <a:rPr lang="cs-CZ" smtClean="0"/>
              <a:pPr/>
              <a:t>14.1.2013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F006082-AE74-4CB5-A8C0-3E44FE676BDD}"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0135AF1F-64BC-4B30-9BFF-D82DCD2D0325}" type="datetimeFigureOut">
              <a:rPr lang="cs-CZ" smtClean="0"/>
              <a:pPr/>
              <a:t>14.1.2013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F006082-AE74-4CB5-A8C0-3E44FE676BDD}"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135AF1F-64BC-4B30-9BFF-D82DCD2D0325}" type="datetimeFigureOut">
              <a:rPr lang="cs-CZ" smtClean="0"/>
              <a:pPr/>
              <a:t>14.1.2013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F006082-AE74-4CB5-A8C0-3E44FE676BDD}"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135AF1F-64BC-4B30-9BFF-D82DCD2D0325}" type="datetimeFigureOut">
              <a:rPr lang="cs-CZ" smtClean="0"/>
              <a:pPr/>
              <a:t>14.1.2013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F006082-AE74-4CB5-A8C0-3E44FE676BDD}"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0135AF1F-64BC-4B30-9BFF-D82DCD2D0325}" type="datetimeFigureOut">
              <a:rPr lang="cs-CZ" smtClean="0"/>
              <a:pPr/>
              <a:t>14.1.2013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F006082-AE74-4CB5-A8C0-3E44FE676BDD}"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135AF1F-64BC-4B30-9BFF-D82DCD2D0325}" type="datetimeFigureOut">
              <a:rPr lang="cs-CZ" smtClean="0"/>
              <a:pPr/>
              <a:t>14.1.2013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F006082-AE74-4CB5-A8C0-3E44FE676BD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0135AF1F-64BC-4B30-9BFF-D82DCD2D0325}" type="datetimeFigureOut">
              <a:rPr lang="cs-CZ" smtClean="0"/>
              <a:pPr/>
              <a:t>14.1.2013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F006082-AE74-4CB5-A8C0-3E44FE676BDD}"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0135AF1F-64BC-4B30-9BFF-D82DCD2D0325}" type="datetimeFigureOut">
              <a:rPr lang="cs-CZ" smtClean="0"/>
              <a:pPr/>
              <a:t>14.1.2013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F006082-AE74-4CB5-A8C0-3E44FE676BDD}"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135AF1F-64BC-4B30-9BFF-D82DCD2D0325}" type="datetimeFigureOut">
              <a:rPr lang="cs-CZ" smtClean="0"/>
              <a:pPr/>
              <a:t>14.1.2013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F006082-AE74-4CB5-A8C0-3E44FE676BD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135AF1F-64BC-4B30-9BFF-D82DCD2D0325}" type="datetimeFigureOut">
              <a:rPr lang="cs-CZ" smtClean="0"/>
              <a:pPr/>
              <a:t>14.1.2013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F006082-AE74-4CB5-A8C0-3E44FE676BDD}"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35AF1F-64BC-4B30-9BFF-D82DCD2D0325}" type="datetimeFigureOut">
              <a:rPr lang="cs-CZ" smtClean="0"/>
              <a:pPr/>
              <a:t>14.1.2013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006082-AE74-4CB5-A8C0-3E44FE676BDD}"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tif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tiff"/><Relationship Id="rId1" Type="http://schemas.openxmlformats.org/officeDocument/2006/relationships/slideLayout" Target="../slideLayouts/slideLayout4.xml"/><Relationship Id="rId4" Type="http://schemas.openxmlformats.org/officeDocument/2006/relationships/image" Target="../media/image8.wmf"/></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tif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image" Target="../media/image16.jpeg"/><Relationship Id="rId2" Type="http://schemas.openxmlformats.org/officeDocument/2006/relationships/image" Target="../media/image11.tiff"/><Relationship Id="rId1" Type="http://schemas.openxmlformats.org/officeDocument/2006/relationships/slideLayout" Target="../slideLayouts/slideLayout4.xml"/><Relationship Id="rId6" Type="http://schemas.openxmlformats.org/officeDocument/2006/relationships/image" Target="../media/image15.jpeg"/><Relationship Id="rId5" Type="http://schemas.openxmlformats.org/officeDocument/2006/relationships/image" Target="../media/image14.wmf"/><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image" Target="../media/image17.tiff"/><Relationship Id="rId1" Type="http://schemas.openxmlformats.org/officeDocument/2006/relationships/slideLayout" Target="../slideLayouts/slideLayout4.xml"/><Relationship Id="rId5" Type="http://schemas.openxmlformats.org/officeDocument/2006/relationships/image" Target="../media/image20.wmf"/><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image" Target="../media/image21.tiff"/><Relationship Id="rId1" Type="http://schemas.openxmlformats.org/officeDocument/2006/relationships/slideLayout" Target="../slideLayouts/slideLayout4.xml"/><Relationship Id="rId5" Type="http://schemas.openxmlformats.org/officeDocument/2006/relationships/image" Target="../media/image24.tiff"/><Relationship Id="rId4" Type="http://schemas.openxmlformats.org/officeDocument/2006/relationships/image" Target="../media/image23.tif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noFill/>
        </p:spPr>
        <p:txBody>
          <a:bodyPr/>
          <a:lstStyle/>
          <a:p>
            <a:endParaRPr lang="cs-CZ" dirty="0"/>
          </a:p>
        </p:txBody>
      </p:sp>
      <p:graphicFrame>
        <p:nvGraphicFramePr>
          <p:cNvPr id="5" name="Zástupný symbol pro obsah 4"/>
          <p:cNvGraphicFramePr>
            <a:graphicFrameLocks noGrp="1"/>
          </p:cNvGraphicFramePr>
          <p:nvPr>
            <p:ph idx="1"/>
          </p:nvPr>
        </p:nvGraphicFramePr>
        <p:xfrm>
          <a:off x="457200" y="1600200"/>
          <a:ext cx="8229600" cy="4358052"/>
        </p:xfrm>
        <a:graphic>
          <a:graphicData uri="http://schemas.openxmlformats.org/drawingml/2006/table">
            <a:tbl>
              <a:tblPr firstRow="1" bandRow="1">
                <a:tableStyleId>{5C22544A-7EE6-4342-B048-85BDC9FD1C3A}</a:tableStyleId>
              </a:tblPr>
              <a:tblGrid>
                <a:gridCol w="4114800"/>
                <a:gridCol w="4114800"/>
              </a:tblGrid>
              <a:tr h="41310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a-DK" sz="1800" kern="1200" dirty="0" smtClean="0">
                          <a:solidFill>
                            <a:schemeClr val="dk1"/>
                          </a:solidFill>
                          <a:latin typeface="+mn-lt"/>
                          <a:ea typeface="+mn-ea"/>
                          <a:cs typeface="+mn-cs"/>
                        </a:rPr>
                        <a:t>Projekt:</a:t>
                      </a:r>
                    </a:p>
                  </a:txBody>
                  <a:tcPr/>
                </a:tc>
                <a:tc>
                  <a:txBody>
                    <a:bodyPr/>
                    <a:lstStyle/>
                    <a:p>
                      <a:r>
                        <a:rPr lang="da-DK" sz="1800" kern="1200" dirty="0" smtClean="0">
                          <a:solidFill>
                            <a:schemeClr val="dk1"/>
                          </a:solidFill>
                          <a:latin typeface="+mn-lt"/>
                          <a:ea typeface="+mn-ea"/>
                          <a:cs typeface="+mn-cs"/>
                        </a:rPr>
                        <a:t>OP VK 1.4 709998205</a:t>
                      </a:r>
                      <a:endParaRPr lang="cs-CZ" dirty="0"/>
                    </a:p>
                  </a:txBody>
                  <a:tcPr/>
                </a:tc>
              </a:tr>
              <a:tr h="407580">
                <a:tc>
                  <a:txBody>
                    <a:bodyPr/>
                    <a:lstStyle/>
                    <a:p>
                      <a:r>
                        <a:rPr lang="cs-CZ" sz="1800" b="1" kern="1200" dirty="0" smtClean="0">
                          <a:solidFill>
                            <a:schemeClr val="dk1"/>
                          </a:solidFill>
                          <a:latin typeface="+mn-lt"/>
                          <a:ea typeface="+mn-ea"/>
                          <a:cs typeface="+mn-cs"/>
                        </a:rPr>
                        <a:t>Číslo projektu</a:t>
                      </a:r>
                      <a:r>
                        <a:rPr lang="cs-CZ" sz="1800" kern="1200" dirty="0" smtClean="0">
                          <a:solidFill>
                            <a:schemeClr val="dk1"/>
                          </a:solidFill>
                          <a:latin typeface="+mn-lt"/>
                          <a:ea typeface="+mn-ea"/>
                          <a:cs typeface="+mn-cs"/>
                        </a:rPr>
                        <a:t>:</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dk1"/>
                          </a:solidFill>
                          <a:latin typeface="+mn-lt"/>
                          <a:ea typeface="+mn-ea"/>
                          <a:cs typeface="+mn-cs"/>
                        </a:rPr>
                        <a:t>CZ.1.07/1.4.00/21.0440</a:t>
                      </a:r>
                    </a:p>
                    <a:p>
                      <a:endParaRPr lang="cs-CZ" b="1" dirty="0"/>
                    </a:p>
                  </a:txBody>
                  <a:tcPr/>
                </a:tc>
              </a:tr>
              <a:tr h="413108">
                <a:tc>
                  <a:txBody>
                    <a:bodyPr/>
                    <a:lstStyle/>
                    <a:p>
                      <a:r>
                        <a:rPr lang="cs-CZ" dirty="0" smtClean="0"/>
                        <a:t>Název </a:t>
                      </a:r>
                      <a:r>
                        <a:rPr lang="cs-CZ" dirty="0" err="1" smtClean="0"/>
                        <a:t>DUMu</a:t>
                      </a:r>
                      <a:r>
                        <a:rPr lang="cs-CZ" dirty="0" smtClean="0"/>
                        <a:t>:</a:t>
                      </a:r>
                      <a:endParaRPr lang="cs-CZ" dirty="0"/>
                    </a:p>
                  </a:txBody>
                  <a:tcPr/>
                </a:tc>
                <a:tc>
                  <a:txBody>
                    <a:bodyPr/>
                    <a:lstStyle/>
                    <a:p>
                      <a:r>
                        <a:rPr lang="cs-CZ" dirty="0" smtClean="0"/>
                        <a:t>NJ4 – 1 </a:t>
                      </a:r>
                      <a:r>
                        <a:rPr lang="cs-CZ" dirty="0" err="1" smtClean="0"/>
                        <a:t>Familie</a:t>
                      </a:r>
                      <a:r>
                        <a:rPr lang="cs-CZ" dirty="0" smtClean="0"/>
                        <a:t> Wagner</a:t>
                      </a:r>
                      <a:endParaRPr lang="cs-CZ" dirty="0"/>
                    </a:p>
                  </a:txBody>
                  <a:tcPr/>
                </a:tc>
              </a:tr>
              <a:tr h="413108">
                <a:tc>
                  <a:txBody>
                    <a:bodyPr/>
                    <a:lstStyle/>
                    <a:p>
                      <a:r>
                        <a:rPr lang="cs-CZ" dirty="0" smtClean="0"/>
                        <a:t>Autor:</a:t>
                      </a:r>
                      <a:endParaRPr lang="cs-CZ" dirty="0"/>
                    </a:p>
                  </a:txBody>
                  <a:tcPr/>
                </a:tc>
                <a:tc>
                  <a:txBody>
                    <a:bodyPr/>
                    <a:lstStyle/>
                    <a:p>
                      <a:r>
                        <a:rPr lang="cs-CZ" dirty="0" smtClean="0"/>
                        <a:t>Mgr. Tomanová Marie</a:t>
                      </a:r>
                      <a:endParaRPr lang="cs-CZ" dirty="0"/>
                    </a:p>
                  </a:txBody>
                  <a:tcPr/>
                </a:tc>
              </a:tr>
              <a:tr h="413108">
                <a:tc>
                  <a:txBody>
                    <a:bodyPr/>
                    <a:lstStyle/>
                    <a:p>
                      <a:r>
                        <a:rPr lang="cs-CZ" dirty="0" smtClean="0"/>
                        <a:t>Vzdělávací oblast:</a:t>
                      </a:r>
                      <a:endParaRPr lang="cs-CZ" dirty="0"/>
                    </a:p>
                  </a:txBody>
                  <a:tcPr/>
                </a:tc>
                <a:tc>
                  <a:txBody>
                    <a:bodyPr/>
                    <a:lstStyle/>
                    <a:p>
                      <a:r>
                        <a:rPr lang="cs-CZ" dirty="0" smtClean="0"/>
                        <a:t>Jazyk a jazyková komunikace</a:t>
                      </a:r>
                      <a:endParaRPr lang="cs-CZ" dirty="0"/>
                    </a:p>
                  </a:txBody>
                  <a:tcPr/>
                </a:tc>
              </a:tr>
              <a:tr h="413108">
                <a:tc>
                  <a:txBody>
                    <a:bodyPr/>
                    <a:lstStyle/>
                    <a:p>
                      <a:r>
                        <a:rPr lang="cs-CZ" dirty="0" smtClean="0"/>
                        <a:t>Vzdělávací obor:</a:t>
                      </a:r>
                      <a:endParaRPr lang="cs-CZ" dirty="0"/>
                    </a:p>
                  </a:txBody>
                  <a:tcPr/>
                </a:tc>
                <a:tc>
                  <a:txBody>
                    <a:bodyPr/>
                    <a:lstStyle/>
                    <a:p>
                      <a:r>
                        <a:rPr lang="cs-CZ" dirty="0" smtClean="0"/>
                        <a:t>Německý jazyk</a:t>
                      </a:r>
                      <a:endParaRPr lang="cs-CZ" dirty="0"/>
                    </a:p>
                  </a:txBody>
                  <a:tcPr/>
                </a:tc>
              </a:tr>
              <a:tr h="413108">
                <a:tc>
                  <a:txBody>
                    <a:bodyPr/>
                    <a:lstStyle/>
                    <a:p>
                      <a:r>
                        <a:rPr lang="cs-CZ" dirty="0" smtClean="0"/>
                        <a:t>Téma:</a:t>
                      </a:r>
                      <a:endParaRPr lang="cs-CZ" dirty="0"/>
                    </a:p>
                  </a:txBody>
                  <a:tcPr/>
                </a:tc>
                <a:tc>
                  <a:txBody>
                    <a:bodyPr/>
                    <a:lstStyle/>
                    <a:p>
                      <a:r>
                        <a:rPr lang="cs-CZ" dirty="0" err="1" smtClean="0"/>
                        <a:t>Familie</a:t>
                      </a:r>
                      <a:endParaRPr lang="cs-CZ" dirty="0"/>
                    </a:p>
                  </a:txBody>
                  <a:tcPr/>
                </a:tc>
              </a:tr>
              <a:tr h="413108">
                <a:tc>
                  <a:txBody>
                    <a:bodyPr/>
                    <a:lstStyle/>
                    <a:p>
                      <a:r>
                        <a:rPr lang="cs-CZ" dirty="0" smtClean="0"/>
                        <a:t>Druh učebního materiálu:</a:t>
                      </a:r>
                      <a:endParaRPr lang="cs-CZ" dirty="0"/>
                    </a:p>
                  </a:txBody>
                  <a:tcPr/>
                </a:tc>
                <a:tc>
                  <a:txBody>
                    <a:bodyPr/>
                    <a:lstStyle/>
                    <a:p>
                      <a:r>
                        <a:rPr lang="cs-CZ" dirty="0" smtClean="0"/>
                        <a:t>Prezentace</a:t>
                      </a:r>
                      <a:endParaRPr lang="cs-CZ" dirty="0"/>
                    </a:p>
                  </a:txBody>
                  <a:tcPr/>
                </a:tc>
              </a:tr>
              <a:tr h="413108">
                <a:tc>
                  <a:txBody>
                    <a:bodyPr/>
                    <a:lstStyle/>
                    <a:p>
                      <a:r>
                        <a:rPr lang="cs-CZ" dirty="0" smtClean="0"/>
                        <a:t>Ověřeno ve třídě:</a:t>
                      </a:r>
                      <a:endParaRPr lang="cs-CZ" dirty="0"/>
                    </a:p>
                  </a:txBody>
                  <a:tcPr/>
                </a:tc>
                <a:tc>
                  <a:txBody>
                    <a:bodyPr/>
                    <a:lstStyle/>
                    <a:p>
                      <a:r>
                        <a:rPr lang="cs-CZ" dirty="0" smtClean="0"/>
                        <a:t>4.</a:t>
                      </a:r>
                      <a:endParaRPr lang="cs-CZ" dirty="0"/>
                    </a:p>
                  </a:txBody>
                  <a:tcPr/>
                </a:tc>
              </a:tr>
              <a:tr h="413108">
                <a:tc>
                  <a:txBody>
                    <a:bodyPr/>
                    <a:lstStyle/>
                    <a:p>
                      <a:r>
                        <a:rPr lang="cs-CZ" dirty="0" smtClean="0"/>
                        <a:t>Datum ověření:</a:t>
                      </a:r>
                      <a:endParaRPr lang="cs-CZ" dirty="0"/>
                    </a:p>
                  </a:txBody>
                  <a:tcPr/>
                </a:tc>
                <a:tc>
                  <a:txBody>
                    <a:bodyPr/>
                    <a:lstStyle/>
                    <a:p>
                      <a:r>
                        <a:rPr lang="cs-CZ" dirty="0" smtClean="0"/>
                        <a:t>14. 09. 2010</a:t>
                      </a:r>
                      <a:endParaRPr lang="cs-CZ" dirty="0"/>
                    </a:p>
                  </a:txBody>
                  <a:tcPr/>
                </a:tc>
              </a:tr>
            </a:tbl>
          </a:graphicData>
        </a:graphic>
      </p:graphicFrame>
      <p:pic>
        <p:nvPicPr>
          <p:cNvPr id="1026" name="Picture 2"/>
          <p:cNvPicPr>
            <a:picLocks noChangeAspect="1" noChangeArrowheads="1"/>
          </p:cNvPicPr>
          <p:nvPr/>
        </p:nvPicPr>
        <p:blipFill>
          <a:blip r:embed="rId2" cstate="print"/>
          <a:srcRect/>
          <a:stretch>
            <a:fillRect/>
          </a:stretch>
        </p:blipFill>
        <p:spPr bwMode="auto">
          <a:xfrm>
            <a:off x="2411760" y="0"/>
            <a:ext cx="4464496" cy="1459547"/>
          </a:xfrm>
          <a:prstGeom prst="rect">
            <a:avLst/>
          </a:prstGeom>
          <a:noFill/>
          <a:ln w="9525">
            <a:noFill/>
            <a:miter lim="800000"/>
            <a:headEnd/>
            <a:tailEnd/>
          </a:ln>
        </p:spPr>
      </p:pic>
      <p:pic>
        <p:nvPicPr>
          <p:cNvPr id="1028" name="Picture 4"/>
          <p:cNvPicPr>
            <a:picLocks noChangeAspect="1" noChangeArrowheads="1"/>
          </p:cNvPicPr>
          <p:nvPr/>
        </p:nvPicPr>
        <p:blipFill>
          <a:blip r:embed="rId3" cstate="print"/>
          <a:srcRect/>
          <a:stretch>
            <a:fillRect/>
          </a:stretch>
        </p:blipFill>
        <p:spPr bwMode="auto">
          <a:xfrm>
            <a:off x="539552" y="116632"/>
            <a:ext cx="1008112" cy="1340768"/>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r>
              <a:rPr lang="cs-CZ" dirty="0" smtClean="0"/>
              <a:t>Prezentace na téma: </a:t>
            </a:r>
            <a:r>
              <a:rPr lang="cs-CZ" dirty="0" err="1" smtClean="0"/>
              <a:t>Familie</a:t>
            </a:r>
            <a:endParaRPr lang="cs-CZ" dirty="0" smtClean="0"/>
          </a:p>
          <a:p>
            <a:r>
              <a:rPr lang="cs-CZ" dirty="0" smtClean="0"/>
              <a:t>Opírá se o znalosti žáků – probraná slovní zásoba v tématu</a:t>
            </a:r>
          </a:p>
          <a:p>
            <a:r>
              <a:rPr lang="cs-CZ" dirty="0" smtClean="0"/>
              <a:t>Souvislé čtení</a:t>
            </a:r>
          </a:p>
          <a:p>
            <a:r>
              <a:rPr lang="cs-CZ" dirty="0" smtClean="0"/>
              <a:t>Vyprávění o rodině</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476673"/>
            <a:ext cx="7772400" cy="1296143"/>
          </a:xfrm>
        </p:spPr>
        <p:txBody>
          <a:bodyPr/>
          <a:lstStyle/>
          <a:p>
            <a:r>
              <a:rPr lang="cs-CZ" dirty="0" smtClean="0"/>
              <a:t>FAMILIE WAGNER</a:t>
            </a:r>
            <a:endParaRPr lang="cs-CZ" dirty="0"/>
          </a:p>
        </p:txBody>
      </p:sp>
      <p:sp>
        <p:nvSpPr>
          <p:cNvPr id="3" name="Podnadpis 2"/>
          <p:cNvSpPr>
            <a:spLocks noGrp="1"/>
          </p:cNvSpPr>
          <p:nvPr>
            <p:ph type="subTitle" idx="1"/>
          </p:nvPr>
        </p:nvSpPr>
        <p:spPr/>
        <p:txBody>
          <a:bodyPr/>
          <a:lstStyle/>
          <a:p>
            <a:endParaRPr lang="cs-CZ" dirty="0"/>
          </a:p>
        </p:txBody>
      </p:sp>
      <p:pic>
        <p:nvPicPr>
          <p:cNvPr id="4" name="Obrázek 6" descr="rodina.tif"/>
          <p:cNvPicPr/>
          <p:nvPr/>
        </p:nvPicPr>
        <p:blipFill>
          <a:blip r:embed="rId2" cstate="print"/>
          <a:srcRect l="7760" t="2890" r="11111" b="50429"/>
          <a:stretch>
            <a:fillRect/>
          </a:stretch>
        </p:blipFill>
        <p:spPr>
          <a:xfrm>
            <a:off x="2483768" y="1700808"/>
            <a:ext cx="4381500" cy="4152900"/>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de-DE" dirty="0" smtClean="0"/>
              <a:t>Herr Wagner</a:t>
            </a:r>
            <a:endParaRPr lang="cs-CZ" dirty="0"/>
          </a:p>
        </p:txBody>
      </p:sp>
      <p:sp>
        <p:nvSpPr>
          <p:cNvPr id="3" name="Zástupný symbol pro obsah 2"/>
          <p:cNvSpPr>
            <a:spLocks noGrp="1"/>
          </p:cNvSpPr>
          <p:nvPr>
            <p:ph sz="half" idx="1"/>
          </p:nvPr>
        </p:nvSpPr>
        <p:spPr/>
        <p:txBody>
          <a:bodyPr/>
          <a:lstStyle/>
          <a:p>
            <a:r>
              <a:rPr lang="de-DE" dirty="0" smtClean="0"/>
              <a:t>Das ist Herr Wagner. Er heißt Thomas. Er ist der Vater von Sabine und Michael. Er arbeitet in Frankfurt. Er spielt gut Fußball. Er ist jung und dünn.</a:t>
            </a:r>
            <a:endParaRPr lang="cs-CZ" dirty="0" smtClean="0"/>
          </a:p>
          <a:p>
            <a:endParaRPr lang="cs-CZ" dirty="0"/>
          </a:p>
        </p:txBody>
      </p:sp>
      <p:pic>
        <p:nvPicPr>
          <p:cNvPr id="5" name="Obrázek 5" descr="otec.tif"/>
          <p:cNvPicPr>
            <a:picLocks noGrp="1"/>
          </p:cNvPicPr>
          <p:nvPr>
            <p:ph sz="half" idx="2"/>
          </p:nvPr>
        </p:nvPicPr>
        <p:blipFill>
          <a:blip r:embed="rId2" cstate="print"/>
          <a:srcRect l="7494" t="3627" r="11183" b="50380"/>
          <a:stretch>
            <a:fillRect/>
          </a:stretch>
        </p:blipFill>
        <p:spPr>
          <a:xfrm>
            <a:off x="4788024" y="1772816"/>
            <a:ext cx="3524200" cy="3761996"/>
          </a:xfrm>
          <a:prstGeom prst="rect">
            <a:avLst/>
          </a:prstGeom>
        </p:spPr>
      </p:pic>
      <p:pic>
        <p:nvPicPr>
          <p:cNvPr id="1026" name="Picture 2" descr="C:\Documents and Settings\Tomanová Marie\Local Settings\Temporary Internet Files\Content.IE5\4LSJAZC3\MP900400103[1].jpg"/>
          <p:cNvPicPr>
            <a:picLocks noChangeAspect="1" noChangeArrowheads="1"/>
          </p:cNvPicPr>
          <p:nvPr/>
        </p:nvPicPr>
        <p:blipFill>
          <a:blip r:embed="rId3" cstate="print"/>
          <a:srcRect/>
          <a:stretch>
            <a:fillRect/>
          </a:stretch>
        </p:blipFill>
        <p:spPr bwMode="auto">
          <a:xfrm>
            <a:off x="1907704" y="4581128"/>
            <a:ext cx="1169238" cy="175300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Frau</a:t>
            </a:r>
            <a:r>
              <a:rPr lang="cs-CZ" dirty="0" smtClean="0"/>
              <a:t> Wagner</a:t>
            </a:r>
            <a:endParaRPr lang="cs-CZ" dirty="0"/>
          </a:p>
        </p:txBody>
      </p:sp>
      <p:sp>
        <p:nvSpPr>
          <p:cNvPr id="3" name="Zástupný symbol pro obsah 2"/>
          <p:cNvSpPr>
            <a:spLocks noGrp="1"/>
          </p:cNvSpPr>
          <p:nvPr>
            <p:ph sz="half" idx="1"/>
          </p:nvPr>
        </p:nvSpPr>
        <p:spPr/>
        <p:txBody>
          <a:bodyPr/>
          <a:lstStyle/>
          <a:p>
            <a:r>
              <a:rPr lang="cs-CZ" dirty="0" err="1" smtClean="0"/>
              <a:t>Das</a:t>
            </a:r>
            <a:r>
              <a:rPr lang="cs-CZ" dirty="0" smtClean="0"/>
              <a:t> </a:t>
            </a:r>
            <a:r>
              <a:rPr lang="cs-CZ" dirty="0" err="1" smtClean="0"/>
              <a:t>ist</a:t>
            </a:r>
            <a:r>
              <a:rPr lang="cs-CZ" dirty="0" smtClean="0"/>
              <a:t> </a:t>
            </a:r>
            <a:r>
              <a:rPr lang="cs-CZ" dirty="0" err="1" smtClean="0"/>
              <a:t>Frau</a:t>
            </a:r>
            <a:r>
              <a:rPr lang="cs-CZ" dirty="0" smtClean="0"/>
              <a:t> Wagner. </a:t>
            </a:r>
            <a:r>
              <a:rPr lang="cs-CZ" dirty="0" err="1" smtClean="0"/>
              <a:t>Sie</a:t>
            </a:r>
            <a:r>
              <a:rPr lang="cs-CZ" dirty="0" smtClean="0"/>
              <a:t> </a:t>
            </a:r>
            <a:r>
              <a:rPr lang="de-DE" dirty="0" smtClean="0"/>
              <a:t>ist die Mutter von Sabine und Michael. Sie heißt Elke. Sie arbeitet in Frankfurt. Sie</a:t>
            </a:r>
            <a:r>
              <a:rPr lang="cs-CZ" dirty="0" smtClean="0"/>
              <a:t> </a:t>
            </a:r>
            <a:r>
              <a:rPr lang="cs-CZ" dirty="0" err="1" smtClean="0"/>
              <a:t>singt</a:t>
            </a:r>
            <a:r>
              <a:rPr lang="cs-CZ" dirty="0" smtClean="0"/>
              <a:t> </a:t>
            </a:r>
            <a:r>
              <a:rPr lang="cs-CZ" dirty="0" err="1" smtClean="0"/>
              <a:t>sehr</a:t>
            </a:r>
            <a:r>
              <a:rPr lang="cs-CZ" dirty="0" smtClean="0"/>
              <a:t> </a:t>
            </a:r>
            <a:r>
              <a:rPr lang="de-DE" dirty="0" smtClean="0"/>
              <a:t>schön und kocht gut. Sie ist jung und dünn.</a:t>
            </a:r>
            <a:endParaRPr lang="cs-CZ" dirty="0" smtClean="0"/>
          </a:p>
          <a:p>
            <a:pPr>
              <a:buNone/>
            </a:pPr>
            <a:endParaRPr lang="cs-CZ" dirty="0"/>
          </a:p>
        </p:txBody>
      </p:sp>
      <p:pic>
        <p:nvPicPr>
          <p:cNvPr id="5" name="Zástupný symbol pro obsah 4" descr="maminka.tif"/>
          <p:cNvPicPr>
            <a:picLocks noGrp="1"/>
          </p:cNvPicPr>
          <p:nvPr>
            <p:ph sz="half" idx="2"/>
          </p:nvPr>
        </p:nvPicPr>
        <p:blipFill>
          <a:blip r:embed="rId2" cstate="print">
            <a:lum/>
          </a:blip>
          <a:srcRect l="9364" t="3104" r="6184" b="51285"/>
          <a:stretch>
            <a:fillRect/>
          </a:stretch>
        </p:blipFill>
        <p:spPr>
          <a:xfrm>
            <a:off x="4932040" y="1916832"/>
            <a:ext cx="3668216" cy="3744021"/>
          </a:xfrm>
          <a:prstGeom prst="rect">
            <a:avLst/>
          </a:prstGeom>
        </p:spPr>
      </p:pic>
      <p:pic>
        <p:nvPicPr>
          <p:cNvPr id="1026" name="Picture 2" descr="C:\Documents and Settings\Tomanová Marie\Local Settings\Temporary Internet Files\Content.IE5\PUEZ66V4\MC900433854[1].png"/>
          <p:cNvPicPr>
            <a:picLocks noChangeAspect="1" noChangeArrowheads="1"/>
          </p:cNvPicPr>
          <p:nvPr/>
        </p:nvPicPr>
        <p:blipFill>
          <a:blip r:embed="rId3" cstate="print"/>
          <a:srcRect/>
          <a:stretch>
            <a:fillRect/>
          </a:stretch>
        </p:blipFill>
        <p:spPr bwMode="auto">
          <a:xfrm>
            <a:off x="1331640" y="4869160"/>
            <a:ext cx="1396524" cy="1396524"/>
          </a:xfrm>
          <a:prstGeom prst="rect">
            <a:avLst/>
          </a:prstGeom>
          <a:noFill/>
        </p:spPr>
      </p:pic>
      <p:pic>
        <p:nvPicPr>
          <p:cNvPr id="1027" name="Picture 3" descr="C:\Documents and Settings\Tomanová Marie\Local Settings\Temporary Internet Files\Content.IE5\PUEZ66V4\MC900296122[1].wmf"/>
          <p:cNvPicPr>
            <a:picLocks noChangeAspect="1" noChangeArrowheads="1"/>
          </p:cNvPicPr>
          <p:nvPr/>
        </p:nvPicPr>
        <p:blipFill>
          <a:blip r:embed="rId4" cstate="print"/>
          <a:srcRect/>
          <a:stretch>
            <a:fillRect/>
          </a:stretch>
        </p:blipFill>
        <p:spPr bwMode="auto">
          <a:xfrm>
            <a:off x="3491881" y="4797152"/>
            <a:ext cx="1645756" cy="1523501"/>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Sabine</a:t>
            </a:r>
            <a:endParaRPr lang="cs-CZ" dirty="0"/>
          </a:p>
        </p:txBody>
      </p:sp>
      <p:sp>
        <p:nvSpPr>
          <p:cNvPr id="3" name="Zástupný symbol pro obsah 2"/>
          <p:cNvSpPr>
            <a:spLocks noGrp="1"/>
          </p:cNvSpPr>
          <p:nvPr>
            <p:ph sz="half" idx="1"/>
          </p:nvPr>
        </p:nvSpPr>
        <p:spPr/>
        <p:txBody>
          <a:bodyPr/>
          <a:lstStyle/>
          <a:p>
            <a:r>
              <a:rPr lang="cs-CZ" dirty="0" smtClean="0"/>
              <a:t>Sabine </a:t>
            </a:r>
            <a:r>
              <a:rPr lang="cs-CZ" dirty="0" err="1" smtClean="0"/>
              <a:t>ist</a:t>
            </a:r>
            <a:r>
              <a:rPr lang="cs-CZ" dirty="0" smtClean="0"/>
              <a:t> </a:t>
            </a:r>
            <a:r>
              <a:rPr lang="cs-CZ" dirty="0" err="1" smtClean="0"/>
              <a:t>die</a:t>
            </a:r>
            <a:r>
              <a:rPr lang="cs-CZ" dirty="0" smtClean="0"/>
              <a:t> </a:t>
            </a:r>
            <a:r>
              <a:rPr lang="de-DE" dirty="0" smtClean="0"/>
              <a:t>Schwester von Michael und die Tochter von Thomas und Elke. Sabine ist 10 Jahre alt, sie geht in die Schule. Sie lernt sehr gut. Sie schwimmt gern.</a:t>
            </a:r>
            <a:endParaRPr lang="cs-CZ" dirty="0"/>
          </a:p>
        </p:txBody>
      </p:sp>
      <p:pic>
        <p:nvPicPr>
          <p:cNvPr id="5" name="Obrázek 2" descr="dcera.tif"/>
          <p:cNvPicPr>
            <a:picLocks noGrp="1"/>
          </p:cNvPicPr>
          <p:nvPr>
            <p:ph sz="half" idx="2"/>
          </p:nvPr>
        </p:nvPicPr>
        <p:blipFill>
          <a:blip r:embed="rId2" cstate="print"/>
          <a:srcRect l="9717" t="3104" r="12014" b="51820"/>
          <a:stretch>
            <a:fillRect/>
          </a:stretch>
        </p:blipFill>
        <p:spPr>
          <a:xfrm>
            <a:off x="5004048" y="1412776"/>
            <a:ext cx="3596208" cy="3575248"/>
          </a:xfrm>
          <a:prstGeom prst="rect">
            <a:avLst/>
          </a:prstGeom>
        </p:spPr>
      </p:pic>
      <p:pic>
        <p:nvPicPr>
          <p:cNvPr id="2056" name="Picture 8" descr="C:\Documents and Settings\Tomanová Marie\Local Settings\Temporary Internet Files\Content.IE5\A3SJULUJ\MP900408960[1].jpg"/>
          <p:cNvPicPr>
            <a:picLocks noChangeAspect="1" noChangeArrowheads="1"/>
          </p:cNvPicPr>
          <p:nvPr/>
        </p:nvPicPr>
        <p:blipFill>
          <a:blip r:embed="rId3" cstate="print"/>
          <a:srcRect/>
          <a:stretch>
            <a:fillRect/>
          </a:stretch>
        </p:blipFill>
        <p:spPr bwMode="auto">
          <a:xfrm>
            <a:off x="683568" y="4941168"/>
            <a:ext cx="1981735" cy="1322189"/>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Michael</a:t>
            </a:r>
            <a:endParaRPr lang="cs-CZ" dirty="0"/>
          </a:p>
        </p:txBody>
      </p:sp>
      <p:pic>
        <p:nvPicPr>
          <p:cNvPr id="5" name="Obrázek 7" descr="syn.tif"/>
          <p:cNvPicPr>
            <a:picLocks noGrp="1"/>
          </p:cNvPicPr>
          <p:nvPr>
            <p:ph sz="half" idx="2"/>
          </p:nvPr>
        </p:nvPicPr>
        <p:blipFill>
          <a:blip r:embed="rId2" cstate="print"/>
          <a:srcRect l="6537" t="4069" r="9364" b="50321"/>
          <a:stretch>
            <a:fillRect/>
          </a:stretch>
        </p:blipFill>
        <p:spPr>
          <a:xfrm>
            <a:off x="4644008" y="1916832"/>
            <a:ext cx="4100264" cy="4114411"/>
          </a:xfrm>
          <a:prstGeom prst="rect">
            <a:avLst/>
          </a:prstGeom>
        </p:spPr>
      </p:pic>
      <p:pic>
        <p:nvPicPr>
          <p:cNvPr id="3077" name="Picture 5" descr="C:\Documents and Settings\Tomanová Marie\Local Settings\Temporary Internet Files\Content.IE5\A3SJULUJ\MP900402444[1].jpg"/>
          <p:cNvPicPr>
            <a:picLocks noChangeAspect="1" noChangeArrowheads="1"/>
          </p:cNvPicPr>
          <p:nvPr/>
        </p:nvPicPr>
        <p:blipFill>
          <a:blip r:embed="rId3" cstate="print"/>
          <a:srcRect/>
          <a:stretch>
            <a:fillRect/>
          </a:stretch>
        </p:blipFill>
        <p:spPr bwMode="auto">
          <a:xfrm>
            <a:off x="7524328" y="4581128"/>
            <a:ext cx="1032920" cy="1032920"/>
          </a:xfrm>
          <a:prstGeom prst="rect">
            <a:avLst/>
          </a:prstGeom>
          <a:noFill/>
        </p:spPr>
      </p:pic>
      <p:pic>
        <p:nvPicPr>
          <p:cNvPr id="3076" name="Picture 4" descr="C:\Documents and Settings\Tomanová Marie\Local Settings\Temporary Internet Files\Content.IE5\USQZ9L5X\MP900424399[1].jpg"/>
          <p:cNvPicPr>
            <a:picLocks noChangeAspect="1" noChangeArrowheads="1"/>
          </p:cNvPicPr>
          <p:nvPr/>
        </p:nvPicPr>
        <p:blipFill>
          <a:blip r:embed="rId4" cstate="print"/>
          <a:srcRect/>
          <a:stretch>
            <a:fillRect/>
          </a:stretch>
        </p:blipFill>
        <p:spPr bwMode="auto">
          <a:xfrm>
            <a:off x="4211960" y="4878440"/>
            <a:ext cx="1368152" cy="1412239"/>
          </a:xfrm>
          <a:prstGeom prst="rect">
            <a:avLst/>
          </a:prstGeom>
          <a:noFill/>
        </p:spPr>
      </p:pic>
      <p:sp>
        <p:nvSpPr>
          <p:cNvPr id="3" name="Zástupný symbol pro obsah 2"/>
          <p:cNvSpPr>
            <a:spLocks noGrp="1"/>
          </p:cNvSpPr>
          <p:nvPr>
            <p:ph sz="half" idx="1"/>
          </p:nvPr>
        </p:nvSpPr>
        <p:spPr/>
        <p:txBody>
          <a:bodyPr/>
          <a:lstStyle/>
          <a:p>
            <a:r>
              <a:rPr lang="cs-CZ" dirty="0" smtClean="0"/>
              <a:t>Michael </a:t>
            </a:r>
            <a:r>
              <a:rPr lang="cs-CZ" dirty="0" err="1" smtClean="0"/>
              <a:t>ist</a:t>
            </a:r>
            <a:r>
              <a:rPr lang="cs-CZ" dirty="0" smtClean="0"/>
              <a:t> der </a:t>
            </a:r>
            <a:r>
              <a:rPr lang="cs-CZ" dirty="0" err="1" smtClean="0"/>
              <a:t>Bruder</a:t>
            </a:r>
            <a:r>
              <a:rPr lang="cs-CZ" dirty="0" smtClean="0"/>
              <a:t> </a:t>
            </a:r>
            <a:r>
              <a:rPr lang="cs-CZ" dirty="0" err="1" smtClean="0"/>
              <a:t>von</a:t>
            </a:r>
            <a:r>
              <a:rPr lang="cs-CZ" dirty="0" smtClean="0"/>
              <a:t> Sabine </a:t>
            </a:r>
            <a:r>
              <a:rPr lang="cs-CZ" dirty="0" err="1" smtClean="0"/>
              <a:t>und</a:t>
            </a:r>
            <a:r>
              <a:rPr lang="de-DE" dirty="0" smtClean="0"/>
              <a:t> der Sohn von Elke und Thomas. Michael ist klein und dünn. Er ist 9 Jahre alt. Er malt sehr schön. Er liebt die Tiere.</a:t>
            </a:r>
            <a:endParaRPr lang="cs-CZ" dirty="0"/>
          </a:p>
        </p:txBody>
      </p:sp>
      <p:pic>
        <p:nvPicPr>
          <p:cNvPr id="3074" name="Picture 2" descr="C:\Documents and Settings\Tomanová Marie\Local Settings\Temporary Internet Files\Content.IE5\OLW3VMW0\MC900324792[1].wmf"/>
          <p:cNvPicPr>
            <a:picLocks noChangeAspect="1" noChangeArrowheads="1"/>
          </p:cNvPicPr>
          <p:nvPr/>
        </p:nvPicPr>
        <p:blipFill>
          <a:blip r:embed="rId5" cstate="print"/>
          <a:srcRect/>
          <a:stretch>
            <a:fillRect/>
          </a:stretch>
        </p:blipFill>
        <p:spPr bwMode="auto">
          <a:xfrm>
            <a:off x="1043608" y="5013176"/>
            <a:ext cx="1728192" cy="1046988"/>
          </a:xfrm>
          <a:prstGeom prst="rect">
            <a:avLst/>
          </a:prstGeom>
          <a:noFill/>
        </p:spPr>
      </p:pic>
      <p:pic>
        <p:nvPicPr>
          <p:cNvPr id="3078" name="Picture 6" descr="C:\Documents and Settings\Tomanová Marie\Local Settings\Temporary Internet Files\Content.IE5\USQZ9L5X\MP900427605[2].jpg"/>
          <p:cNvPicPr>
            <a:picLocks noChangeAspect="1" noChangeArrowheads="1"/>
          </p:cNvPicPr>
          <p:nvPr/>
        </p:nvPicPr>
        <p:blipFill>
          <a:blip r:embed="rId6" cstate="print"/>
          <a:srcRect/>
          <a:stretch>
            <a:fillRect/>
          </a:stretch>
        </p:blipFill>
        <p:spPr bwMode="auto">
          <a:xfrm>
            <a:off x="7452320" y="2564904"/>
            <a:ext cx="1206475" cy="1215975"/>
          </a:xfrm>
          <a:prstGeom prst="rect">
            <a:avLst/>
          </a:prstGeom>
          <a:noFill/>
        </p:spPr>
      </p:pic>
      <p:pic>
        <p:nvPicPr>
          <p:cNvPr id="3079" name="Picture 7" descr="C:\Documents and Settings\Tomanová Marie\Local Settings\Temporary Internet Files\Content.IE5\A3SJULUJ\MP900406600[2].jpg"/>
          <p:cNvPicPr>
            <a:picLocks noChangeAspect="1" noChangeArrowheads="1"/>
          </p:cNvPicPr>
          <p:nvPr/>
        </p:nvPicPr>
        <p:blipFill>
          <a:blip r:embed="rId7" cstate="print"/>
          <a:srcRect/>
          <a:stretch>
            <a:fillRect/>
          </a:stretch>
        </p:blipFill>
        <p:spPr bwMode="auto">
          <a:xfrm>
            <a:off x="4716016" y="1700808"/>
            <a:ext cx="968884" cy="1452617"/>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de-DE" dirty="0" smtClean="0"/>
              <a:t>Großeltern</a:t>
            </a:r>
            <a:endParaRPr lang="cs-CZ" dirty="0"/>
          </a:p>
        </p:txBody>
      </p:sp>
      <p:sp>
        <p:nvSpPr>
          <p:cNvPr id="3" name="Zástupný symbol pro obsah 2"/>
          <p:cNvSpPr>
            <a:spLocks noGrp="1"/>
          </p:cNvSpPr>
          <p:nvPr>
            <p:ph sz="half" idx="1"/>
          </p:nvPr>
        </p:nvSpPr>
        <p:spPr/>
        <p:txBody>
          <a:bodyPr/>
          <a:lstStyle/>
          <a:p>
            <a:r>
              <a:rPr lang="de-DE" dirty="0" smtClean="0"/>
              <a:t>Das sind die Oma und der Opa. Sie sind groß und alt. Sie sind die Eltern von Elke. Oma kocht sehr gut und Opa spielt gern Karten. Oma und Opa sind zu Hause. Sie arbeiten nicht.</a:t>
            </a:r>
            <a:endParaRPr lang="cs-CZ" dirty="0"/>
          </a:p>
        </p:txBody>
      </p:sp>
      <p:pic>
        <p:nvPicPr>
          <p:cNvPr id="5" name="Obrázek 1" descr="babička.tif"/>
          <p:cNvPicPr>
            <a:picLocks noGrp="1"/>
          </p:cNvPicPr>
          <p:nvPr>
            <p:ph sz="half" idx="2"/>
          </p:nvPr>
        </p:nvPicPr>
        <p:blipFill>
          <a:blip r:embed="rId2" cstate="print"/>
          <a:srcRect l="9583" t="3265" r="13192" b="50428"/>
          <a:stretch>
            <a:fillRect/>
          </a:stretch>
        </p:blipFill>
        <p:spPr>
          <a:xfrm>
            <a:off x="4716016" y="1700808"/>
            <a:ext cx="2520280" cy="2520280"/>
          </a:xfrm>
          <a:prstGeom prst="rect">
            <a:avLst/>
          </a:prstGeom>
        </p:spPr>
      </p:pic>
      <p:pic>
        <p:nvPicPr>
          <p:cNvPr id="6" name="Obrázek 3" descr="dědeček.tif"/>
          <p:cNvPicPr/>
          <p:nvPr/>
        </p:nvPicPr>
        <p:blipFill>
          <a:blip r:embed="rId3" cstate="print"/>
          <a:srcRect l="7760" t="2783" r="11817" b="50215"/>
          <a:stretch>
            <a:fillRect/>
          </a:stretch>
        </p:blipFill>
        <p:spPr>
          <a:xfrm>
            <a:off x="5940152" y="3717032"/>
            <a:ext cx="2736304" cy="2376264"/>
          </a:xfrm>
          <a:prstGeom prst="rect">
            <a:avLst/>
          </a:prstGeom>
        </p:spPr>
      </p:pic>
      <p:pic>
        <p:nvPicPr>
          <p:cNvPr id="4098" name="Picture 2" descr="C:\Documents and Settings\Tomanová Marie\Local Settings\Temporary Internet Files\Content.IE5\PUEZ66V4\MC900431537[1].png"/>
          <p:cNvPicPr>
            <a:picLocks noChangeAspect="1" noChangeArrowheads="1"/>
          </p:cNvPicPr>
          <p:nvPr/>
        </p:nvPicPr>
        <p:blipFill>
          <a:blip r:embed="rId4" cstate="print"/>
          <a:srcRect/>
          <a:stretch>
            <a:fillRect/>
          </a:stretch>
        </p:blipFill>
        <p:spPr bwMode="auto">
          <a:xfrm>
            <a:off x="6804247" y="1556793"/>
            <a:ext cx="1512169" cy="1285344"/>
          </a:xfrm>
          <a:prstGeom prst="rect">
            <a:avLst/>
          </a:prstGeom>
          <a:noFill/>
        </p:spPr>
      </p:pic>
      <p:pic>
        <p:nvPicPr>
          <p:cNvPr id="4099" name="Picture 3" descr="C:\Documents and Settings\Tomanová Marie\Local Settings\Temporary Internet Files\Content.IE5\HLOH9TDE\MC900296124[1].wmf"/>
          <p:cNvPicPr>
            <a:picLocks noChangeAspect="1" noChangeArrowheads="1"/>
          </p:cNvPicPr>
          <p:nvPr/>
        </p:nvPicPr>
        <p:blipFill>
          <a:blip r:embed="rId5" cstate="print"/>
          <a:srcRect/>
          <a:stretch>
            <a:fillRect/>
          </a:stretch>
        </p:blipFill>
        <p:spPr bwMode="auto">
          <a:xfrm>
            <a:off x="4283968" y="4077072"/>
            <a:ext cx="1798542" cy="1513321"/>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half" idx="1"/>
          </p:nvPr>
        </p:nvSpPr>
        <p:spPr/>
        <p:txBody>
          <a:bodyPr>
            <a:normAutofit lnSpcReduction="10000"/>
          </a:bodyPr>
          <a:lstStyle/>
          <a:p>
            <a:r>
              <a:rPr lang="cs-CZ" dirty="0" err="1" smtClean="0"/>
              <a:t>Familie</a:t>
            </a:r>
            <a:r>
              <a:rPr lang="cs-CZ" dirty="0" smtClean="0"/>
              <a:t> Wagner </a:t>
            </a:r>
            <a:r>
              <a:rPr lang="cs-CZ" dirty="0" err="1" smtClean="0"/>
              <a:t>wohnt</a:t>
            </a:r>
            <a:r>
              <a:rPr lang="cs-CZ" dirty="0" smtClean="0"/>
              <a:t> in Frankfurt. </a:t>
            </a:r>
            <a:r>
              <a:rPr lang="cs-CZ" dirty="0" err="1" smtClean="0"/>
              <a:t>Sie</a:t>
            </a:r>
            <a:r>
              <a:rPr lang="cs-CZ" dirty="0" smtClean="0"/>
              <a:t> </a:t>
            </a:r>
            <a:r>
              <a:rPr lang="cs-CZ" dirty="0" err="1" smtClean="0"/>
              <a:t>haben</a:t>
            </a:r>
            <a:r>
              <a:rPr lang="cs-CZ" dirty="0" smtClean="0"/>
              <a:t> </a:t>
            </a:r>
            <a:r>
              <a:rPr lang="cs-CZ" dirty="0" err="1" smtClean="0"/>
              <a:t>ein</a:t>
            </a:r>
            <a:r>
              <a:rPr lang="cs-CZ" dirty="0" smtClean="0"/>
              <a:t> </a:t>
            </a:r>
            <a:r>
              <a:rPr lang="cs-CZ" dirty="0" err="1" smtClean="0"/>
              <a:t>Haus</a:t>
            </a:r>
            <a:r>
              <a:rPr lang="cs-CZ" dirty="0" smtClean="0"/>
              <a:t>. </a:t>
            </a:r>
            <a:r>
              <a:rPr lang="cs-CZ" dirty="0" err="1" smtClean="0"/>
              <a:t>Das</a:t>
            </a:r>
            <a:r>
              <a:rPr lang="cs-CZ" dirty="0" smtClean="0"/>
              <a:t> </a:t>
            </a:r>
            <a:r>
              <a:rPr lang="cs-CZ" dirty="0" err="1" smtClean="0"/>
              <a:t>Haus</a:t>
            </a:r>
            <a:r>
              <a:rPr lang="cs-CZ" dirty="0" smtClean="0"/>
              <a:t> </a:t>
            </a:r>
            <a:r>
              <a:rPr lang="cs-CZ" dirty="0" err="1" smtClean="0"/>
              <a:t>ist</a:t>
            </a:r>
            <a:r>
              <a:rPr lang="cs-CZ" dirty="0" smtClean="0"/>
              <a:t> </a:t>
            </a:r>
            <a:r>
              <a:rPr lang="cs-CZ" dirty="0" err="1" smtClean="0"/>
              <a:t>gro</a:t>
            </a:r>
            <a:r>
              <a:rPr lang="de-DE" dirty="0" smtClean="0"/>
              <a:t>ß und schön. Sie haben einen Hund und eine Katze. Der Hund heißt Rex. Er ist schwarz weiß. Die Katze heißt Mieze, sie ist orange. Sie haben ein Auto. Das Auto ist grau.</a:t>
            </a:r>
            <a:endParaRPr lang="cs-CZ" dirty="0"/>
          </a:p>
        </p:txBody>
      </p:sp>
      <p:pic>
        <p:nvPicPr>
          <p:cNvPr id="5" name="Obrázek 8" descr="dům.tif"/>
          <p:cNvPicPr>
            <a:picLocks noGrp="1"/>
          </p:cNvPicPr>
          <p:nvPr>
            <p:ph sz="half" idx="2"/>
          </p:nvPr>
        </p:nvPicPr>
        <p:blipFill>
          <a:blip r:embed="rId2" cstate="print"/>
          <a:srcRect l="6702" t="3212" r="9171" b="50429"/>
          <a:stretch>
            <a:fillRect/>
          </a:stretch>
        </p:blipFill>
        <p:spPr>
          <a:xfrm>
            <a:off x="4860032" y="1556792"/>
            <a:ext cx="2026568" cy="1402858"/>
          </a:xfrm>
          <a:prstGeom prst="rect">
            <a:avLst/>
          </a:prstGeom>
        </p:spPr>
      </p:pic>
      <p:pic>
        <p:nvPicPr>
          <p:cNvPr id="6" name="Obrázek 11" descr="kočka.tif"/>
          <p:cNvPicPr/>
          <p:nvPr/>
        </p:nvPicPr>
        <p:blipFill>
          <a:blip r:embed="rId3" cstate="print"/>
          <a:srcRect l="18695" t="3096" r="23104" b="49694"/>
          <a:stretch>
            <a:fillRect/>
          </a:stretch>
        </p:blipFill>
        <p:spPr>
          <a:xfrm>
            <a:off x="7236296" y="2348880"/>
            <a:ext cx="1512168" cy="1628800"/>
          </a:xfrm>
          <a:prstGeom prst="rect">
            <a:avLst/>
          </a:prstGeom>
        </p:spPr>
      </p:pic>
      <p:pic>
        <p:nvPicPr>
          <p:cNvPr id="7" name="Obrázek 12" descr="pes.tif"/>
          <p:cNvPicPr/>
          <p:nvPr/>
        </p:nvPicPr>
        <p:blipFill>
          <a:blip r:embed="rId4" cstate="print"/>
          <a:srcRect l="19224" t="4176" r="22751" b="49250"/>
          <a:stretch>
            <a:fillRect/>
          </a:stretch>
        </p:blipFill>
        <p:spPr>
          <a:xfrm>
            <a:off x="4860032" y="3501008"/>
            <a:ext cx="1512167" cy="2055143"/>
          </a:xfrm>
          <a:prstGeom prst="rect">
            <a:avLst/>
          </a:prstGeom>
        </p:spPr>
      </p:pic>
      <p:pic>
        <p:nvPicPr>
          <p:cNvPr id="8" name="Obrázek 0" descr="auto.tif"/>
          <p:cNvPicPr/>
          <p:nvPr/>
        </p:nvPicPr>
        <p:blipFill>
          <a:blip r:embed="rId5" cstate="print"/>
          <a:srcRect l="7604" t="3908" r="11406" b="51751"/>
          <a:stretch>
            <a:fillRect/>
          </a:stretch>
        </p:blipFill>
        <p:spPr>
          <a:xfrm>
            <a:off x="6516216" y="4365104"/>
            <a:ext cx="2137345" cy="1728192"/>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smtClean="0"/>
              <a:t> </a:t>
            </a:r>
            <a:r>
              <a:rPr lang="cs-CZ" dirty="0" err="1" smtClean="0"/>
              <a:t>Wunderkasten</a:t>
            </a:r>
            <a:r>
              <a:rPr lang="cs-CZ" dirty="0" smtClean="0"/>
              <a:t>, Media DIDA s.r.o., Olomouc – soubor obrázků</a:t>
            </a:r>
            <a:endParaRPr lang="cs-CZ" dirty="0" smtClean="0"/>
          </a:p>
          <a:p>
            <a:r>
              <a:rPr lang="cs-CZ" dirty="0" smtClean="0"/>
              <a:t>Klipart: http//office.</a:t>
            </a:r>
            <a:r>
              <a:rPr lang="cs-CZ" dirty="0" err="1" smtClean="0"/>
              <a:t>microsoft.com</a:t>
            </a:r>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TotalTime>
  <Words>346</Words>
  <Application>Microsoft Office PowerPoint</Application>
  <PresentationFormat>Předvádění na obrazovce (4:3)</PresentationFormat>
  <Paragraphs>40</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sady Office</vt:lpstr>
      <vt:lpstr>Snímek 1</vt:lpstr>
      <vt:lpstr>Anotace</vt:lpstr>
      <vt:lpstr>FAMILIE WAGNER</vt:lpstr>
      <vt:lpstr>Herr Wagner</vt:lpstr>
      <vt:lpstr>Frau Wagner</vt:lpstr>
      <vt:lpstr>Sabine</vt:lpstr>
      <vt:lpstr>Michael</vt:lpstr>
      <vt:lpstr>Großeltern</vt:lpstr>
      <vt:lpstr>Snímek 9</vt:lpstr>
      <vt:lpstr>Zdroje</vt:lpstr>
    </vt:vector>
  </TitlesOfParts>
  <Company>ZŠ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FAMILIE WAGNER</dc:title>
  <dc:creator>Tomanová Marie</dc:creator>
  <cp:lastModifiedBy>Marie Tomanová</cp:lastModifiedBy>
  <cp:revision>12</cp:revision>
  <dcterms:created xsi:type="dcterms:W3CDTF">2010-11-25T09:54:41Z</dcterms:created>
  <dcterms:modified xsi:type="dcterms:W3CDTF">2013-01-14T19:20:20Z</dcterms:modified>
</cp:coreProperties>
</file>