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16.1.2013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16.1.2013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16.1.2013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16.1.2013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16.1.2013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16.1.2013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16.1.2013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16.1.2013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num=10&amp;hl=cs&amp;site=imghp&amp;tbm=isch&amp;source=hp&amp;biw=1249&amp;bih=595&amp;q=mezi%C5%BEebern%C3%AD+svaly&amp;oq=mezi%C5%BEebern%C3%AD+svaly&amp;gs_l=img.1.0.0j0i24l2.3755.7795.0.9812.17.7.0.10.10.0.83.510.7.7.0...0.0...1ac.1.7oHHyOl8cj8" TargetMode="External"/><Relationship Id="rId2" Type="http://schemas.openxmlformats.org/officeDocument/2006/relationships/hyperlink" Target="http://www.google.cz/search?hl=cs&amp;gs_rn=1&amp;gs_ri=serp&amp;pq=mal%C3%BD+prsn%C3%AD+sval&amp;cp=20&amp;gs_id=2r&amp;xhr=t&amp;q=p%C5%99edn%C3%AD+pilovit%C3%BD+sv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Svaly hrudníku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Popis svalových skupin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hrudníku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popis svalů hrudníku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bránice, prsní sval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hrudníku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sou uloženy v několika vrstvách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nější vrstva svalů přechází z hrudníku na horní končetinu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nitřní vrstva svalů se připojuje ke kostře hrudníku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513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hrudníku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ránice – diafragma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lochý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sval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dděluje dutinu břišní od dutiny hrudní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 dutiny hrudní  vyklenutá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 otvory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jícen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aorta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dolní dutá žíla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00808"/>
            <a:ext cx="1905000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421134"/>
            <a:ext cx="2276475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9373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Bránice - diafragma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686800" cy="58654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nejdůležitější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dýchací sval 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kontrakce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bránice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pokles hrudní dutiny, zvětšení objemu, nasátí vzduchu  do plic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  <a:sym typeface="Wingdings 3"/>
              </a:rPr>
              <a:t>u</a:t>
            </a:r>
            <a:r>
              <a:rPr lang="cs-CZ" i="1" dirty="0" smtClean="0">
                <a:latin typeface="Arial" pitchFamily="34" charset="0"/>
                <a:cs typeface="Arial" pitchFamily="34" charset="0"/>
                <a:sym typeface="Wingdings 3"/>
              </a:rPr>
              <a:t>volnění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bránice vyklenutí hrudní dutiny zpět,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ytlačení vzduchu z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plic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16832"/>
            <a:ext cx="2286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0457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hrudníku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elký prsní sval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iroký sval trojúhelníkovitého tvaru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ačíná na kosti klíční, chrupavkách žeber a v pochvě přímých břišních svalů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píná se ke kosti pažní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ohutně je vyvinut u ptáků a hrabavých savců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002" y="4168971"/>
            <a:ext cx="163830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377" y="1268760"/>
            <a:ext cx="2066925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406971"/>
            <a:ext cx="9144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546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Velký prsní sval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řitahuje paži 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hrudníku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ři fixovaných končetinách zdvíhá žebra 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omocný dýchací sval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0080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897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hrudníku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malý prsní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sval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ačíná na horních žebrech a upíná se k lopatce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platňuje se při předpažení 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omocný sval dýchací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966" y="4437112"/>
            <a:ext cx="16383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066" y="1124744"/>
            <a:ext cx="2324100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620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hrudníku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řední pilovitý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sval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stěna hrudníku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ačíná devíti zuby na stejném počtu žeber  upíná se na lopatku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ddaluje  lopatky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apomáhá upažení, předpažení a vzpažení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omocný sval dýchací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93252"/>
            <a:ext cx="1828800" cy="250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8538" y="387879"/>
            <a:ext cx="1600200" cy="284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789040"/>
            <a:ext cx="1314450" cy="131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946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hrudníku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evní a vnitřní svaly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mezižeberní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acházejí se v hluboké vrstvě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Hrudníku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spojují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jednotlivá žebra 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evní vrstva zdvíhá žebra a uplatňuje se při vdechu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nitřní vrstva vyvolává pokles žeber a uplatňuje se při výdechu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10</a:t>
            </a:fld>
            <a:endParaRPr lang="cs-CZ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556792"/>
            <a:ext cx="2133600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368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=1&amp;gs_ri=</a:t>
            </a:r>
            <a:r>
              <a:rPr lang="cs-CZ" sz="900" dirty="0" err="1"/>
              <a:t>hp&amp;cp</a:t>
            </a:r>
            <a:r>
              <a:rPr lang="cs-CZ" sz="900" dirty="0"/>
              <a:t>=7&amp;gs_id=</a:t>
            </a:r>
            <a:r>
              <a:rPr lang="cs-CZ" sz="900" dirty="0" err="1"/>
              <a:t>q&amp;xhr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=br%C3%A1nice&amp;biw=1249&amp;bih=595&amp;bav=on.2,or.r_gc.r_pw.r_qf.&amp;bvm=bv.41018144,d.d2k&amp;wrapid=tljp1358334437714012&amp;um=1&amp;ie=UTF-8&amp;tbm=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=rov2UMneDcqRhQfSqYDQCA#um=1&amp;hl=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=1&amp;q=br%C3%A1nice&amp;oq=br%C3%A1nice&amp;gs_l=img.12...0.0.0.175.0.0.0.0.0.0.0.0..0.0...0.0...1c.P7KbhciTrFc&amp;bav=on.2,or.r_gc.r_pw.r_qf.&amp;</a:t>
            </a:r>
            <a:r>
              <a:rPr lang="cs-CZ" sz="900" dirty="0" smtClean="0"/>
              <a:t>bvm=bv.41018144,d.ZG4&amp;fp=6ef7e85c93f6bd28&amp;biw=1249&amp;bih=595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=1&amp;gs_ri=</a:t>
            </a:r>
            <a:r>
              <a:rPr lang="cs-CZ" sz="900" dirty="0" err="1"/>
              <a:t>hp&amp;cp</a:t>
            </a:r>
            <a:r>
              <a:rPr lang="cs-CZ" sz="900" dirty="0"/>
              <a:t>=7&amp;gs_id=</a:t>
            </a:r>
            <a:r>
              <a:rPr lang="cs-CZ" sz="900" dirty="0" err="1"/>
              <a:t>q&amp;xhr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=br%C3%A1nice&amp;biw=1249&amp;bih=595&amp;bav=on.2,or.r_gc.r_pw.r_qf.&amp;bvm=bv.41018144,d.d2k&amp;wrapid=tljp1358334437714012&amp;um=1&amp;ie=UTF-8&amp;tbm=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=rov2UMneDcqRhQfSqYDQCA#um=1&amp;hl=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=1&amp;q=br%C3%A1nice&amp;oq=br%C3%A1nice&amp;gs_l=img.12...0.0.0.175.0.0.0.0.0.0.0.0..0.0...0.0...1c.P7KbhciTrFc&amp;bav=on.2,or.r_gc.r_pw.r_qf.&amp;</a:t>
            </a:r>
            <a:r>
              <a:rPr lang="cs-CZ" sz="900" dirty="0" smtClean="0"/>
              <a:t>bvm=bv.41018144,d.ZG4&amp;fp=6ef7e85c93f6bd28&amp;biw=1249&amp;bih=595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=1&amp;gs_ri=</a:t>
            </a:r>
            <a:r>
              <a:rPr lang="cs-CZ" sz="900" dirty="0" err="1"/>
              <a:t>hp&amp;cp</a:t>
            </a:r>
            <a:r>
              <a:rPr lang="cs-CZ" sz="900" dirty="0"/>
              <a:t>=7&amp;gs_id=</a:t>
            </a:r>
            <a:r>
              <a:rPr lang="cs-CZ" sz="900" dirty="0" err="1"/>
              <a:t>q&amp;xhr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=br%C3%A1nice&amp;biw=1249&amp;bih=595&amp;bav=on.2,or.r_gc.r_pw.r_qf.&amp;bvm=bv.41018144,d.d2k&amp;wrapid=tljp1358334437714012&amp;um=1&amp;ie=UTF-8&amp;tbm=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=rov2UMneDcqRhQfSqYDQCA#um=1&amp;hl=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diafragma&amp;oq</a:t>
            </a:r>
            <a:r>
              <a:rPr lang="cs-CZ" sz="900" dirty="0"/>
              <a:t>=</a:t>
            </a:r>
            <a:r>
              <a:rPr lang="cs-CZ" sz="900" dirty="0" err="1"/>
              <a:t>diafragma&amp;gs_l</a:t>
            </a:r>
            <a:r>
              <a:rPr lang="cs-CZ" sz="900" dirty="0"/>
              <a:t>=img.1.1.0l2j0i24l8.421565.427623.2.431743.15.14.0.1.1.0.100.970.13j1.14.0...0.0...1c.1.xJ8BqmeOilA&amp;bav=on.2,or.r_gc.r_pw.r_qf.&amp;</a:t>
            </a:r>
            <a:r>
              <a:rPr lang="cs-CZ" sz="900" dirty="0" smtClean="0"/>
              <a:t>bvm=bv.41018144,d.ZG4&amp;fp=6ef7e85c93f6bd28&amp;biw=1249&amp;bih=595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http://www.google.cz/search?hl=cs&amp;gs_rn=1&amp;gs_ri=serp&amp;pq=br%C3%A1nice&amp;cp=16&amp;gs_id=1q&amp;xhr=t&amp;q=velk%C3%BD+prsn%C3%AD+sval&amp;bav=on.2,or.r_gc.r_pw.r_qf.&amp;</a:t>
            </a:r>
            <a:r>
              <a:rPr lang="cs-CZ" sz="900" dirty="0" smtClean="0"/>
              <a:t>biw=1249&amp;bih=595&amp;wrapid=tljp1358334984566230&amp;um=1&amp;ie=UTF-8&amp;tbm=isch&amp;source=og&amp;sa=N&amp;tab=wi&amp;ei=0432UNLXHorBhAfBrIHwDw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http://www.google.cz/search?hl=cs&amp;gs_rn=1&amp;gs_ri=serp&amp;pq=br%C3%A1nice&amp;cp=16&amp;gs_id=1q&amp;xhr=t&amp;q=velk%C3%BD+prsn%C3%AD+sval&amp;bav=on.2,or.r_gc.r_pw.r_qf.&amp;</a:t>
            </a:r>
            <a:r>
              <a:rPr lang="cs-CZ" sz="900" dirty="0" smtClean="0"/>
              <a:t>biw=1249&amp;bih=595&amp;wrapid=tljp1358334984566230&amp;um=1&amp;ie=UTF-8&amp;tbm=isch&amp;source=og&amp;sa=N&amp;tab=wi&amp;ei=0432UNLXHorBhAfBrIHwDw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http://www.google.cz/search?hl=cs&amp;gs_rn=1&amp;gs_ri=serp&amp;pq=br%C3%A1nice&amp;cp=16&amp;gs_id=1q&amp;xhr=t&amp;q=velk%C3%BD+prsn%C3%AD+sval&amp;bav=on.2,or.r_gc.r_pw.r_qf.&amp;</a:t>
            </a:r>
            <a:r>
              <a:rPr lang="cs-CZ" sz="900" dirty="0" smtClean="0"/>
              <a:t>biw=1249&amp;bih=595&amp;wrapid=tljp1358334984566230&amp;um=1&amp;ie=UTF-8&amp;tbm=isch&amp;source=og&amp;sa=N&amp;tab=wi&amp;ei=0432UNLXHorBhAfBrIHwDw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http://www.google.cz/search?hl=cs&amp;gs_rn=1&amp;gs_ri=serp&amp;pq=br%C3%A1nice&amp;cp=16&amp;gs_id=1q&amp;xhr=t&amp;q=velk%C3%BD+prsn%C3%AD+sval&amp;bav=on.2,or.r_gc.r_pw.r_qf.&amp;</a:t>
            </a:r>
            <a:r>
              <a:rPr lang="cs-CZ" sz="900" dirty="0" smtClean="0"/>
              <a:t>biw=1249&amp;bih=595&amp;wrapid=tljp1358334984566230&amp;um=1&amp;ie=UTF-8&amp;tbm=isch&amp;source=og&amp;sa=N&amp;tab=wi&amp;ei=0432UNLXHorBhAfBrIHwDw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http://www.google.cz/search?hl=cs&amp;gs_rn=1&amp;gs_ri=serp&amp;pq=velk%C3%BD+prsn%C3%AD+sval&amp;cp=4&amp;gs_id=q&amp;xhr=t&amp;q=mal%C3%BD+prsn%C3%AD+sval&amp;bav=on.2,or.r_gc.r_pw.r_qf.&amp;</a:t>
            </a:r>
            <a:r>
              <a:rPr lang="cs-CZ" sz="900" dirty="0" smtClean="0"/>
              <a:t>biw=1249&amp;bih=595&amp;wrapid=tljp1358335308478216&amp;um=1&amp;ie=UTF-8&amp;tbm=isch&amp;source=og&amp;sa=N&amp;tab=wi&amp;ei=FY_2UIHnB4iThgetyYFA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http://www.google.cz/search?hl=cs&amp;gs_rn=1&amp;gs_ri=serp&amp;pq=velk%C3%BD+prsn%C3%AD+sval&amp;cp=4&amp;gs_id=q&amp;xhr=t&amp;q=mal%C3%BD+prsn%C3%AD+sval&amp;bav=on.2,or.r_gc.r_pw.r_qf.&amp;</a:t>
            </a:r>
            <a:r>
              <a:rPr lang="cs-CZ" sz="900" dirty="0" smtClean="0"/>
              <a:t>biw=1249&amp;bih=595&amp;wrapid=tljp1358335308478216&amp;um=1&amp;ie=UTF-8&amp;tbm=isch&amp;source=og&amp;sa=N&amp;tab=wi&amp;ei=FY_2UIHnB4iThgetyYFA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http://www.google.cz/search?hl=cs&amp;gs_rn=1&amp;gs_ri=serp&amp;pq=mal%C3%BD+prsn%C3%AD+sval&amp;cp=20&amp;gs_id=2r&amp;xhr=t&amp;q=p%C5%99edn%C3%AD+pilovit%C3%BD+sval&amp;bav=on.2,or.r_gc.r_pw.r_qf.&amp;</a:t>
            </a:r>
            <a:r>
              <a:rPr lang="cs-CZ" sz="900" dirty="0" smtClean="0"/>
              <a:t>biw=1249&amp;bih=595&amp;wrapid=tljp1358335441802252&amp;um=1&amp;ie=UTF-8&amp;tbm=isch&amp;source=og&amp;sa=N&amp;tab=wi&amp;ei=no_2UIjOIsbRhAfs1ICQCg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http://www.google.cz/search?hl=cs&amp;gs_rn=1&amp;gs_ri=serp&amp;pq=mal%C3%BD+prsn%C3%AD+sval&amp;cp=20&amp;gs_id=2r&amp;xhr=t&amp;q=p%C5%99edn%C3%AD+pilovit%C3%BD+sval&amp;bav=on.2,or.r_gc.r_pw.r_qf.&amp;</a:t>
            </a:r>
            <a:r>
              <a:rPr lang="cs-CZ" sz="900" dirty="0" smtClean="0"/>
              <a:t>biw=1249&amp;bih=595&amp;wrapid=tljp1358335441802252&amp;um=1&amp;ie=UTF-8&amp;tbm=isch&amp;source=og&amp;sa=N&amp;tab=wi&amp;ei=no_2UIjOIsbRhAfs1ICQCg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www.google.cz/search?hl=cs&amp;gs_rn=1&amp;gs_ri=serp&amp;pq=mal%C3%BD+prsn%C3%AD+sval&amp;cp=20&amp;gs_id=2r&amp;xhr=t&amp;q=p%C5%99edn%C3%AD+pilovit%C3%BD+sv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mal%C3%BD+prsn%C3%AD+sval&amp;cp=20&amp;gs_id=2r&amp;xhr=t&amp;q=p%C5%99edn%C3%AD+pilovit%C3%BD+sval&amp;bav=on.2,or.r_gc.r_pw.r_qf.&amp;biw=1249&amp;bih=595&amp;wrapid=tljp1358335441802252&amp;um=1&amp;ie=UTF-8&amp;tbm=isch&amp;source=og&amp;sa=N&amp;tab=wi&amp;ei=no_2UIjOIsbRhAfs1ICQCgal&amp;bav=on.2,or.r_gc.r_pw.r_qf.&amp;</a:t>
            </a:r>
            <a:r>
              <a:rPr lang="cs-CZ" sz="900" dirty="0" smtClean="0"/>
              <a:t>biw=1249&amp;bih=595&amp;wrapid=tljp1358335441802252&amp;um=1&amp;ie=UTF-8&amp;tbm=isch&amp;source=og&amp;sa=N&amp;tab=wi&amp;ei=no_2UIjOIsbRhAfs1ICQCg</a:t>
            </a:r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</a:t>
            </a:r>
            <a:r>
              <a:rPr lang="cs-CZ" sz="900" dirty="0" err="1">
                <a:hlinkClick r:id="rId3"/>
              </a:rPr>
              <a:t>search?num</a:t>
            </a:r>
            <a:r>
              <a:rPr lang="cs-CZ" sz="900" dirty="0">
                <a:hlinkClick r:id="rId3"/>
              </a:rPr>
              <a:t>=10&amp;hl=</a:t>
            </a:r>
            <a:r>
              <a:rPr lang="cs-CZ" sz="900" dirty="0" err="1">
                <a:hlinkClick r:id="rId3"/>
              </a:rPr>
              <a:t>cs&amp;site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imghp&amp;tbm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isch&amp;source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hp&amp;biw</a:t>
            </a:r>
            <a:r>
              <a:rPr lang="cs-CZ" sz="900" dirty="0">
                <a:hlinkClick r:id="rId3"/>
              </a:rPr>
              <a:t>=1249&amp;bih=595&amp;q=mezi%C5%BEebern%C3%AD+svaly&amp;oq=mezi%C5%BEebern%C3%AD+svaly&amp;gs_l=img.1.0.0j0i24l2.3755.7795.0.9812.17.7.0.10.10.0.83.510.7.7.0...0.0...</a:t>
            </a:r>
            <a:r>
              <a:rPr lang="cs-CZ" sz="900" dirty="0" smtClean="0">
                <a:hlinkClick r:id="rId3"/>
              </a:rPr>
              <a:t>1ac.1.7oHHyOl8cj8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=1249&amp;bih=595&amp;q=mezi%C5%BEebern%C3%AD+svaly&amp;oq=mezi%C5%BEebern%C3%AD+svaly&amp;gs_l=img.1.0.0j0i24l2.3755.7795.0.9812.17.7.0.10.10.0.83.510.7.7.0...0.0...1ac.1.7oHHyOl8cj8</a:t>
            </a:r>
            <a:endParaRPr lang="cs-CZ" sz="9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326544"/>
            <a:ext cx="15459075" cy="1957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50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631</TotalTime>
  <Words>361</Words>
  <Application>Microsoft Office PowerPoint</Application>
  <PresentationFormat>Předvádění na obrazovce (4:3)</PresentationFormat>
  <Paragraphs>115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Svaly hrudníku</vt:lpstr>
      <vt:lpstr>Svaly hrudníku</vt:lpstr>
      <vt:lpstr>Svaly hrudníku</vt:lpstr>
      <vt:lpstr>Svaly hrudníku</vt:lpstr>
      <vt:lpstr>Bránice - diafragma</vt:lpstr>
      <vt:lpstr>Svaly hrudníku</vt:lpstr>
      <vt:lpstr>Velký prsní sval</vt:lpstr>
      <vt:lpstr>Svaly hrudníku</vt:lpstr>
      <vt:lpstr>Svaly hrudníku</vt:lpstr>
      <vt:lpstr>Svaly hrudníku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75</cp:revision>
  <dcterms:created xsi:type="dcterms:W3CDTF">2012-10-09T15:11:06Z</dcterms:created>
  <dcterms:modified xsi:type="dcterms:W3CDTF">2013-01-16T11:35:36Z</dcterms:modified>
</cp:coreProperties>
</file>