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6" r:id="rId2"/>
    <p:sldId id="256" r:id="rId3"/>
    <p:sldId id="271" r:id="rId4"/>
    <p:sldId id="278" r:id="rId5"/>
    <p:sldId id="279" r:id="rId6"/>
    <p:sldId id="280" r:id="rId7"/>
    <p:sldId id="28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Polovodiče 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Tranzistory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r>
              <a:rPr lang="cs-CZ" sz="1200" b="1" dirty="0"/>
              <a:t>Tranzistory a jejich využití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Tranzistory jsou základní elektronické součástky, které mají běžně </a:t>
            </a:r>
            <a:r>
              <a:rPr lang="cs-CZ" sz="1100" b="1" dirty="0"/>
              <a:t>tři elektrody</a:t>
            </a:r>
            <a:r>
              <a:rPr lang="cs-CZ" sz="1100" dirty="0"/>
              <a:t>. Užívají se k </a:t>
            </a:r>
            <a:r>
              <a:rPr lang="cs-CZ" sz="1100" b="1" dirty="0"/>
              <a:t>zesilování proudu nebo napětí</a:t>
            </a:r>
            <a:r>
              <a:rPr lang="cs-CZ" sz="1100" dirty="0"/>
              <a:t>. Název je odvozen od spojení slov </a:t>
            </a:r>
            <a:r>
              <a:rPr lang="cs-CZ" sz="1100" b="1" dirty="0"/>
              <a:t>Trans</a:t>
            </a:r>
            <a:r>
              <a:rPr lang="cs-CZ" sz="1100" dirty="0"/>
              <a:t>fer </a:t>
            </a:r>
            <a:r>
              <a:rPr lang="cs-CZ" sz="1100" dirty="0" err="1"/>
              <a:t>re</a:t>
            </a:r>
            <a:r>
              <a:rPr lang="cs-CZ" sz="1100" b="1" dirty="0" err="1"/>
              <a:t>sistor</a:t>
            </a:r>
            <a:r>
              <a:rPr lang="cs-CZ" sz="1100" dirty="0"/>
              <a:t>, které mu dali jeho objevitelé -</a:t>
            </a:r>
            <a:r>
              <a:rPr lang="cs-CZ" sz="1100" b="1" dirty="0"/>
              <a:t> </a:t>
            </a:r>
            <a:r>
              <a:rPr lang="cs-CZ" sz="1100" b="1" dirty="0" err="1"/>
              <a:t>Bardeen</a:t>
            </a:r>
            <a:r>
              <a:rPr lang="cs-CZ" sz="1100" b="1" dirty="0"/>
              <a:t>, </a:t>
            </a:r>
            <a:r>
              <a:rPr lang="cs-CZ" sz="1100" b="1" dirty="0" err="1"/>
              <a:t>Brattain</a:t>
            </a:r>
            <a:r>
              <a:rPr lang="cs-CZ" sz="1100" b="1" dirty="0"/>
              <a:t>, </a:t>
            </a:r>
            <a:r>
              <a:rPr lang="cs-CZ" sz="1100" b="1" dirty="0" err="1"/>
              <a:t>Shockley</a:t>
            </a:r>
            <a:r>
              <a:rPr lang="cs-CZ" sz="1100" b="1" dirty="0"/>
              <a:t> v roce </a:t>
            </a:r>
            <a:r>
              <a:rPr lang="cs-CZ" sz="1100" b="1" dirty="0" smtClean="0"/>
              <a:t>1947</a:t>
            </a:r>
            <a:r>
              <a:rPr lang="cs-CZ" sz="1100" dirty="0" smtClean="0"/>
              <a:t>. 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Bipolární </a:t>
            </a:r>
            <a:r>
              <a:rPr lang="cs-CZ" sz="1100" dirty="0"/>
              <a:t>tranzistor se skládá ze tří polovodičových oblastí, které tvoří dva přechody a jako nosiče nábojů využívají elektrony i díry, proto název bipolární. Jednotlivé oblasti mohou být typu P nebo N. Pak rozlišujeme </a:t>
            </a:r>
            <a:r>
              <a:rPr lang="cs-CZ" sz="1100" b="1" dirty="0"/>
              <a:t>tranzistory PNP nebo NPN</a:t>
            </a:r>
            <a:r>
              <a:rPr lang="cs-CZ" sz="1100" dirty="0"/>
              <a:t>. Každá vrstva má svůj název -</a:t>
            </a:r>
            <a:r>
              <a:rPr lang="cs-CZ" sz="1100" b="1" dirty="0"/>
              <a:t>kolektor, emitor a báze</a:t>
            </a:r>
            <a:r>
              <a:rPr lang="cs-CZ" sz="1100" dirty="0"/>
              <a:t>. Na </a:t>
            </a:r>
            <a:r>
              <a:rPr lang="cs-CZ" sz="1100" dirty="0" smtClean="0"/>
              <a:t>obrázku je </a:t>
            </a:r>
            <a:r>
              <a:rPr lang="cs-CZ" sz="1100" dirty="0"/>
              <a:t>nakreslena struktura NPN ve dvou základních stavech.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 prvním případě, kdy je připojen ke kolektoru a emitoru zdroj napětí U</a:t>
            </a:r>
            <a:r>
              <a:rPr lang="cs-CZ" sz="1100" baseline="-25000" dirty="0"/>
              <a:t>CE</a:t>
            </a:r>
            <a:r>
              <a:rPr lang="cs-CZ" sz="1100" dirty="0"/>
              <a:t> vidíme, že přechod mezi bází a emitorem je v propustném směru, ale přechod mezi kolektorem a bází je v závěrném směru. Takže proud mezi emitorem a kolektorem nemůže protékat. </a:t>
            </a:r>
          </a:p>
          <a:p>
            <a:pPr algn="just">
              <a:lnSpc>
                <a:spcPct val="150000"/>
              </a:lnSpc>
            </a:pPr>
            <a:endParaRPr lang="cs-CZ" sz="1100" dirty="0" smtClean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100" dirty="0"/>
              <a:t>Říkáme, že </a:t>
            </a:r>
            <a:r>
              <a:rPr lang="cs-CZ" sz="1100" b="1" dirty="0"/>
              <a:t>tranzistor je zavřený</a:t>
            </a:r>
            <a:r>
              <a:rPr lang="cs-CZ" sz="1100" dirty="0"/>
              <a:t>. </a:t>
            </a:r>
            <a:r>
              <a:rPr lang="cs-CZ" sz="1100" dirty="0" smtClean="0"/>
              <a:t>Ve </a:t>
            </a:r>
            <a:r>
              <a:rPr lang="cs-CZ" sz="1100" dirty="0"/>
              <a:t>druhé případě je mezi bázi a emitor připojen ještě další zdroj napětí U</a:t>
            </a:r>
            <a:r>
              <a:rPr lang="cs-CZ" sz="1100" baseline="-25000" dirty="0"/>
              <a:t>BE</a:t>
            </a:r>
            <a:r>
              <a:rPr lang="cs-CZ" sz="1100" dirty="0"/>
              <a:t>. Emitorový přechod je zapojen v propustném směru a tak začnou elektrony protékat z emitoru do báze a mají tak velkou energii, že setrvačností proniknou bází, která je jen velmi tenká vrstva (0,01 mm), do oblasti kolektoru. Zde jsou kladným pólem U</a:t>
            </a:r>
            <a:r>
              <a:rPr lang="cs-CZ" sz="1100" baseline="-25000" dirty="0"/>
              <a:t>CE</a:t>
            </a:r>
            <a:r>
              <a:rPr lang="cs-CZ" sz="1100" dirty="0"/>
              <a:t> přitahovány a uzavřou obvod.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Tento stav nazýváme jako </a:t>
            </a:r>
            <a:r>
              <a:rPr lang="cs-CZ" sz="1100" b="1" dirty="0"/>
              <a:t>tranzistor otevřený</a:t>
            </a:r>
            <a:r>
              <a:rPr lang="cs-CZ" sz="1100" dirty="0"/>
              <a:t>. Zde si musíme uvědomit, že všechny elektrony se nedostanou z báze do kolektoru. Asi 3% proudu protéká mezi emitorem a bází. To znamená, že pro proudy tranzistorem můžeme napsat vztah:</a:t>
            </a:r>
          </a:p>
          <a:p>
            <a:pPr algn="just">
              <a:lnSpc>
                <a:spcPct val="150000"/>
              </a:lnSpc>
            </a:pPr>
            <a:r>
              <a:rPr lang="cs-CZ" sz="1100" b="1" dirty="0"/>
              <a:t>I</a:t>
            </a:r>
            <a:r>
              <a:rPr lang="cs-CZ" sz="1100" b="1" baseline="-25000" dirty="0"/>
              <a:t>E</a:t>
            </a:r>
            <a:r>
              <a:rPr lang="cs-CZ" sz="1100" b="1" dirty="0"/>
              <a:t> = I</a:t>
            </a:r>
            <a:r>
              <a:rPr lang="cs-CZ" sz="1100" b="1" baseline="-25000" dirty="0"/>
              <a:t>B</a:t>
            </a:r>
            <a:r>
              <a:rPr lang="cs-CZ" sz="1100" b="1" dirty="0"/>
              <a:t> + I</a:t>
            </a:r>
            <a:r>
              <a:rPr lang="cs-CZ" sz="1100" b="1" baseline="-25000" dirty="0"/>
              <a:t>CE</a:t>
            </a:r>
            <a:endParaRPr lang="cs-CZ" sz="1100" b="1" dirty="0"/>
          </a:p>
          <a:p>
            <a:pPr algn="just">
              <a:lnSpc>
                <a:spcPct val="150000"/>
              </a:lnSpc>
            </a:pPr>
            <a:r>
              <a:rPr lang="cs-CZ" sz="1100" dirty="0"/>
              <a:t>Pro zjednodušení se uvádí zjednodušená rovnice - I</a:t>
            </a:r>
            <a:r>
              <a:rPr lang="cs-CZ" sz="1100" baseline="-25000" dirty="0"/>
              <a:t>E</a:t>
            </a:r>
            <a:r>
              <a:rPr lang="cs-CZ" sz="1100" dirty="0"/>
              <a:t> = I</a:t>
            </a:r>
            <a:r>
              <a:rPr lang="cs-CZ" sz="1100" baseline="-25000" dirty="0"/>
              <a:t>C</a:t>
            </a:r>
            <a:r>
              <a:rPr lang="cs-CZ" sz="1100" dirty="0"/>
              <a:t> , kde předpokládáme, že proud kolektoru je roven proudu emitoru a proud báze zanedbáme.</a:t>
            </a:r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923910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cs-CZ" sz="1100" dirty="0"/>
              <a:t>Definuje se pak základní parametr tranzistoru </a:t>
            </a:r>
            <a:r>
              <a:rPr lang="cs-CZ" sz="1100" b="1" dirty="0"/>
              <a:t>A</a:t>
            </a:r>
            <a:r>
              <a:rPr lang="cs-CZ" sz="1100" b="1" baseline="-25000" dirty="0"/>
              <a:t>I</a:t>
            </a:r>
            <a:r>
              <a:rPr lang="cs-CZ" sz="1100" b="1" dirty="0"/>
              <a:t> - jeho proudové zesílení</a:t>
            </a:r>
            <a:r>
              <a:rPr lang="cs-CZ" sz="1100" dirty="0"/>
              <a:t>, které je dáno poměrem rozdílu proudu kolektoru v otevřeném stavu a zavřeném stavu k rozdílu proudu báze v otevřeném a zavřeném stavu</a:t>
            </a:r>
            <a:r>
              <a:rPr lang="cs-CZ" sz="1100" dirty="0" smtClean="0"/>
              <a:t>.</a:t>
            </a:r>
            <a:endParaRPr lang="cs-CZ" sz="1100" b="1" dirty="0" smtClean="0"/>
          </a:p>
          <a:p>
            <a:pPr algn="just">
              <a:lnSpc>
                <a:spcPct val="160000"/>
              </a:lnSpc>
            </a:pPr>
            <a:r>
              <a:rPr lang="cs-CZ" sz="1200" b="1" dirty="0" smtClean="0"/>
              <a:t>Tranzistor </a:t>
            </a:r>
            <a:r>
              <a:rPr lang="cs-CZ" sz="1200" b="1" dirty="0"/>
              <a:t>jako zesilovač</a:t>
            </a:r>
          </a:p>
          <a:p>
            <a:pPr algn="just">
              <a:lnSpc>
                <a:spcPct val="160000"/>
              </a:lnSpc>
            </a:pPr>
            <a:r>
              <a:rPr lang="cs-CZ" sz="1100" dirty="0"/>
              <a:t>Zesilovací účinek tranzistoru si můžeme vysvětlit na následujícím příkladu, který je uveden na </a:t>
            </a:r>
            <a:r>
              <a:rPr lang="cs-CZ" sz="1100" dirty="0" smtClean="0"/>
              <a:t>obrázku. </a:t>
            </a:r>
            <a:r>
              <a:rPr lang="cs-CZ" sz="1100" dirty="0"/>
              <a:t>V prvním případě je napětí zdroje </a:t>
            </a:r>
            <a:r>
              <a:rPr lang="cs-CZ" sz="1100" dirty="0" smtClean="0"/>
              <a:t>U</a:t>
            </a:r>
            <a:r>
              <a:rPr lang="cs-CZ" sz="1100" baseline="-25000" dirty="0" smtClean="0"/>
              <a:t>BE </a:t>
            </a:r>
            <a:r>
              <a:rPr lang="cs-CZ" sz="1100" dirty="0" smtClean="0"/>
              <a:t>řádově </a:t>
            </a:r>
            <a:r>
              <a:rPr lang="cs-CZ" sz="1100" dirty="0"/>
              <a:t>desetiny voltu a proud, který protéká mezi bází a emitorem je 0,05 </a:t>
            </a:r>
            <a:r>
              <a:rPr lang="cs-CZ" sz="1100" dirty="0" smtClean="0"/>
              <a:t>mA.</a:t>
            </a:r>
          </a:p>
          <a:p>
            <a:pPr algn="just">
              <a:lnSpc>
                <a:spcPct val="160000"/>
              </a:lnSpc>
            </a:pPr>
            <a:r>
              <a:rPr lang="cs-CZ" sz="1100" dirty="0" smtClean="0"/>
              <a:t>Napětí U</a:t>
            </a:r>
            <a:r>
              <a:rPr lang="cs-CZ" sz="1100" baseline="-25000" dirty="0" smtClean="0"/>
              <a:t>CE</a:t>
            </a:r>
            <a:r>
              <a:rPr lang="cs-CZ" sz="1100" dirty="0" smtClean="0"/>
              <a:t> je 5 V proud mezi kolektorem a emitorem je 1,5 mA. Můžeme tedy říci, že v tomto případě je tranzistor zavřený. Jestliže se zvýší napětí zdroje mezi bází a emitorem na hodnotu 0,2 V, pak proud báze bude 0,15 mA a proud mezi kolektorem a emitorem 4 mA. Tranzistor je otevřený.</a:t>
            </a:r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285546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cs-CZ" sz="1100" dirty="0"/>
              <a:t>Z toho vidíme, že proud v obvodu báze - emitor se zvýšil z 0,05 mA na 0,15 mA, ale proud v obvodu kolektor - emitor se zvýšil z hodnoty 1,5 mA na 4 mA. Tento jev je nazýván zesilovacím účinkem tranzistoru nebo také že tranzistor </a:t>
            </a:r>
            <a:r>
              <a:rPr lang="cs-CZ" sz="1100" b="1" dirty="0"/>
              <a:t>pracuje jako zesilovač</a:t>
            </a:r>
            <a:r>
              <a:rPr lang="cs-CZ" sz="1100" dirty="0" smtClean="0"/>
              <a:t>.</a:t>
            </a:r>
          </a:p>
          <a:p>
            <a:pPr algn="just">
              <a:lnSpc>
                <a:spcPct val="160000"/>
              </a:lnSpc>
            </a:pPr>
            <a:r>
              <a:rPr lang="cs-CZ" sz="1200" b="1" dirty="0" smtClean="0"/>
              <a:t>Základní </a:t>
            </a:r>
            <a:r>
              <a:rPr lang="cs-CZ" sz="1200" b="1" dirty="0"/>
              <a:t>zapojení </a:t>
            </a:r>
            <a:r>
              <a:rPr lang="cs-CZ" sz="1200" b="1" dirty="0" smtClean="0"/>
              <a:t>tranzistorů</a:t>
            </a:r>
            <a:endParaRPr lang="cs-CZ" sz="1200" b="1" dirty="0"/>
          </a:p>
          <a:p>
            <a:pPr algn="just">
              <a:lnSpc>
                <a:spcPct val="160000"/>
              </a:lnSpc>
            </a:pPr>
            <a:r>
              <a:rPr lang="cs-CZ" sz="1100" dirty="0"/>
              <a:t>Jak již bylo výše uvedeno, je možné vytvořit tranzistory, které pak mají označení NPN nebo PNP. Jejich vlastnosti jsou stejné, pouze je opačná polarita na kolektoru, emitoru i bázi.</a:t>
            </a:r>
          </a:p>
          <a:p>
            <a:pPr algn="just">
              <a:lnSpc>
                <a:spcPct val="160000"/>
              </a:lnSpc>
            </a:pPr>
            <a:r>
              <a:rPr lang="cs-CZ" sz="1100" dirty="0"/>
              <a:t>Dále lze tranzistory zapojit tak, že jedna elektroda je společná. Rozlišujeme pak zapojení se </a:t>
            </a:r>
            <a:r>
              <a:rPr lang="cs-CZ" sz="1100" b="1" dirty="0"/>
              <a:t>společným emitorem SE, společným kolektorem SC nebo společnou bází SB</a:t>
            </a:r>
            <a:r>
              <a:rPr lang="cs-CZ" sz="1100" dirty="0"/>
              <a:t>.</a:t>
            </a:r>
          </a:p>
          <a:p>
            <a:pPr algn="just">
              <a:lnSpc>
                <a:spcPct val="160000"/>
              </a:lnSpc>
            </a:pPr>
            <a:r>
              <a:rPr lang="cs-CZ" sz="1100" dirty="0"/>
              <a:t>Pro zapojení se společným emitorem a kolektorem je výstupní napětí odebíráno mezi kolektorem a emitorem a výstupní charakteristiky se u těchto konfigurací příliš neliší. </a:t>
            </a:r>
            <a:endParaRPr lang="cs-CZ" sz="1100" dirty="0" smtClean="0"/>
          </a:p>
          <a:p>
            <a:pPr algn="just">
              <a:lnSpc>
                <a:spcPct val="160000"/>
              </a:lnSpc>
            </a:pPr>
            <a:endParaRPr lang="cs-CZ" sz="1100" dirty="0"/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682322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8018088" cy="438912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sz="1200" b="1" dirty="0" smtClean="0"/>
              <a:t>Kontrolní otázky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Co je to tranzistor?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Jaký je počet přechodů a elektrod tranzistoru NPN?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Jaký je rozdíl mezi emitorovým a kolektorovým proudem?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Proč má tranzistor zesilovací účinek?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Co znázorňují voltampérové charakteristiky tranzistoru?</a:t>
            </a:r>
          </a:p>
          <a:p>
            <a:pPr>
              <a:lnSpc>
                <a:spcPct val="150000"/>
              </a:lnSpc>
              <a:buFont typeface="+mj-lt"/>
              <a:buAutoNum type="arabicPeriod"/>
            </a:pPr>
            <a:endParaRPr lang="cs-CZ" sz="1100" dirty="0" smtClean="0"/>
          </a:p>
          <a:p>
            <a:pPr>
              <a:buFont typeface="+mj-lt"/>
              <a:buAutoNum type="arabicPeriod"/>
            </a:pPr>
            <a:endParaRPr lang="cs-CZ" sz="11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6427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29000"/>
            <a:ext cx="8183880" cy="2448271"/>
          </a:xfrm>
        </p:spPr>
        <p:txBody>
          <a:bodyPr>
            <a:noAutofit/>
          </a:bodyPr>
          <a:lstStyle/>
          <a:p>
            <a:pPr algn="ctr"/>
            <a:r>
              <a:rPr lang="cs-CZ" sz="1800" dirty="0" smtClean="0"/>
              <a:t>CITACE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</a:t>
            </a:r>
            <a:r>
              <a:rPr lang="cs-CZ" sz="1800" dirty="0" smtClean="0">
                <a:effectLst/>
              </a:rPr>
              <a:t>.</a:t>
            </a:r>
            <a:br>
              <a:rPr lang="cs-CZ" sz="1800" dirty="0" smtClean="0">
                <a:effectLst/>
              </a:rPr>
            </a:br>
            <a:r>
              <a:rPr lang="cs-CZ" sz="1800" dirty="0">
                <a:effectLst/>
              </a:rPr>
              <a:t>VÍT ZÁHLAVA , Jan </a:t>
            </a:r>
            <a:r>
              <a:rPr lang="cs-CZ" sz="1800" dirty="0" err="1">
                <a:effectLst/>
              </a:rPr>
              <a:t>Vobecký</a:t>
            </a:r>
            <a:r>
              <a:rPr lang="cs-CZ" sz="1800" dirty="0">
                <a:effectLst/>
              </a:rPr>
              <a:t>. </a:t>
            </a:r>
            <a:r>
              <a:rPr lang="cs-CZ" sz="1800" i="1" dirty="0">
                <a:effectLst/>
              </a:rPr>
              <a:t>Elektronika</a:t>
            </a:r>
            <a:r>
              <a:rPr lang="cs-CZ" sz="1800" dirty="0">
                <a:effectLst/>
              </a:rPr>
              <a:t>. Praha: </a:t>
            </a:r>
            <a:r>
              <a:rPr lang="cs-CZ" sz="1800" dirty="0" err="1">
                <a:effectLst/>
              </a:rPr>
              <a:t>Grada</a:t>
            </a:r>
            <a:r>
              <a:rPr lang="cs-CZ" sz="1800" dirty="0">
                <a:effectLst/>
              </a:rPr>
              <a:t>. ISBN 8024712415. </a:t>
            </a:r>
            <a:r>
              <a:rPr lang="cs-CZ" sz="1800" dirty="0" smtClean="0">
                <a:effectLst/>
              </a:rPr>
              <a:t/>
            </a:r>
            <a:br>
              <a:rPr lang="cs-CZ" sz="1800" dirty="0" smtClean="0">
                <a:effectLst/>
              </a:rPr>
            </a:br>
            <a:endParaRPr lang="cs-CZ" sz="18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38437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Prezentaci lze použít jako materiál kapitole “Polovodiče - tranzistory“. Zde se žáci seznámí se základními principy činnosti tranzistorů, jejich základním zapojením a zesilovacím účinkem tranzistoru. 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Dále se žáci seznámí s fyzikálními principy činnosti tranzistoru a vysvětlení jeho důležité  funkce, což je použití tranzistorů </a:t>
            </a:r>
            <a:r>
              <a:rPr lang="cs-CZ" sz="1500" b="1" smtClean="0">
                <a:solidFill>
                  <a:srgbClr val="002060"/>
                </a:solidFill>
              </a:rPr>
              <a:t>při zapojení </a:t>
            </a:r>
            <a:r>
              <a:rPr lang="cs-CZ" sz="1500" b="1" dirty="0" smtClean="0">
                <a:solidFill>
                  <a:srgbClr val="002060"/>
                </a:solidFill>
              </a:rPr>
              <a:t>zesilovačů.</a:t>
            </a:r>
          </a:p>
          <a:p>
            <a:pPr algn="just">
              <a:lnSpc>
                <a:spcPct val="170000"/>
              </a:lnSpc>
            </a:pPr>
            <a:r>
              <a:rPr lang="cs-CZ" sz="15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algn="just">
              <a:lnSpc>
                <a:spcPct val="170000"/>
              </a:lnSpc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2868</TotalTime>
  <Words>267</Words>
  <Application>Microsoft Office PowerPoint</Application>
  <PresentationFormat>Předvádění na obrazovce (4:3)</PresentationFormat>
  <Paragraphs>37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Polovodiče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JAN KESL. Elektronika I analogová technika. Praha: BEN, 2004. ISBN 80-7300-143-8. VÍT ZÁHLAVA , Jan Vobecký. Elektronika. Praha: Grada. ISBN 8024712415.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228</cp:revision>
  <dcterms:created xsi:type="dcterms:W3CDTF">2012-04-15T15:58:10Z</dcterms:created>
  <dcterms:modified xsi:type="dcterms:W3CDTF">2013-01-17T21:51:35Z</dcterms:modified>
</cp:coreProperties>
</file>