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8" r:id="rId10"/>
    <p:sldId id="299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7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090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VY_32_INOVACE_VII_1_13: Osídlení Mezopotámie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VII</a:t>
            </a:r>
            <a:r>
              <a:rPr lang="cs-CZ" b="1" dirty="0" smtClean="0"/>
              <a:t>            </a:t>
            </a:r>
            <a:r>
              <a:rPr lang="cs-CZ" b="1" dirty="0" smtClean="0"/>
              <a:t>Sada číslo:  </a:t>
            </a:r>
            <a:r>
              <a:rPr lang="cs-CZ" dirty="0" smtClean="0"/>
              <a:t>1</a:t>
            </a:r>
            <a:r>
              <a:rPr lang="cs-CZ" b="1" dirty="0" smtClean="0"/>
              <a:t>           Pořadové </a:t>
            </a:r>
            <a:r>
              <a:rPr lang="cs-CZ" b="1" dirty="0" smtClean="0"/>
              <a:t>číslo DUM: </a:t>
            </a:r>
            <a:r>
              <a:rPr lang="cs-CZ" dirty="0" smtClean="0"/>
              <a:t>13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</a:t>
            </a:r>
            <a:r>
              <a:rPr lang="cs-CZ" b="1" dirty="0" smtClean="0"/>
              <a:t>:</a:t>
            </a:r>
            <a:r>
              <a:rPr lang="cs-CZ" dirty="0" smtClean="0"/>
              <a:t> seznámení s národy, které postupně ovládali Mezopotámii</a:t>
            </a:r>
          </a:p>
          <a:p>
            <a:r>
              <a:rPr lang="cs-CZ" dirty="0"/>
              <a:t>a</a:t>
            </a:r>
            <a:r>
              <a:rPr lang="cs-CZ" dirty="0" smtClean="0"/>
              <a:t> jejich významem pro tuto oblast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uvědomí různost osídlení Mezopotámie 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</a:t>
            </a:r>
            <a:r>
              <a:rPr lang="cs-CZ" b="1" dirty="0" smtClean="0"/>
              <a:t>:</a:t>
            </a:r>
            <a:r>
              <a:rPr lang="cs-CZ" dirty="0" smtClean="0"/>
              <a:t> 11 – 12 let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Asyřané, Chetité, B. Hrozný, Chaldejci, Babylón, Peršané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</a:t>
            </a:r>
            <a:r>
              <a:rPr lang="cs-CZ" b="1" dirty="0" smtClean="0"/>
              <a:t>: </a:t>
            </a:r>
            <a:r>
              <a:rPr lang="cs-CZ" dirty="0" smtClean="0"/>
              <a:t>interaktivní tabule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</a:t>
            </a:r>
            <a:r>
              <a:rPr lang="cs-CZ" b="1" dirty="0" smtClean="0"/>
              <a:t>: </a:t>
            </a:r>
            <a:r>
              <a:rPr lang="cs-CZ" dirty="0" smtClean="0"/>
              <a:t>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formou prezentace  doplněnou výkladem učitele seznámí s národy, které hrály důležitou roli v historii Mezopotámie. Vyučující by měl zvláště zdůraznit význam Bedřicha Hrozného pro pochopení historie Chetitů. Společně vypracují závěrečný úkol.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9978" y="2941493"/>
            <a:ext cx="6031010" cy="646331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OSÍDLENÍ MEZOPOTÁMIE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25090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305800" cy="866360"/>
          </a:xfrm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                MEZOPOTÁMIE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988840"/>
            <a:ext cx="8712968" cy="452431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/>
              <a:t>ú</a:t>
            </a:r>
            <a:r>
              <a:rPr lang="cs-CZ" sz="3200" b="1" dirty="0" smtClean="0"/>
              <a:t>rodné a strategické území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r</a:t>
            </a:r>
            <a:r>
              <a:rPr lang="cs-CZ" sz="3200" dirty="0" smtClean="0"/>
              <a:t>. 1500 – 500 př.n.l. – vznik několika mocných států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č</a:t>
            </a:r>
            <a:r>
              <a:rPr lang="cs-CZ" sz="3200" dirty="0" smtClean="0"/>
              <a:t>asté  války = roste význam pravidelné armády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rvní říše – </a:t>
            </a:r>
            <a:r>
              <a:rPr lang="cs-CZ" sz="3200" b="1" dirty="0" smtClean="0"/>
              <a:t>SUMEROVÉ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- </a:t>
            </a:r>
            <a:r>
              <a:rPr lang="cs-CZ" sz="3200" b="1" dirty="0" smtClean="0"/>
              <a:t>AKKADOVÉ</a:t>
            </a:r>
            <a:r>
              <a:rPr lang="cs-CZ" sz="3200" dirty="0" smtClean="0"/>
              <a:t> – hl. město </a:t>
            </a:r>
            <a:r>
              <a:rPr lang="cs-CZ" sz="3200" dirty="0" err="1" smtClean="0"/>
              <a:t>Akkad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- budování zikkuratů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d</a:t>
            </a:r>
            <a:r>
              <a:rPr lang="cs-CZ" sz="3200" dirty="0" smtClean="0"/>
              <a:t>alší národy – </a:t>
            </a:r>
            <a:r>
              <a:rPr lang="cs-CZ" sz="3200" b="1" dirty="0" smtClean="0"/>
              <a:t>Asyřané, Chetité, Chaldejci,</a:t>
            </a:r>
            <a:endParaRPr lang="cs-CZ" sz="3200" b="1" dirty="0"/>
          </a:p>
          <a:p>
            <a:r>
              <a:rPr lang="cs-CZ" sz="3200" b="1" dirty="0" smtClean="0"/>
              <a:t>                              Peršané</a:t>
            </a:r>
          </a:p>
        </p:txBody>
      </p:sp>
    </p:spTree>
    <p:extLst>
      <p:ext uri="{BB962C8B-B14F-4D97-AF65-F5344CB8AC3E}">
        <p14:creationId xmlns:p14="http://schemas.microsoft.com/office/powerpoint/2010/main" val="2082389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305800" cy="794352"/>
          </a:xfrm>
          <a:blipFill>
            <a:blip r:embed="rId2"/>
            <a:tile tx="0" ty="0" sx="100000" sy="100000" flip="none" algn="tl"/>
          </a:blip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</a:t>
            </a:r>
            <a:r>
              <a:rPr lang="cs-CZ" b="1" dirty="0" smtClean="0"/>
              <a:t>ASYŘANÉ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132856"/>
            <a:ext cx="8856984" cy="39703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n</a:t>
            </a:r>
            <a:r>
              <a:rPr lang="cs-CZ" sz="2800" dirty="0" smtClean="0"/>
              <a:t>ejvýbojnější a nejkrutější </a:t>
            </a:r>
            <a:r>
              <a:rPr lang="cs-CZ" sz="2800" b="1" dirty="0" smtClean="0"/>
              <a:t>válečníci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/>
              <a:t>p</a:t>
            </a:r>
            <a:r>
              <a:rPr lang="cs-CZ" sz="2800" b="1" dirty="0" smtClean="0"/>
              <a:t>ravidelná armáda </a:t>
            </a:r>
            <a:r>
              <a:rPr lang="cs-CZ" sz="2800" dirty="0" smtClean="0"/>
              <a:t>– 100 tisíc mužů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/>
              <a:t>nový způsob boje </a:t>
            </a:r>
            <a:r>
              <a:rPr lang="cs-CZ" sz="2800" dirty="0" smtClean="0"/>
              <a:t>= spolupráce všech zbraní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= obléhací technika: </a:t>
            </a:r>
            <a:r>
              <a:rPr lang="cs-CZ" sz="2800" dirty="0" err="1" smtClean="0"/>
              <a:t>věže,beranidla</a:t>
            </a:r>
            <a:r>
              <a:rPr lang="cs-CZ" sz="2800" dirty="0" smtClean="0"/>
              <a:t>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       praky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/>
              <a:t>n</a:t>
            </a:r>
            <a:r>
              <a:rPr lang="cs-CZ" sz="2800" b="1" dirty="0" smtClean="0"/>
              <a:t>ové zbraně  </a:t>
            </a:r>
            <a:r>
              <a:rPr lang="cs-CZ" sz="2800" dirty="0" smtClean="0"/>
              <a:t>= </a:t>
            </a:r>
            <a:r>
              <a:rPr lang="cs-CZ" sz="2800" b="1" dirty="0" smtClean="0"/>
              <a:t>MEČ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= válečné vozy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= lučištníci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/>
              <a:t>z</a:t>
            </a:r>
            <a:r>
              <a:rPr lang="cs-CZ" sz="2800" b="1" dirty="0" smtClean="0"/>
              <a:t>ajatci = otroci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417903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305800" cy="794352"/>
          </a:xfrm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                        ASYŘANÉ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204863"/>
            <a:ext cx="8514319" cy="424731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/>
              <a:t>v</a:t>
            </a:r>
            <a:r>
              <a:rPr lang="cs-CZ" sz="2800" b="1" dirty="0" smtClean="0"/>
              <a:t>ojenský stát </a:t>
            </a:r>
            <a:r>
              <a:rPr lang="cs-CZ" sz="2800" dirty="0" smtClean="0"/>
              <a:t>– včele KRÁL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n</a:t>
            </a:r>
            <a:r>
              <a:rPr lang="cs-CZ" sz="2800" dirty="0" smtClean="0"/>
              <a:t>ejvýznamnější panovníci – </a:t>
            </a:r>
            <a:r>
              <a:rPr lang="cs-CZ" sz="2800" b="1" dirty="0" smtClean="0"/>
              <a:t>SARGON I.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- SARGON II.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- AŠŠURBANIPAL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s</a:t>
            </a:r>
            <a:r>
              <a:rPr lang="cs-CZ" sz="2800" dirty="0" smtClean="0"/>
              <a:t>ídelní města – </a:t>
            </a:r>
            <a:r>
              <a:rPr lang="cs-CZ" sz="2800" b="1" dirty="0" smtClean="0"/>
              <a:t>AŠŠUR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- </a:t>
            </a:r>
            <a:r>
              <a:rPr lang="cs-CZ" sz="2800" b="1" dirty="0" smtClean="0"/>
              <a:t>NINIVE</a:t>
            </a:r>
            <a:r>
              <a:rPr lang="cs-CZ" sz="2800" dirty="0" smtClean="0"/>
              <a:t> – velká knihovna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(5 tis. </a:t>
            </a:r>
            <a:r>
              <a:rPr lang="cs-CZ" sz="2800" dirty="0"/>
              <a:t>h</a:t>
            </a:r>
            <a:r>
              <a:rPr lang="cs-CZ" sz="2800" dirty="0" smtClean="0"/>
              <a:t>liněných tabulek)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/>
              <a:t>d</a:t>
            </a:r>
            <a:r>
              <a:rPr lang="cs-CZ" sz="2800" b="1" dirty="0" smtClean="0"/>
              <a:t>álkový obchod </a:t>
            </a:r>
            <a:r>
              <a:rPr lang="cs-CZ" sz="2800" dirty="0" smtClean="0"/>
              <a:t>– vývoz: měď, stříbro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- dovoz: cín, látky, vzácné kovy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895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95456" cy="794352"/>
          </a:xfrm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                        CHETITÉ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2132856"/>
            <a:ext cx="8712968" cy="403187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b="1" dirty="0"/>
              <a:t>s</a:t>
            </a:r>
            <a:r>
              <a:rPr lang="cs-CZ" sz="3200" b="1" dirty="0" smtClean="0"/>
              <a:t>ever Mezopotámie </a:t>
            </a:r>
            <a:r>
              <a:rPr lang="cs-CZ" sz="3200" dirty="0" smtClean="0"/>
              <a:t>– opevněná města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v</a:t>
            </a:r>
            <a:r>
              <a:rPr lang="cs-CZ" sz="3200" dirty="0" smtClean="0"/>
              <a:t>yspělý národ – </a:t>
            </a:r>
            <a:r>
              <a:rPr lang="cs-CZ" sz="3200" b="1" dirty="0" smtClean="0"/>
              <a:t>znali železo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v</a:t>
            </a:r>
            <a:r>
              <a:rPr lang="cs-CZ" sz="3200" dirty="0" smtClean="0"/>
              <a:t>ynikající armáda se železnými zbraněmi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v</a:t>
            </a:r>
            <a:r>
              <a:rPr lang="cs-CZ" sz="3200" dirty="0" smtClean="0"/>
              <a:t>yužití válečných vozů tažených koňmi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/>
              <a:t>m</a:t>
            </a:r>
            <a:r>
              <a:rPr lang="cs-CZ" sz="3200" b="1" dirty="0" smtClean="0"/>
              <a:t>oc krále omezena sněmem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d</a:t>
            </a:r>
            <a:r>
              <a:rPr lang="cs-CZ" sz="3200" dirty="0" smtClean="0"/>
              <a:t>iplomaté = </a:t>
            </a:r>
            <a:r>
              <a:rPr lang="cs-CZ" sz="3200" b="1" dirty="0" smtClean="0"/>
              <a:t>1. mírová smlouva </a:t>
            </a:r>
            <a:r>
              <a:rPr lang="cs-CZ" sz="3200" dirty="0" smtClean="0"/>
              <a:t>s Egyptem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 smtClean="0"/>
              <a:t>B. HROZNÝ </a:t>
            </a:r>
            <a:r>
              <a:rPr lang="cs-CZ" sz="3200" dirty="0" smtClean="0"/>
              <a:t>= český vědec – rozluštil chetitské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      písmo 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38766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305800" cy="794352"/>
          </a:xfrm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                      CHALDEJCI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3" y="1916832"/>
            <a:ext cx="8856984" cy="480131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o</a:t>
            </a:r>
            <a:r>
              <a:rPr lang="cs-CZ" sz="3200" dirty="0" smtClean="0"/>
              <a:t>bnovili </a:t>
            </a:r>
            <a:r>
              <a:rPr lang="cs-CZ" sz="3200" b="1" dirty="0" err="1" smtClean="0"/>
              <a:t>Novobabylónskou</a:t>
            </a:r>
            <a:r>
              <a:rPr lang="cs-CZ" sz="3200" b="1" dirty="0" smtClean="0"/>
              <a:t> říši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= </a:t>
            </a:r>
            <a:r>
              <a:rPr lang="cs-CZ" sz="3200" b="1" dirty="0" smtClean="0"/>
              <a:t>král NABUKADNESAR II.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b="1" dirty="0"/>
              <a:t>r</a:t>
            </a:r>
            <a:r>
              <a:rPr lang="cs-CZ" sz="3200" b="1" dirty="0" smtClean="0"/>
              <a:t>ozkvět města BABYLÓN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v</a:t>
            </a:r>
            <a:r>
              <a:rPr lang="cs-CZ" sz="3200" dirty="0" smtClean="0"/>
              <a:t>zhled Babylónu – dvojité hradby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- sedmiposchoďový zikkurat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- vstupní </a:t>
            </a:r>
            <a:r>
              <a:rPr lang="cs-CZ" sz="3200" dirty="0" err="1" smtClean="0"/>
              <a:t>Ištařina</a:t>
            </a:r>
            <a:r>
              <a:rPr lang="cs-CZ" sz="3200" dirty="0" smtClean="0"/>
              <a:t> brána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- královské paláce s visutými</a:t>
            </a:r>
          </a:p>
          <a:p>
            <a:r>
              <a:rPr lang="cs-CZ" sz="3200" dirty="0" smtClean="0"/>
              <a:t>                                   zahradami </a:t>
            </a:r>
            <a:r>
              <a:rPr lang="cs-CZ" sz="3200" dirty="0" err="1" smtClean="0"/>
              <a:t>králov</a:t>
            </a:r>
            <a:r>
              <a:rPr lang="cs-CZ" sz="3200" dirty="0" smtClean="0"/>
              <a:t>. Semiramis                                                                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pád města </a:t>
            </a:r>
            <a:r>
              <a:rPr lang="cs-CZ" sz="3200" b="1" dirty="0" smtClean="0"/>
              <a:t>= dobyto Peršany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4831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305800" cy="794352"/>
          </a:xfrm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                        PERŠANÉ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331748"/>
            <a:ext cx="8226483" cy="341632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s</a:t>
            </a:r>
            <a:r>
              <a:rPr lang="cs-CZ" sz="3600" dirty="0" smtClean="0"/>
              <a:t>ilný národ – </a:t>
            </a:r>
            <a:r>
              <a:rPr lang="cs-CZ" sz="3600" b="1" dirty="0" smtClean="0"/>
              <a:t>Perská říše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k</a:t>
            </a:r>
            <a:r>
              <a:rPr lang="cs-CZ" sz="3600" dirty="0" smtClean="0"/>
              <a:t>rutí válečníci=teror proti obyvatelstvu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/>
              <a:t>k</a:t>
            </a:r>
            <a:r>
              <a:rPr lang="cs-CZ" sz="3600" b="1" dirty="0" smtClean="0"/>
              <a:t>rál </a:t>
            </a:r>
            <a:r>
              <a:rPr lang="cs-CZ" sz="3600" b="1" dirty="0" err="1" smtClean="0"/>
              <a:t>Kýros</a:t>
            </a:r>
            <a:r>
              <a:rPr lang="cs-CZ" sz="3600" b="1" dirty="0" smtClean="0"/>
              <a:t> </a:t>
            </a:r>
            <a:r>
              <a:rPr lang="cs-CZ" sz="3600" dirty="0" smtClean="0"/>
              <a:t>– dobyl Babylón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/>
              <a:t>b</a:t>
            </a:r>
            <a:r>
              <a:rPr lang="cs-CZ" sz="3600" b="1" dirty="0" smtClean="0"/>
              <a:t>oje s Egypťany a Řeky </a:t>
            </a:r>
            <a:r>
              <a:rPr lang="cs-CZ" sz="3600" dirty="0" smtClean="0"/>
              <a:t>(král </a:t>
            </a:r>
            <a:r>
              <a:rPr lang="cs-CZ" sz="3600" dirty="0" err="1" smtClean="0"/>
              <a:t>Xerxés</a:t>
            </a:r>
            <a:r>
              <a:rPr lang="cs-CZ" sz="36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b="1" dirty="0"/>
              <a:t>k</a:t>
            </a:r>
            <a:r>
              <a:rPr lang="cs-CZ" sz="3600" b="1" dirty="0" smtClean="0"/>
              <a:t>onec říše </a:t>
            </a:r>
            <a:r>
              <a:rPr lang="cs-CZ" sz="3600" dirty="0" smtClean="0"/>
              <a:t>– král </a:t>
            </a:r>
            <a:r>
              <a:rPr lang="cs-CZ" sz="3600" dirty="0" err="1" smtClean="0"/>
              <a:t>Dáreios</a:t>
            </a:r>
            <a:r>
              <a:rPr lang="cs-CZ" sz="3600" dirty="0" smtClean="0"/>
              <a:t> III. poražen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        Alexandrem Velikým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79527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305800" cy="794352"/>
          </a:xfrm>
          <a:blipFill>
            <a:blip r:embed="rId2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       CO JSME SI ZAPAMATOVALI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8464881" cy="387798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b="1" dirty="0" smtClean="0"/>
              <a:t>Spoj, co k sobě patří:</a:t>
            </a:r>
            <a:endParaRPr lang="cs-CZ" sz="3200" b="1" dirty="0" smtClean="0"/>
          </a:p>
          <a:p>
            <a:r>
              <a:rPr lang="cs-CZ" sz="3200" dirty="0" smtClean="0"/>
              <a:t>B. Hrozný                            </a:t>
            </a:r>
            <a:r>
              <a:rPr lang="cs-CZ" sz="3200" dirty="0" err="1" smtClean="0"/>
              <a:t>Novobabylónská</a:t>
            </a:r>
            <a:r>
              <a:rPr lang="cs-CZ" sz="3200" dirty="0" smtClean="0"/>
              <a:t> říše</a:t>
            </a:r>
          </a:p>
          <a:p>
            <a:r>
              <a:rPr lang="cs-CZ" sz="3200" dirty="0" smtClean="0"/>
              <a:t>Asyřané                               knihovna</a:t>
            </a:r>
          </a:p>
          <a:p>
            <a:r>
              <a:rPr lang="cs-CZ" sz="3200" dirty="0" smtClean="0"/>
              <a:t>Ninive                                  pravidelná armáda</a:t>
            </a:r>
          </a:p>
          <a:p>
            <a:r>
              <a:rPr lang="cs-CZ" sz="3200" dirty="0" smtClean="0"/>
              <a:t>Peršané                                </a:t>
            </a:r>
            <a:r>
              <a:rPr lang="cs-CZ" sz="3200" dirty="0" err="1" smtClean="0"/>
              <a:t>Ištařina</a:t>
            </a:r>
            <a:r>
              <a:rPr lang="cs-CZ" sz="3200" dirty="0" smtClean="0"/>
              <a:t> brána</a:t>
            </a:r>
          </a:p>
          <a:p>
            <a:r>
              <a:rPr lang="cs-CZ" sz="3200" dirty="0" err="1" smtClean="0"/>
              <a:t>Nabukadnesar</a:t>
            </a:r>
            <a:r>
              <a:rPr lang="cs-CZ" sz="3200" dirty="0" smtClean="0"/>
              <a:t> II.               jazyk Chetitů</a:t>
            </a:r>
          </a:p>
          <a:p>
            <a:r>
              <a:rPr lang="cs-CZ" sz="3200" dirty="0" smtClean="0"/>
              <a:t>Babylón                               dobytí Babylónu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42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957</TotalTime>
  <Words>411</Words>
  <Application>Microsoft Office PowerPoint</Application>
  <PresentationFormat>Předvádění na obrazovce (4:3)</PresentationFormat>
  <Paragraphs>95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                MEZOPOTÁMIE</vt:lpstr>
      <vt:lpstr>                       ASYŘANÉ</vt:lpstr>
      <vt:lpstr>                        ASYŘANÉ</vt:lpstr>
      <vt:lpstr>                        CHETITÉ</vt:lpstr>
      <vt:lpstr>                      CHALDEJCI</vt:lpstr>
      <vt:lpstr>                        PERŠANÉ</vt:lpstr>
      <vt:lpstr>       CO JSME SI ZAPAMATOVALI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199</cp:revision>
  <dcterms:created xsi:type="dcterms:W3CDTF">2012-03-26T21:10:22Z</dcterms:created>
  <dcterms:modified xsi:type="dcterms:W3CDTF">2012-12-11T18:27:56Z</dcterms:modified>
</cp:coreProperties>
</file>