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4CDEF2"/>
    <a:srgbClr val="FFFF66"/>
    <a:srgbClr val="99FF33"/>
    <a:srgbClr val="FF66FF"/>
    <a:srgbClr val="FF66CC"/>
    <a:srgbClr val="FF33CC"/>
    <a:srgbClr val="D3B857"/>
    <a:srgbClr val="FF6699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77" autoAdjust="0"/>
    <p:restoredTop sz="94610" autoAdjust="0"/>
  </p:normalViewPr>
  <p:slideViewPr>
    <p:cSldViewPr>
      <p:cViewPr>
        <p:scale>
          <a:sx n="91" d="100"/>
          <a:sy n="91" d="100"/>
        </p:scale>
        <p:origin x="-72" y="13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356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VY_32_INOVACE_VII_1_17:Egyptské říše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Sada číslo: </a:t>
            </a:r>
            <a:r>
              <a:rPr lang="cs-CZ" dirty="0" smtClean="0"/>
              <a:t>1  </a:t>
            </a:r>
            <a:r>
              <a:rPr lang="cs-CZ" b="1" dirty="0" smtClean="0"/>
              <a:t> Pořadové číslo DUM: </a:t>
            </a:r>
            <a:r>
              <a:rPr lang="cs-CZ" dirty="0" smtClean="0"/>
              <a:t>17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seznámení s jednotlivými egyptskými říšemi a s jejich nejvýznamnějšími panovníky a s důležitými událostmi ve vývoji Egypta  </a:t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vytvoří základní představu o vývoji dějin starověkého Egypta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Stará a Nová říše, pyramidy, </a:t>
            </a:r>
            <a:r>
              <a:rPr lang="cs-CZ" dirty="0" err="1" smtClean="0"/>
              <a:t>Džoser</a:t>
            </a:r>
            <a:r>
              <a:rPr lang="cs-CZ" dirty="0" smtClean="0"/>
              <a:t>, Cheops, </a:t>
            </a:r>
            <a:r>
              <a:rPr lang="cs-CZ" dirty="0" err="1" smtClean="0"/>
              <a:t>Hyksósové</a:t>
            </a:r>
            <a:r>
              <a:rPr lang="cs-CZ" dirty="0" smtClean="0"/>
              <a:t>, </a:t>
            </a:r>
            <a:r>
              <a:rPr lang="cs-CZ" dirty="0" err="1" smtClean="0"/>
              <a:t>Achnaton</a:t>
            </a:r>
            <a:r>
              <a:rPr lang="cs-CZ" dirty="0" smtClean="0"/>
              <a:t>, </a:t>
            </a:r>
            <a:r>
              <a:rPr lang="cs-CZ" dirty="0" err="1" smtClean="0"/>
              <a:t>Ramesse</a:t>
            </a:r>
            <a:r>
              <a:rPr lang="cs-CZ" dirty="0" smtClean="0"/>
              <a:t> II., Ptolemaiovci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35 – 40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Po úvodním opakování z minulé hodiny se žáci formou prezentace na interaktivní tabuli doplněné o výklad učitele seznámí s vývojem jednotlivých říší starověkého Egypta a s důležitými egyptskými panovníky a jejich činy. Potom si společně vypracují závěrečná opakovací cvičení.</a:t>
            </a:r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3140968"/>
            <a:ext cx="4506362" cy="707886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EGYPTSKÉ ŘÍŠE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02531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648072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OPAKOVÁNÍ Z MINULÉ HODINY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268760"/>
            <a:ext cx="5019323" cy="461665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Kde se nacházel starověký Egypt?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820723"/>
            <a:ext cx="5836854" cy="40011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Rozkládal se v severní Africe, v povodí řeky Nil.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92896"/>
            <a:ext cx="6513322" cy="461665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Jakou roli hrála řeka Nil v životě Egypťanů?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068960"/>
            <a:ext cx="7444667" cy="646331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Přinášela úrodné bahno a poskytovala vodu pro závlahové systémy, </a:t>
            </a:r>
          </a:p>
          <a:p>
            <a:r>
              <a:rPr lang="cs-CZ" dirty="0"/>
              <a:t>u</a:t>
            </a:r>
            <a:r>
              <a:rPr lang="cs-CZ" dirty="0" smtClean="0"/>
              <a:t>možňovala lodní dopravu.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067780"/>
            <a:ext cx="7935186" cy="461665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Jaký titul měl vládce Egypta a za koho byl považován?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653136"/>
            <a:ext cx="6000361" cy="36933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Byl to faraón a považovali ho za boha žijícího na zemi.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358407"/>
            <a:ext cx="5925020" cy="461665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Čím bylo zvláštní egyptské náboženství?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935720"/>
            <a:ext cx="7300396" cy="36933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Egypťané uctívali více bohů (polyteismus), kteří měli různé podoby.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96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467600" cy="580926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STARÁ ŘÍŠE (asi 3000-2150 př.n.l.)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787208" cy="5328592"/>
          </a:xfrm>
        </p:spPr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.3000 př.n.l. – </a:t>
            </a:r>
            <a:r>
              <a:rPr lang="cs-CZ" b="1" dirty="0" smtClean="0"/>
              <a:t>král MENI – sjednocení Egypta</a:t>
            </a:r>
          </a:p>
          <a:p>
            <a:r>
              <a:rPr lang="cs-CZ" b="1" dirty="0"/>
              <a:t>h</a:t>
            </a:r>
            <a:r>
              <a:rPr lang="cs-CZ" b="1" dirty="0" smtClean="0"/>
              <a:t>lavní město – MENNOFER</a:t>
            </a:r>
          </a:p>
          <a:p>
            <a:r>
              <a:rPr lang="cs-CZ" dirty="0"/>
              <a:t>r</a:t>
            </a:r>
            <a:r>
              <a:rPr lang="cs-CZ" dirty="0" smtClean="0"/>
              <a:t>ozvoj písemnictví a architektury (pyramidy)</a:t>
            </a:r>
          </a:p>
          <a:p>
            <a:r>
              <a:rPr lang="cs-CZ" b="1" dirty="0"/>
              <a:t>k</a:t>
            </a:r>
            <a:r>
              <a:rPr lang="cs-CZ" b="1" dirty="0" smtClean="0"/>
              <a:t>rálové DŽOSER a CHEOPS </a:t>
            </a:r>
            <a:r>
              <a:rPr lang="cs-CZ" dirty="0" smtClean="0"/>
              <a:t>(CHUFEV)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= pyramidy v </a:t>
            </a:r>
            <a:r>
              <a:rPr lang="cs-CZ" dirty="0" err="1" smtClean="0"/>
              <a:t>Sakkáře</a:t>
            </a:r>
            <a:r>
              <a:rPr lang="cs-CZ" dirty="0" smtClean="0"/>
              <a:t> a v Gíze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755576" y="4293096"/>
            <a:ext cx="2088232" cy="1440160"/>
          </a:xfrm>
          <a:prstGeom prst="triangle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ýška 61 m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503607" y="3200400"/>
            <a:ext cx="3164980" cy="253285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ýška 147 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982" y="5950483"/>
            <a:ext cx="2935419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Džoserova</a:t>
            </a:r>
            <a:r>
              <a:rPr lang="cs-CZ" sz="2000" b="1" dirty="0" smtClean="0"/>
              <a:t> pyramida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87128" y="5950483"/>
            <a:ext cx="2997937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Cheopsova pyramida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34287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7467600" cy="580926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  STŘEDNÍ ŘÍŠE (asi 2040-1640 př.n.l.)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h</a:t>
            </a:r>
            <a:r>
              <a:rPr lang="cs-CZ" b="1" dirty="0" smtClean="0"/>
              <a:t>lavní město – VÉSET</a:t>
            </a:r>
          </a:p>
          <a:p>
            <a:r>
              <a:rPr lang="cs-CZ" b="1" dirty="0"/>
              <a:t>h</a:t>
            </a:r>
            <a:r>
              <a:rPr lang="cs-CZ" b="1" dirty="0" smtClean="0"/>
              <a:t>ospodářský a společenský rozvoj říše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= nová výstavba, rozvoj obchodu, správa země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roste moc úředníků = oslabení říše</a:t>
            </a:r>
          </a:p>
          <a:p>
            <a:r>
              <a:rPr lang="cs-CZ" b="1" dirty="0"/>
              <a:t>v</a:t>
            </a:r>
            <a:r>
              <a:rPr lang="cs-CZ" b="1" dirty="0" smtClean="0"/>
              <a:t>pád HYKSÓSŮ </a:t>
            </a:r>
            <a:r>
              <a:rPr lang="cs-CZ" dirty="0" smtClean="0"/>
              <a:t>– vynikající válečníci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bronzové zbraně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využití vozů a koní v boji</a:t>
            </a:r>
          </a:p>
          <a:p>
            <a:pPr marL="0" indent="0">
              <a:buNone/>
            </a:pPr>
            <a:r>
              <a:rPr lang="cs-CZ" b="1" dirty="0" smtClean="0"/>
              <a:t>   = stoletá nadvláda nad Egyptem</a:t>
            </a:r>
            <a:endParaRPr lang="cs-CZ" b="1" dirty="0"/>
          </a:p>
        </p:txBody>
      </p:sp>
      <p:sp>
        <p:nvSpPr>
          <p:cNvPr id="4" name="Násobení 3"/>
          <p:cNvSpPr/>
          <p:nvPr/>
        </p:nvSpPr>
        <p:spPr>
          <a:xfrm>
            <a:off x="3059832" y="2924944"/>
            <a:ext cx="720080" cy="64807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834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7467600" cy="580926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NOVÁ ŘÍŠE (asi 1550-1070 př.n.l.)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lavní město – VÉSET</a:t>
            </a:r>
          </a:p>
          <a:p>
            <a:r>
              <a:rPr lang="cs-CZ" b="1" dirty="0"/>
              <a:t>z</a:t>
            </a:r>
            <a:r>
              <a:rPr lang="cs-CZ" b="1" dirty="0" smtClean="0"/>
              <a:t>laté období Egypta</a:t>
            </a:r>
          </a:p>
          <a:p>
            <a:r>
              <a:rPr lang="cs-CZ" b="1" dirty="0"/>
              <a:t>n</a:t>
            </a:r>
            <a:r>
              <a:rPr lang="cs-CZ" b="1" dirty="0" smtClean="0"/>
              <a:t>ejvětší rozkvět říše </a:t>
            </a:r>
            <a:r>
              <a:rPr lang="cs-CZ" dirty="0" smtClean="0"/>
              <a:t>– chrámové stavby v Luxoru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- výboje a ovládnutí Orientu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- obchod se Sýrií a Palestinou</a:t>
            </a:r>
          </a:p>
          <a:p>
            <a:r>
              <a:rPr lang="cs-CZ" b="1" u="sng" dirty="0"/>
              <a:t>v</a:t>
            </a:r>
            <a:r>
              <a:rPr lang="cs-CZ" b="1" u="sng" dirty="0" smtClean="0"/>
              <a:t>ládcové  Egypta:</a:t>
            </a:r>
          </a:p>
          <a:p>
            <a:r>
              <a:rPr lang="cs-CZ" b="1" dirty="0" err="1"/>
              <a:t>f</a:t>
            </a:r>
            <a:r>
              <a:rPr lang="cs-CZ" b="1" dirty="0" err="1" smtClean="0"/>
              <a:t>araónka</a:t>
            </a:r>
            <a:r>
              <a:rPr lang="cs-CZ" b="1" dirty="0" smtClean="0"/>
              <a:t> HATŠEPSOVET </a:t>
            </a:r>
            <a:r>
              <a:rPr lang="cs-CZ" dirty="0" smtClean="0"/>
              <a:t>– kult skarabea</a:t>
            </a:r>
          </a:p>
          <a:p>
            <a:r>
              <a:rPr lang="cs-CZ" b="1" dirty="0"/>
              <a:t>f</a:t>
            </a:r>
            <a:r>
              <a:rPr lang="cs-CZ" b="1" dirty="0" smtClean="0"/>
              <a:t>araón AMENHOTEP IV. = ACHNATON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provedl náboženskou reformu = 1 bůh (ATON)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jeho syn = </a:t>
            </a:r>
            <a:r>
              <a:rPr lang="cs-CZ" b="1" dirty="0" smtClean="0"/>
              <a:t>TUTANCHAMÓN</a:t>
            </a:r>
            <a:r>
              <a:rPr lang="cs-CZ" dirty="0" smtClean="0"/>
              <a:t> (neporušená hrobka)</a:t>
            </a:r>
          </a:p>
          <a:p>
            <a:r>
              <a:rPr lang="cs-CZ" b="1" dirty="0"/>
              <a:t>f</a:t>
            </a:r>
            <a:r>
              <a:rPr lang="cs-CZ" b="1" dirty="0" smtClean="0"/>
              <a:t>araón RAMESSE II. </a:t>
            </a:r>
            <a:r>
              <a:rPr lang="cs-CZ" dirty="0" smtClean="0"/>
              <a:t>– mírová smlouva s Chetity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- skalní chrám Abú </a:t>
            </a:r>
            <a:r>
              <a:rPr lang="cs-CZ" dirty="0" err="1" smtClean="0"/>
              <a:t>Simbel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812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9647" y="332656"/>
            <a:ext cx="7467600" cy="580926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POZDNÍ DOBA (asi 700-31 př.n.l.)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79647" y="1052736"/>
            <a:ext cx="7467600" cy="79208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dokonalování staveb</a:t>
            </a:r>
          </a:p>
          <a:p>
            <a:r>
              <a:rPr lang="cs-CZ" b="1" dirty="0"/>
              <a:t>s</a:t>
            </a:r>
            <a:r>
              <a:rPr lang="cs-CZ" b="1" dirty="0" smtClean="0"/>
              <a:t>třídání vládců Egypta:</a:t>
            </a:r>
          </a:p>
          <a:p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14285" y="1871061"/>
            <a:ext cx="1479892" cy="400110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ASYŘANÉ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12603" y="2709298"/>
            <a:ext cx="1470274" cy="400110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PERŠANÉ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08068" y="3532946"/>
            <a:ext cx="4105611" cy="400110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MAKEDONCI – Alexandr Veliký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7160" y="4365104"/>
            <a:ext cx="4881465" cy="400110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PTOLEMAIOVCI – královna Kleopatra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35513" y="5272574"/>
            <a:ext cx="4504759" cy="400110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ŘÍMANÉ – připojení Egypta k Římu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5914" y="6093296"/>
            <a:ext cx="7285969" cy="523220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r.31 př.n.l. = KONEC EGYPTSKÉ ŘÍŠE</a:t>
            </a:r>
            <a:endParaRPr lang="cs-CZ" sz="2800" b="1" dirty="0"/>
          </a:p>
        </p:txBody>
      </p:sp>
      <p:sp>
        <p:nvSpPr>
          <p:cNvPr id="11" name="Šipka dolů 10"/>
          <p:cNvSpPr/>
          <p:nvPr/>
        </p:nvSpPr>
        <p:spPr>
          <a:xfrm>
            <a:off x="4226582" y="2344574"/>
            <a:ext cx="319674" cy="3039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4226582" y="3194663"/>
            <a:ext cx="319674" cy="3039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4229530" y="4011843"/>
            <a:ext cx="316726" cy="3039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4256942" y="4858980"/>
            <a:ext cx="289314" cy="3083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360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467600" cy="580926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    CO JSME SI ZAPAMATOVALI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240" cy="4873752"/>
          </a:xfrm>
        </p:spPr>
        <p:txBody>
          <a:bodyPr/>
          <a:lstStyle/>
          <a:p>
            <a:r>
              <a:rPr lang="cs-CZ" b="1" dirty="0" smtClean="0"/>
              <a:t>Seřaď události a osobnosti od nejstarších k nejmladším: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KLEOPATRA – CHEOPS – VÉSET – ŘÍM – LUXOR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-STARÁ ŘÍŠE – HYKSÓSOVÉ – MENI - ACHNATON</a:t>
            </a:r>
          </a:p>
          <a:p>
            <a:pPr marL="0" indent="0">
              <a:buNone/>
            </a:pPr>
            <a:r>
              <a:rPr lang="cs-CZ" dirty="0" smtClean="0"/>
              <a:t> - PERŠANÉ – RAMESSE – ASYŘANÉ – PYRAMIDY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00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467600" cy="580926"/>
          </a:xfr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   CO JSME SI ZAPAMATOVALI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r>
              <a:rPr lang="cs-CZ" b="1" dirty="0" smtClean="0"/>
              <a:t>Spoj pojmy, které k sobě patří: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HYKSÓSOVÉ                           SLUNEČNÍ BŮH</a:t>
            </a:r>
          </a:p>
          <a:p>
            <a:pPr marL="0" indent="0">
              <a:buNone/>
            </a:pPr>
            <a:r>
              <a:rPr lang="cs-CZ" dirty="0" smtClean="0"/>
              <a:t>AMENHOTEP IV.                    VÁLEČNÍCI</a:t>
            </a:r>
          </a:p>
          <a:p>
            <a:pPr marL="0" indent="0">
              <a:buNone/>
            </a:pPr>
            <a:r>
              <a:rPr lang="cs-CZ" dirty="0" smtClean="0"/>
              <a:t>IMHOTEP                                 ACHNATON</a:t>
            </a:r>
            <a:br>
              <a:rPr lang="cs-CZ" dirty="0" smtClean="0"/>
            </a:br>
            <a:r>
              <a:rPr lang="cs-CZ" dirty="0" smtClean="0"/>
              <a:t>KLEOPATRA                            STAVITEL PYRAMID</a:t>
            </a:r>
          </a:p>
          <a:p>
            <a:pPr marL="0" indent="0">
              <a:buNone/>
            </a:pPr>
            <a:r>
              <a:rPr lang="cs-CZ" dirty="0" smtClean="0"/>
              <a:t>VÉSET                                      PTOLEMAIOVCI</a:t>
            </a:r>
          </a:p>
          <a:p>
            <a:pPr marL="0" indent="0">
              <a:buNone/>
            </a:pPr>
            <a:r>
              <a:rPr lang="cs-CZ" dirty="0" smtClean="0"/>
              <a:t>ATON                                        SJEDNOTITEL EGYPTA</a:t>
            </a:r>
          </a:p>
          <a:p>
            <a:pPr marL="0" indent="0">
              <a:buNone/>
            </a:pPr>
            <a:r>
              <a:rPr lang="cs-CZ" dirty="0" smtClean="0"/>
              <a:t>MENI                                        HLAVNÍ MĚSTO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50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34887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1018</TotalTime>
  <Words>485</Words>
  <Application>Microsoft Office PowerPoint</Application>
  <PresentationFormat>Předvádění na obrazovce (4:3)</PresentationFormat>
  <Paragraphs>95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Prezentace aplikace PowerPoint</vt:lpstr>
      <vt:lpstr>Prezentace aplikace PowerPoint</vt:lpstr>
      <vt:lpstr>    OPAKOVÁNÍ Z MINULÉ HODINY</vt:lpstr>
      <vt:lpstr>  STARÁ ŘÍŠE (asi 3000-2150 př.n.l.)</vt:lpstr>
      <vt:lpstr>  STŘEDNÍ ŘÍŠE (asi 2040-1640 př.n.l.)</vt:lpstr>
      <vt:lpstr>  NOVÁ ŘÍŠE (asi 1550-1070 př.n.l.)</vt:lpstr>
      <vt:lpstr>  POZDNÍ DOBA (asi 700-31 př.n.l.)</vt:lpstr>
      <vt:lpstr>      CO JSME SI ZAPAMATOVALI</vt:lpstr>
      <vt:lpstr>     CO JSME SI ZAPAMATOVALI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206</cp:revision>
  <dcterms:created xsi:type="dcterms:W3CDTF">2012-03-26T21:10:22Z</dcterms:created>
  <dcterms:modified xsi:type="dcterms:W3CDTF">2013-01-15T08:40:06Z</dcterms:modified>
</cp:coreProperties>
</file>