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2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29FD3-4A0B-46DB-BD73-620384A16837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68C69-6A39-4376-8C38-062DC05A4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619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68C69-6A39-4376-8C38-062DC05A4C0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61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D511-9EB3-4109-B8D5-668FB67DE418}" type="datetime1">
              <a:rPr lang="cs-CZ" smtClean="0"/>
              <a:t>21.1.2013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25A2E-A02F-41C1-A0AA-036435CBF1DD}" type="datetime1">
              <a:rPr lang="cs-CZ" smtClean="0"/>
              <a:t>21.1.2013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7AFF-2F94-40AB-9FD7-8FE56A8754DB}" type="datetime1">
              <a:rPr lang="cs-CZ" smtClean="0"/>
              <a:t>21.1.2013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75BC-7E93-44FA-BD88-94000E16E0CC}" type="datetime1">
              <a:rPr lang="cs-CZ" smtClean="0"/>
              <a:t>21.1.2013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B906E-0DB7-4EAD-BFC0-1C59D68F2A82}" type="datetime1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709CE-12E6-4CA7-A536-98FFB76F68A4}" type="datetime1">
              <a:rPr lang="cs-CZ" smtClean="0"/>
              <a:t>21.1.2013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AFCE8-5F55-4A99-ACC2-6CCFE4F3BD01}" type="datetime1">
              <a:rPr lang="cs-CZ" smtClean="0"/>
              <a:t>21.1.2013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0461-40EB-4BE3-8086-D269206FC709}" type="datetime1">
              <a:rPr lang="cs-CZ" smtClean="0"/>
              <a:t>21.1.2013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E111-0E87-4C60-88CE-C2D31E28FBAA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D58FD-5B14-4284-B6C4-683149F77258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2FA0E-DFC1-4488-A482-118D1AB00C58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A6DB36-AB33-4033-9905-BBF109212051}" type="datetime1">
              <a:rPr lang="cs-CZ" smtClean="0"/>
              <a:t>21.1.2013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search?num=10&amp;hl=cs&amp;site=imghp&amp;tbm=isch&amp;source=hp&amp;biw=1249&amp;bih=595&amp;q=adventivn%C3%AD+ko%C5%99eny&amp;oq=adventivn%C3%AD&amp;gs_l=img.1.0.0j0i24l4.1626.7640.0.10389.10.5.0.5.5.0.81.376.5.5.0...0.0...1ac.1.a3e1ngHlx2Y" TargetMode="External"/><Relationship Id="rId3" Type="http://schemas.openxmlformats.org/officeDocument/2006/relationships/hyperlink" Target="http://www.google.cz/search?hl=cs&amp;q=du%C5%BEnat%C3%BD+ko%C5%99en&amp;bav=on.2,or.r_gc.r_pw.r_qf.&amp;biw=1249&amp;bih=595&amp;wrapid=tlif135876848713310&amp;um=1&amp;ie=UTF-8&amp;tbm=isch&amp;source=og&amp;sa=N&amp;tab=wi&amp;ei=Yiv9ULKCAYLOhAed-ICgAQ" TargetMode="External"/><Relationship Id="rId7" Type="http://schemas.openxmlformats.org/officeDocument/2006/relationships/hyperlink" Target="http://www.google.cz/search?num=10&amp;hl=cs&amp;site=imghp&amp;tbm=isch&amp;source=hp&amp;biw=1249&amp;bih=595&amp;q=ko%C5%99en+hlavn%C3%AD&amp;oq=ko%C5%99en+hlavn%C3%AD&amp;gs_l=img.12...2239.4663.0.6467.12.6.0.6.6.0.74.376.6.6.0...0.0...1ac.1.MazBIvDTOBI" TargetMode="External"/><Relationship Id="rId12" Type="http://schemas.openxmlformats.org/officeDocument/2006/relationships/hyperlink" Target="http://www.google.cz/search?num=10&amp;hl=cs&amp;site=imghp&amp;tbm=isch&amp;source=hp&amp;biw=1249&amp;bih=595&amp;q=monstera&amp;oq=monstera&amp;gs_l=img.1.0.0l2j0i24j0i10i24l2j0i24l5.1479.3454.0.4919.8.5.0.3.3.0.96.390.5.5.0...0.0...1ac.1.D2YdCDXpdGU" TargetMode="External"/><Relationship Id="rId2" Type="http://schemas.openxmlformats.org/officeDocument/2006/relationships/hyperlink" Target="http://www.google.cz/search?hl=cs&amp;q=ko%C5%99en&amp;bav=on.2,or.r_gc.r_pw.r_qf.&amp;bvm=bv.41248874,d.d2k&amp;biw=1249&amp;bih=595&amp;wrapid=tlif135876711480510&amp;um=1&amp;ie=UTF-8&amp;tbm=isch&amp;source=og&amp;sa=N&amp;tab=wi&amp;ei=1CX9UNT5A4fDhAfuzIB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search?hl=cs&amp;gs_rn=1&amp;gs_ri=serp&amp;pq=k%C5%99en&amp;cp=4&amp;gs_id=o&amp;xhr=t&amp;q=%C5%99epa&amp;bav=on.2,or.r_gc.r_pw.r_qf.&amp;biw=1249&amp;bih=595&amp;wrapid=tljp1358769304055212&amp;um=1&amp;ie=UTF-8&amp;tbm=isch&amp;source=og&amp;sa=N&amp;tab=wi&amp;ei=ZC79UJicJoqohAfX_oG4Bw" TargetMode="External"/><Relationship Id="rId11" Type="http://schemas.openxmlformats.org/officeDocument/2006/relationships/hyperlink" Target="http://www.google.cz/search?num=10&amp;hl=cs&amp;site=imghp&amp;tbm=isch&amp;source=hp&amp;biw=1249&amp;bih=595&amp;q=ko%C5%99enov%C3%A9+hl%C3%ADzy&amp;oq=ko%C5%99enov%C3%A9+hl%C3%ADzy&amp;gs_l=img.12..0.1408.5415.0.7251.14.8.0.6.6.0.71.347.8.8.0...0.0...1ac.1._gGJn5Wy04I" TargetMode="External"/><Relationship Id="rId5" Type="http://schemas.openxmlformats.org/officeDocument/2006/relationships/hyperlink" Target="http://www.google.cz/search?hl=cs&amp;q=k%C5%99en&amp;bav=on.2,or.r_gc.r_pw.r_qf.&amp;biw=1249&amp;bih=595&amp;wrapid=tlif135876886620310&amp;um=1&amp;ie=UTF-8&amp;tbm=isch&amp;source=og&amp;sa=N&amp;tab=wi&amp;ei=2y39UOvWGpOChQe02IDoAQ" TargetMode="External"/><Relationship Id="rId10" Type="http://schemas.openxmlformats.org/officeDocument/2006/relationships/hyperlink" Target="http://www.google.cz/search?num=10&amp;hl=cs&amp;site=imghp&amp;tbm=isch&amp;source=hp&amp;biw=1249&amp;bih=595&amp;q=bulva+%C5%99epa&amp;oq=bulva+%C5%99epa&amp;gs_l=img.12...2188.5899.0.7528.10.6.0.4.4.0.114.493.5j1.6.0...0.0...1ac.1.FUEKCw0pjH0" TargetMode="External"/><Relationship Id="rId4" Type="http://schemas.openxmlformats.org/officeDocument/2006/relationships/hyperlink" Target="http://www.google.cz/search?hl=cs&amp;q=d%C5%99evnat%C3%BD+ko%C5%99en&amp;bav=on.2,or.r_gc.r_pw.r_qf.&amp;biw=1249&amp;bih=595&amp;wrapid=tlif135876879395810&amp;um=1&amp;ie=UTF-8&amp;tbm=isch&amp;source=og&amp;sa=N&amp;tab=wi&amp;ei=cCz9UPgIkreEB4PBgNgM" TargetMode="External"/><Relationship Id="rId9" Type="http://schemas.openxmlformats.org/officeDocument/2006/relationships/hyperlink" Target="http://www.google.cz/search?num=10&amp;hl=cs&amp;site=imghp&amp;tbm=isch&amp;source=hp&amp;biw=1249&amp;bih=595&amp;q=pod%C3%A9ln%C3%BD+%C5%99ez+ko%C5%99enem&amp;oq=pod%C3%A9l&amp;gs_l=img.1.1.0l10.1437.3055.0.6232.5.4.0.1.1.0.81.305.4.4.0...0.0...1ac.1.ft38yzSlgf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kořen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Vegetativní orgány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6872"/>
            <a:ext cx="2695575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kořen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charakteristické znaky kořene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</a:t>
            </a:r>
            <a:r>
              <a:rPr lang="cs-CZ" dirty="0" smtClean="0"/>
              <a:t>: kořen hlavní, postranní adventivní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2013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09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kořen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pravidla podzemní orgán rostliny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17199"/>
            <a:ext cx="1828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2900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28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upevňuje rostlinu v zemi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nasává z půdy vodu s minerálními látkami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ukládají se v něm zásobní látky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mechanická, vodivá, zásobní funkce 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61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kořen je založen již v zárodku semene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při klíčení vyrůstá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kořínek –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radikula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proniká do půdy – pozitivní geotropismus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mění se v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kořen hlavní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z něho později vyrůstají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kořeny postranní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48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kořenů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byliny </a:t>
            </a:r>
            <a:r>
              <a:rPr lang="cs-CZ" dirty="0" smtClean="0">
                <a:sym typeface="Wingdings 3"/>
              </a:rPr>
              <a:t> dužnaté kořeny ( tloustnou omezeně )</a:t>
            </a:r>
          </a:p>
          <a:p>
            <a:pPr marL="0" indent="0">
              <a:buNone/>
            </a:pPr>
            <a:endParaRPr lang="cs-CZ" dirty="0">
              <a:sym typeface="Wingdings 3"/>
            </a:endParaRP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pPr marL="0" indent="0">
              <a:buNone/>
            </a:pPr>
            <a:endParaRPr lang="cs-CZ" dirty="0">
              <a:sym typeface="Wingdings 3"/>
            </a:endParaRPr>
          </a:p>
          <a:p>
            <a:pPr marL="0" indent="0">
              <a:buNone/>
            </a:pPr>
            <a:r>
              <a:rPr lang="cs-CZ" dirty="0" smtClean="0">
                <a:sym typeface="Wingdings 3"/>
              </a:rPr>
              <a:t>stromy a keře  dřevnaté kořeny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6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52936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887" y="2729111"/>
            <a:ext cx="164782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45224"/>
            <a:ext cx="16764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70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Tvary kořenů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itkovitý 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tenký, dlouhý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klíčící rostliny )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válcovitý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po celé délce přibližně stejně tlustý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( křen )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  <a:sym typeface="Wingdings 3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199"/>
            <a:ext cx="4343400" cy="5148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  <a:sym typeface="Wingdings 3"/>
              </a:rPr>
              <a:t>vřetenovitý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  protáhlý, postupně se zužuje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( 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mrkev, většina stromů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  <a:sym typeface="Wingdings 3"/>
              </a:rPr>
              <a:t>řepovitý 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krátký, dole náhle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zúžený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( 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řepa 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7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20074"/>
            <a:ext cx="1676400" cy="125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56992"/>
            <a:ext cx="228600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259033"/>
            <a:ext cx="1661170" cy="1186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060" y="2159705"/>
            <a:ext cx="1224136" cy="176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11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kořenových systémů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kořen hlavní a kořeny postranní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dvouděložné rostliny a většina nahosemenných rostlin 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kořeny  náhradní ( adventivní )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jednoděložné rostliny )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ohou vznikat na stoncích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 listech – vegetativní množení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8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84784"/>
            <a:ext cx="128587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61164"/>
            <a:ext cx="21431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46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Tloustnutí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u</a:t>
            </a:r>
            <a:r>
              <a:rPr lang="cs-CZ" dirty="0" smtClean="0"/>
              <a:t> 1-děložných rostlin je primární stavba kořene zachována po celý život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u</a:t>
            </a:r>
            <a:r>
              <a:rPr lang="cs-CZ" dirty="0" smtClean="0"/>
              <a:t> 2-děložných rostlin a nahosemenných rostlin dochází ke druhotnému tloustnutí kořene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22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Podélný řez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ořenová čepička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chrana buněk dělivého pletiva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kraje buněk slizovatí – pronikání 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do půdy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řesýpavý škrob – pozitivní geotropismus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óna dělivá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dělení buněk, primární meristém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óna prodlužovací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ůst kořene</a:t>
            </a:r>
          </a:p>
          <a:p>
            <a:pPr marL="0" indent="0">
              <a:buNone/>
            </a:pP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óna absorpční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ořenové vlásky, čerpání vody s živinami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10</a:t>
            </a:fld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096" y="1340768"/>
            <a:ext cx="1532028" cy="2631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74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Příčný řez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ořenová pokožka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jednovrstevná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rimární kořenová kůra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exodermis </a:t>
            </a:r>
            <a:r>
              <a:rPr lang="cs-CZ" sz="2000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ochranná, krycí vrstva</a:t>
            </a:r>
          </a:p>
          <a:p>
            <a:pPr marL="0" indent="0">
              <a:buNone/>
            </a:pP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mezodermis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zásobní vrstva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ndodermis </a:t>
            </a:r>
            <a:r>
              <a:rPr lang="cs-CZ" sz="2000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vnitřní vrstva</a:t>
            </a: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pericykl</a:t>
            </a:r>
          </a:p>
          <a:p>
            <a:pPr marL="0" indent="0">
              <a:buNone/>
            </a:pP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a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kladájí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se zde postranní kořeny</a:t>
            </a: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évní svazky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dřeň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11</a:t>
            </a:fld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77108"/>
            <a:ext cx="25527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84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Symbióza kořenů 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ůdními bakteriemi 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</a:t>
            </a:r>
            <a:r>
              <a:rPr lang="cs-CZ" dirty="0" err="1" smtClean="0">
                <a:latin typeface="Arial" pitchFamily="34" charset="0"/>
                <a:cs typeface="Arial" pitchFamily="34" charset="0"/>
                <a:sym typeface="Wingdings 3"/>
              </a:rPr>
              <a:t>nádorky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 na kořenech bobovitých rostlin, obohacení rostlin o dusík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  <a:sym typeface="Wingdings 3"/>
              </a:rPr>
              <a:t>h</a:t>
            </a:r>
            <a:r>
              <a:rPr lang="cs-CZ" b="1" dirty="0" smtClean="0">
                <a:latin typeface="Arial" pitchFamily="34" charset="0"/>
                <a:cs typeface="Arial" pitchFamily="34" charset="0"/>
                <a:sym typeface="Wingdings 3"/>
              </a:rPr>
              <a:t>oubovými vlákny – </a:t>
            </a:r>
            <a:r>
              <a:rPr lang="cs-CZ" b="1" i="1" dirty="0" smtClean="0">
                <a:latin typeface="Arial" pitchFamily="34" charset="0"/>
                <a:cs typeface="Arial" pitchFamily="34" charset="0"/>
                <a:sym typeface="Wingdings 3"/>
              </a:rPr>
              <a:t>mykorrhiza</a:t>
            </a:r>
          </a:p>
          <a:p>
            <a:pPr marL="0" indent="0"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  <a:sym typeface="Wingdings 3"/>
              </a:rPr>
              <a:t>a) vnější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houbová vlákna oplétají kořenové vlásky stromů, zvětšení nasávací plochy</a:t>
            </a:r>
          </a:p>
          <a:p>
            <a:pPr marL="514350" indent="-514350">
              <a:buAutoNum type="alphaLcParenR"/>
            </a:pPr>
            <a:endParaRPr lang="cs-CZ" dirty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  <a:sym typeface="Wingdings 3"/>
              </a:rPr>
              <a:t>b) vnitřní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houbová vlákna pronikají do vnitřních pletiv ( orchideje 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53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476" y="476672"/>
            <a:ext cx="8686800" cy="841248"/>
          </a:xfrm>
        </p:spPr>
        <p:txBody>
          <a:bodyPr/>
          <a:lstStyle/>
          <a:p>
            <a:r>
              <a:rPr lang="cs-CZ" dirty="0" smtClean="0"/>
              <a:t>Metamorfózy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175766"/>
            <a:ext cx="4191000" cy="5595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ořeny mohou být přizpůsobeny různým funkcím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zásobní funkce </a:t>
            </a:r>
            <a:r>
              <a:rPr lang="cs-CZ" sz="2400" b="1" dirty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kořenové hlízy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jiřiny</a:t>
            </a: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bulvy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řepa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343400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i="1" dirty="0">
                <a:latin typeface="Arial" pitchFamily="34" charset="0"/>
                <a:cs typeface="Arial" pitchFamily="34" charset="0"/>
              </a:rPr>
              <a:t>přijímání vzdušné vlhkosti </a:t>
            </a:r>
            <a:r>
              <a:rPr lang="cs-CZ" sz="2400" dirty="0" smtClean="0">
                <a:latin typeface="Arial" pitchFamily="34" charset="0"/>
                <a:cs typeface="Arial" pitchFamily="34" charset="0"/>
                <a:sym typeface="Wingdings 3"/>
              </a:rPr>
              <a:t>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vzdušné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kořeny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monstera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přichycovací </a:t>
            </a:r>
            <a:r>
              <a:rPr lang="cs-CZ" sz="2400" b="1" i="1" dirty="0">
                <a:latin typeface="Arial" pitchFamily="34" charset="0"/>
                <a:cs typeface="Arial" pitchFamily="34" charset="0"/>
              </a:rPr>
              <a:t>funkce </a:t>
            </a:r>
            <a:r>
              <a:rPr lang="cs-CZ" sz="2400" b="1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příčepivé kořeny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břečťan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pronikání </a:t>
            </a:r>
            <a:r>
              <a:rPr lang="cs-CZ" sz="2400" b="1" i="1" dirty="0">
                <a:latin typeface="Arial" pitchFamily="34" charset="0"/>
                <a:cs typeface="Arial" pitchFamily="34" charset="0"/>
              </a:rPr>
              <a:t>do vodivých pletiv jiných rostlin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haustoria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jmelí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13</a:t>
            </a:fld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403" y="5304161"/>
            <a:ext cx="1899295" cy="125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06" y="3882833"/>
            <a:ext cx="152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88840"/>
            <a:ext cx="180022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72508"/>
            <a:ext cx="1944216" cy="988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994" y="5900167"/>
            <a:ext cx="1698848" cy="870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84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http://www.google.cz/search?hl=cs&amp;q=ko%C5%99en&amp;bav=on.2,or.r_gc.r_pw.r_qf.&amp;</a:t>
            </a:r>
            <a:r>
              <a:rPr lang="cs-CZ" sz="900" dirty="0" smtClean="0">
                <a:hlinkClick r:id="rId2"/>
              </a:rPr>
              <a:t>bvm=bv.41248874,d.d2k&amp;biw=1249&amp;bih=595&amp;wrapid=tlif135876711480510&amp;um=1&amp;ie=UTF-8&amp;tbm=isch&amp;source=og&amp;sa=N&amp;tab=wi&amp;ei=1CX9UNT5A4fDhAfuzIBY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http://www.google.cz/search?hl=cs&amp;q=ko%C5%99en&amp;bav=on.2,or.r_gc.r_pw.r_qf.&amp;</a:t>
            </a:r>
            <a:r>
              <a:rPr lang="cs-CZ" sz="900" dirty="0" smtClean="0">
                <a:hlinkClick r:id="rId2"/>
              </a:rPr>
              <a:t>bvm=bv.41248874,d.d2k&amp;biw=1249&amp;bih=595&amp;wrapid=tlif135876711480510&amp;um=1&amp;ie=UTF-8&amp;tbm=isch&amp;source=og&amp;sa=N&amp;tab=wi&amp;ei=1CX9UNT5A4fDhAfuzIBY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http://www.google.cz/search?hl=cs&amp;q=ko%C5%99en&amp;bav=on.2,or.r_gc.r_pw.r_qf.&amp;</a:t>
            </a:r>
            <a:r>
              <a:rPr lang="cs-CZ" sz="900" dirty="0" smtClean="0">
                <a:hlinkClick r:id="rId2"/>
              </a:rPr>
              <a:t>bvm=bv.41248874,d.d2k&amp;biw=1249&amp;bih=595&amp;wrapid=tlif135876711480510&amp;um=1&amp;ie=UTF-8&amp;tbm=isch&amp;source=og&amp;sa=N&amp;tab=wi&amp;ei=1CX9UNT5A4fDhAfuzIBY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3"/>
              </a:rPr>
              <a:t>http://www.google.cz/search?hl=cs&amp;q=du%C5%BEnat%C3%BD+ko%C5%99en&amp;bav=on.2,or.r_gc.r_pw.r_qf.&amp;</a:t>
            </a:r>
            <a:r>
              <a:rPr lang="cs-CZ" sz="900" dirty="0" smtClean="0">
                <a:hlinkClick r:id="rId3"/>
              </a:rPr>
              <a:t>biw=1249&amp;bih=595&amp;wrapid=tlif135876848713310&amp;um=1&amp;ie=UTF-8&amp;tbm=isch&amp;source=og&amp;sa=N&amp;tab=wi&amp;ei=Yiv9ULKCAYLOhAed-ICgAQ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3"/>
              </a:rPr>
              <a:t>http://www.google.cz/search?hl=cs&amp;q=du%C5%BEnat%C3%BD+ko%C5%99en&amp;bav=on.2,or.r_gc.r_pw.r_qf.&amp;</a:t>
            </a:r>
            <a:r>
              <a:rPr lang="cs-CZ" sz="900" dirty="0" smtClean="0">
                <a:hlinkClick r:id="rId3"/>
              </a:rPr>
              <a:t>biw=1249&amp;bih=595&amp;wrapid=tlif135876848713310&amp;um=1&amp;ie=UTF-8&amp;tbm=isch&amp;source=og&amp;sa=N&amp;tab=wi&amp;ei=Yiv9ULKCAYLOhAed-ICgAQ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4"/>
              </a:rPr>
              <a:t>http://www.google.cz/search?hl=cs&amp;q=d%C5%99evnat%C3%BD+ko%C5%99en&amp;bav=on.2,or.r_gc.r_pw.r_qf.&amp;</a:t>
            </a:r>
            <a:r>
              <a:rPr lang="cs-CZ" sz="900" dirty="0" smtClean="0">
                <a:hlinkClick r:id="rId4"/>
              </a:rPr>
              <a:t>biw=1249&amp;bih=595&amp;wrapid=tlif135876879395810&amp;um=1&amp;ie=UTF-8&amp;tbm=isch&amp;source=og&amp;sa=N&amp;tab=wi&amp;ei=cCz9UPgIkreEB4PBgNgM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5"/>
              </a:rPr>
              <a:t>http://www.google.cz/search?hl=cs&amp;q=k%C5%99en&amp;bav=on.2,or.r_gc.r_pw.r_qf.&amp;</a:t>
            </a:r>
            <a:r>
              <a:rPr lang="cs-CZ" sz="900" dirty="0" smtClean="0">
                <a:hlinkClick r:id="rId5"/>
              </a:rPr>
              <a:t>biw=1249&amp;bih=595&amp;wrapid=tlif135876886620310&amp;um=1&amp;ie=UTF-8&amp;tbm=isch&amp;source=og&amp;sa=N&amp;tab=wi&amp;ei=2y39UOvWGpOChQe02IDoAQ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cs&amp;q</a:t>
            </a:r>
            <a:r>
              <a:rPr lang="cs-CZ" sz="900" dirty="0"/>
              <a:t>=k%C5%99en&amp;bav=on.2,or.r_gc.r_pw.r_qf.&amp;biw=1249&amp;bih=595&amp;wrapid=tlif135876886620310&amp;um=1&amp;ie=UTF-8&amp;tbm=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=2y39UOvWGpOChQe02IDoAQ#um=1&amp;hl=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</a:t>
            </a:r>
            <a:r>
              <a:rPr lang="cs-CZ" sz="900" dirty="0" err="1"/>
              <a:t>mrkev&amp;oq</a:t>
            </a:r>
            <a:r>
              <a:rPr lang="cs-CZ" sz="900" dirty="0"/>
              <a:t>=</a:t>
            </a:r>
            <a:r>
              <a:rPr lang="cs-CZ" sz="900" dirty="0" err="1"/>
              <a:t>mrkev&amp;gs_l</a:t>
            </a:r>
            <a:r>
              <a:rPr lang="cs-CZ" sz="900" dirty="0"/>
              <a:t>=img.1.0.0l5j0i24l5.43995.47212.0.49130.8.8.0.0.0.0.108.643.7j1.8.0...0.0...1c.1.mUf97X16DIs&amp;bav=on.2,or.r_gc.r_pw.r_qf.&amp;</a:t>
            </a:r>
            <a:r>
              <a:rPr lang="cs-CZ" sz="900" dirty="0" smtClean="0"/>
              <a:t>bvm=bv.41248874,d.ZG4&amp;fp=354caa660a57a1ea&amp;biw=1249&amp;bih=595</a:t>
            </a:r>
          </a:p>
          <a:p>
            <a:pPr marL="0" indent="0">
              <a:buNone/>
            </a:pPr>
            <a:r>
              <a:rPr lang="cs-CZ" sz="900" dirty="0">
                <a:hlinkClick r:id="rId6"/>
              </a:rPr>
              <a:t>http://www.google.cz/search?hl=cs&amp;gs_rn=1&amp;gs_ri=serp&amp;pq=k%C5%99en&amp;cp=4&amp;gs_id=o&amp;xhr=t&amp;q=%C5%99epa&amp;bav=on.2,or.r_gc.r_pw.r_qf.&amp;</a:t>
            </a:r>
            <a:r>
              <a:rPr lang="cs-CZ" sz="900" dirty="0" smtClean="0">
                <a:hlinkClick r:id="rId6"/>
              </a:rPr>
              <a:t>biw=1249&amp;bih=595&amp;wrapid=tljp1358769304055212&amp;um=1&amp;ie=UTF-8&amp;tbm=isch&amp;source=og&amp;sa=N&amp;tab=wi&amp;ei=ZC79UJicJoqohAfX_oG4Bw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=1249&amp;bih=595&amp;q=kl%C3%AD%C4%8Dn%C3%AD+rostlina&amp;oq=kl%C3%AD%C4%8D%C3%ADc%C3%AD&amp;gs_l=img.1.3.0l2j0i24j0i10i24j0i24l4.5594.7810.0.13477.7.7.0.0.0.0.87.533.7.7.0...0.0...</a:t>
            </a:r>
            <a:r>
              <a:rPr lang="cs-CZ" sz="900" dirty="0" smtClean="0"/>
              <a:t>1ac.1.wkKmXXSiq74</a:t>
            </a:r>
          </a:p>
          <a:p>
            <a:pPr marL="0" indent="0">
              <a:buNone/>
            </a:pPr>
            <a:r>
              <a:rPr lang="cs-CZ" sz="900" dirty="0">
                <a:hlinkClick r:id="rId7"/>
              </a:rPr>
              <a:t>http://www.google.cz/</a:t>
            </a:r>
            <a:r>
              <a:rPr lang="cs-CZ" sz="900" dirty="0" err="1">
                <a:hlinkClick r:id="rId7"/>
              </a:rPr>
              <a:t>search?num</a:t>
            </a:r>
            <a:r>
              <a:rPr lang="cs-CZ" sz="900" dirty="0">
                <a:hlinkClick r:id="rId7"/>
              </a:rPr>
              <a:t>=10&amp;hl=</a:t>
            </a:r>
            <a:r>
              <a:rPr lang="cs-CZ" sz="900" dirty="0" err="1">
                <a:hlinkClick r:id="rId7"/>
              </a:rPr>
              <a:t>cs&amp;site</a:t>
            </a:r>
            <a:r>
              <a:rPr lang="cs-CZ" sz="900" dirty="0">
                <a:hlinkClick r:id="rId7"/>
              </a:rPr>
              <a:t>=</a:t>
            </a:r>
            <a:r>
              <a:rPr lang="cs-CZ" sz="900" dirty="0" err="1">
                <a:hlinkClick r:id="rId7"/>
              </a:rPr>
              <a:t>imghp&amp;tbm</a:t>
            </a:r>
            <a:r>
              <a:rPr lang="cs-CZ" sz="900" dirty="0">
                <a:hlinkClick r:id="rId7"/>
              </a:rPr>
              <a:t>=</a:t>
            </a:r>
            <a:r>
              <a:rPr lang="cs-CZ" sz="900" dirty="0" err="1">
                <a:hlinkClick r:id="rId7"/>
              </a:rPr>
              <a:t>isch&amp;source</a:t>
            </a:r>
            <a:r>
              <a:rPr lang="cs-CZ" sz="900" dirty="0">
                <a:hlinkClick r:id="rId7"/>
              </a:rPr>
              <a:t>=</a:t>
            </a:r>
            <a:r>
              <a:rPr lang="cs-CZ" sz="900" dirty="0" err="1">
                <a:hlinkClick r:id="rId7"/>
              </a:rPr>
              <a:t>hp&amp;biw</a:t>
            </a:r>
            <a:r>
              <a:rPr lang="cs-CZ" sz="900" dirty="0">
                <a:hlinkClick r:id="rId7"/>
              </a:rPr>
              <a:t>=1249&amp;bih=595&amp;q=ko%C5%99en+hlavn%C3%AD&amp;oq=ko%C5%99en+hlavn%C3%AD&amp;gs_l=img.12...2239.4663.0.6467.12.6.0.6.6.0.74.376.6.6.0...0.0...</a:t>
            </a:r>
            <a:r>
              <a:rPr lang="cs-CZ" sz="900" dirty="0" smtClean="0">
                <a:hlinkClick r:id="rId7"/>
              </a:rPr>
              <a:t>1ac.1.MazBIvDTOBI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8"/>
              </a:rPr>
              <a:t>http://www.google.cz/</a:t>
            </a:r>
            <a:r>
              <a:rPr lang="cs-CZ" sz="900" dirty="0" err="1">
                <a:hlinkClick r:id="rId8"/>
              </a:rPr>
              <a:t>search?num</a:t>
            </a:r>
            <a:r>
              <a:rPr lang="cs-CZ" sz="900" dirty="0">
                <a:hlinkClick r:id="rId8"/>
              </a:rPr>
              <a:t>=10&amp;hl=</a:t>
            </a:r>
            <a:r>
              <a:rPr lang="cs-CZ" sz="900" dirty="0" err="1">
                <a:hlinkClick r:id="rId8"/>
              </a:rPr>
              <a:t>cs&amp;site</a:t>
            </a:r>
            <a:r>
              <a:rPr lang="cs-CZ" sz="900" dirty="0">
                <a:hlinkClick r:id="rId8"/>
              </a:rPr>
              <a:t>=</a:t>
            </a:r>
            <a:r>
              <a:rPr lang="cs-CZ" sz="900" dirty="0" err="1">
                <a:hlinkClick r:id="rId8"/>
              </a:rPr>
              <a:t>imghp&amp;tbm</a:t>
            </a:r>
            <a:r>
              <a:rPr lang="cs-CZ" sz="900" dirty="0">
                <a:hlinkClick r:id="rId8"/>
              </a:rPr>
              <a:t>=</a:t>
            </a:r>
            <a:r>
              <a:rPr lang="cs-CZ" sz="900" dirty="0" err="1">
                <a:hlinkClick r:id="rId8"/>
              </a:rPr>
              <a:t>isch&amp;source</a:t>
            </a:r>
            <a:r>
              <a:rPr lang="cs-CZ" sz="900" dirty="0">
                <a:hlinkClick r:id="rId8"/>
              </a:rPr>
              <a:t>=</a:t>
            </a:r>
            <a:r>
              <a:rPr lang="cs-CZ" sz="900" dirty="0" err="1">
                <a:hlinkClick r:id="rId8"/>
              </a:rPr>
              <a:t>hp&amp;biw</a:t>
            </a:r>
            <a:r>
              <a:rPr lang="cs-CZ" sz="900" dirty="0">
                <a:hlinkClick r:id="rId8"/>
              </a:rPr>
              <a:t>=1249&amp;bih=595&amp;q=adventivn%C3%AD+ko%C5%99eny&amp;oq=adventivn%C3%AD&amp;gs_l=img.1.0.0j0i24l4.1626.7640.0.10389.10.5.0.5.5.0.81.376.5.5.0...0.0...</a:t>
            </a:r>
            <a:r>
              <a:rPr lang="cs-CZ" sz="900" dirty="0" smtClean="0">
                <a:hlinkClick r:id="rId8"/>
              </a:rPr>
              <a:t>1ac.1.a3e1ngHlx2Y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9"/>
              </a:rPr>
              <a:t>http://www.google.cz/</a:t>
            </a:r>
            <a:r>
              <a:rPr lang="cs-CZ" sz="900" dirty="0" err="1">
                <a:hlinkClick r:id="rId9"/>
              </a:rPr>
              <a:t>search?num</a:t>
            </a:r>
            <a:r>
              <a:rPr lang="cs-CZ" sz="900" dirty="0">
                <a:hlinkClick r:id="rId9"/>
              </a:rPr>
              <a:t>=10&amp;hl=</a:t>
            </a:r>
            <a:r>
              <a:rPr lang="cs-CZ" sz="900" dirty="0" err="1">
                <a:hlinkClick r:id="rId9"/>
              </a:rPr>
              <a:t>cs&amp;site</a:t>
            </a:r>
            <a:r>
              <a:rPr lang="cs-CZ" sz="900" dirty="0">
                <a:hlinkClick r:id="rId9"/>
              </a:rPr>
              <a:t>=</a:t>
            </a:r>
            <a:r>
              <a:rPr lang="cs-CZ" sz="900" dirty="0" err="1">
                <a:hlinkClick r:id="rId9"/>
              </a:rPr>
              <a:t>imghp&amp;tbm</a:t>
            </a:r>
            <a:r>
              <a:rPr lang="cs-CZ" sz="900" dirty="0">
                <a:hlinkClick r:id="rId9"/>
              </a:rPr>
              <a:t>=</a:t>
            </a:r>
            <a:r>
              <a:rPr lang="cs-CZ" sz="900" dirty="0" err="1">
                <a:hlinkClick r:id="rId9"/>
              </a:rPr>
              <a:t>isch&amp;source</a:t>
            </a:r>
            <a:r>
              <a:rPr lang="cs-CZ" sz="900" dirty="0">
                <a:hlinkClick r:id="rId9"/>
              </a:rPr>
              <a:t>=</a:t>
            </a:r>
            <a:r>
              <a:rPr lang="cs-CZ" sz="900" dirty="0" err="1">
                <a:hlinkClick r:id="rId9"/>
              </a:rPr>
              <a:t>hp&amp;biw</a:t>
            </a:r>
            <a:r>
              <a:rPr lang="cs-CZ" sz="900" dirty="0">
                <a:hlinkClick r:id="rId9"/>
              </a:rPr>
              <a:t>=1249&amp;bih=595&amp;q=pod%C3%A9ln%C3%BD+%C5%99ez+ko%C5%99enem&amp;oq=pod%C3%A9l&amp;gs_l=img.1.1.0l10.1437.3055.0.6232.5.4.0.1.1.0.81.305.4.4.0...0.0...</a:t>
            </a:r>
            <a:r>
              <a:rPr lang="cs-CZ" sz="900" dirty="0" smtClean="0">
                <a:hlinkClick r:id="rId9"/>
              </a:rPr>
              <a:t>1ac.1.ft38yzSlgfo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=1249&amp;bih=595&amp;q=pod%C3%A9ln%C3%BD+%C5%99ez+ko%C5%99enem&amp;oq=pod%C3%A9l&amp;gs_l=img.1.1.0l10.1437.3055.0.6232.5.4.0.1.1.0.81.305.4.4.0...0.0...1ac.1.ft38yzSlgfo#hl=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=1&amp;q=p%C5%99%C3%AD%C4%8Dn%C3%BD+%C5%99ez+ko%C5%99enem&amp;oq=p%C5%99%C3%AD%C4%8Dn%C3%BD+%C5%99ez+ko%C5%99enem&amp;gs_l=img.12...0.0.1.75.0.0.0.0.0.0.0.0..0.0...0.0...1c.U55jXLdNCWY&amp;bav=on.2,or.r_gc.r_pw.r_qf.&amp;</a:t>
            </a:r>
            <a:r>
              <a:rPr lang="cs-CZ" sz="900" dirty="0" smtClean="0"/>
              <a:t>bvm=bv.41248874,d.ZG4&amp;fp=eaa13f9cbf64f35a&amp;biw=1249&amp;bih=595</a:t>
            </a:r>
          </a:p>
          <a:p>
            <a:pPr marL="0" indent="0">
              <a:buNone/>
            </a:pPr>
            <a:r>
              <a:rPr lang="cs-CZ" sz="900" dirty="0">
                <a:hlinkClick r:id="rId10"/>
              </a:rPr>
              <a:t>http://www.google.cz/</a:t>
            </a:r>
            <a:r>
              <a:rPr lang="cs-CZ" sz="900" dirty="0" err="1">
                <a:hlinkClick r:id="rId10"/>
              </a:rPr>
              <a:t>search?num</a:t>
            </a:r>
            <a:r>
              <a:rPr lang="cs-CZ" sz="900" dirty="0">
                <a:hlinkClick r:id="rId10"/>
              </a:rPr>
              <a:t>=10&amp;hl=</a:t>
            </a:r>
            <a:r>
              <a:rPr lang="cs-CZ" sz="900" dirty="0" err="1">
                <a:hlinkClick r:id="rId10"/>
              </a:rPr>
              <a:t>cs&amp;site</a:t>
            </a:r>
            <a:r>
              <a:rPr lang="cs-CZ" sz="900" dirty="0">
                <a:hlinkClick r:id="rId10"/>
              </a:rPr>
              <a:t>=</a:t>
            </a:r>
            <a:r>
              <a:rPr lang="cs-CZ" sz="900" dirty="0" err="1">
                <a:hlinkClick r:id="rId10"/>
              </a:rPr>
              <a:t>imghp&amp;tbm</a:t>
            </a:r>
            <a:r>
              <a:rPr lang="cs-CZ" sz="900" dirty="0">
                <a:hlinkClick r:id="rId10"/>
              </a:rPr>
              <a:t>=</a:t>
            </a:r>
            <a:r>
              <a:rPr lang="cs-CZ" sz="900" dirty="0" err="1">
                <a:hlinkClick r:id="rId10"/>
              </a:rPr>
              <a:t>isch&amp;source</a:t>
            </a:r>
            <a:r>
              <a:rPr lang="cs-CZ" sz="900" dirty="0">
                <a:hlinkClick r:id="rId10"/>
              </a:rPr>
              <a:t>=</a:t>
            </a:r>
            <a:r>
              <a:rPr lang="cs-CZ" sz="900" dirty="0" err="1">
                <a:hlinkClick r:id="rId10"/>
              </a:rPr>
              <a:t>hp&amp;biw</a:t>
            </a:r>
            <a:r>
              <a:rPr lang="cs-CZ" sz="900" dirty="0">
                <a:hlinkClick r:id="rId10"/>
              </a:rPr>
              <a:t>=1249&amp;bih=595&amp;q=bulva+%C5%99epa&amp;oq=bulva+%C5%99epa&amp;gs_l=img.12...2188.5899.0.7528.10.6.0.4.4.0.114.493.5j1.6.0...0.0...</a:t>
            </a:r>
            <a:r>
              <a:rPr lang="cs-CZ" sz="900" dirty="0" smtClean="0">
                <a:hlinkClick r:id="rId10"/>
              </a:rPr>
              <a:t>1ac.1.FUEKCw0pjH0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11"/>
              </a:rPr>
              <a:t>http://www.google.cz/</a:t>
            </a:r>
            <a:r>
              <a:rPr lang="cs-CZ" sz="900" dirty="0" err="1">
                <a:hlinkClick r:id="rId11"/>
              </a:rPr>
              <a:t>search?num</a:t>
            </a:r>
            <a:r>
              <a:rPr lang="cs-CZ" sz="900" dirty="0">
                <a:hlinkClick r:id="rId11"/>
              </a:rPr>
              <a:t>=10&amp;hl=</a:t>
            </a:r>
            <a:r>
              <a:rPr lang="cs-CZ" sz="900" dirty="0" err="1">
                <a:hlinkClick r:id="rId11"/>
              </a:rPr>
              <a:t>cs&amp;site</a:t>
            </a:r>
            <a:r>
              <a:rPr lang="cs-CZ" sz="900" dirty="0">
                <a:hlinkClick r:id="rId11"/>
              </a:rPr>
              <a:t>=</a:t>
            </a:r>
            <a:r>
              <a:rPr lang="cs-CZ" sz="900" dirty="0" err="1">
                <a:hlinkClick r:id="rId11"/>
              </a:rPr>
              <a:t>imghp&amp;tbm</a:t>
            </a:r>
            <a:r>
              <a:rPr lang="cs-CZ" sz="900" dirty="0">
                <a:hlinkClick r:id="rId11"/>
              </a:rPr>
              <a:t>=</a:t>
            </a:r>
            <a:r>
              <a:rPr lang="cs-CZ" sz="900" dirty="0" err="1">
                <a:hlinkClick r:id="rId11"/>
              </a:rPr>
              <a:t>isch&amp;source</a:t>
            </a:r>
            <a:r>
              <a:rPr lang="cs-CZ" sz="900" dirty="0">
                <a:hlinkClick r:id="rId11"/>
              </a:rPr>
              <a:t>=</a:t>
            </a:r>
            <a:r>
              <a:rPr lang="cs-CZ" sz="900" dirty="0" err="1">
                <a:hlinkClick r:id="rId11"/>
              </a:rPr>
              <a:t>hp&amp;biw</a:t>
            </a:r>
            <a:r>
              <a:rPr lang="cs-CZ" sz="900" dirty="0">
                <a:hlinkClick r:id="rId11"/>
              </a:rPr>
              <a:t>=1249&amp;bih=595&amp;q=ko%C5%99enov%C3%A9+hl%C3%ADzy&amp;oq=ko%C5%99enov%C3%A9+hl%C3%ADzy&amp;gs_l=img.12..0.1408.5415.0.7251.14.8.0.6.6.0.71.347.8.8.0...0.0...1ac.1._</a:t>
            </a:r>
            <a:r>
              <a:rPr lang="cs-CZ" sz="900" dirty="0" smtClean="0">
                <a:hlinkClick r:id="rId11"/>
              </a:rPr>
              <a:t>gGJn5Wy04I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12"/>
              </a:rPr>
              <a:t>http://www.google.cz/</a:t>
            </a:r>
            <a:r>
              <a:rPr lang="cs-CZ" sz="900" dirty="0" err="1">
                <a:hlinkClick r:id="rId12"/>
              </a:rPr>
              <a:t>search?num</a:t>
            </a:r>
            <a:r>
              <a:rPr lang="cs-CZ" sz="900" dirty="0">
                <a:hlinkClick r:id="rId12"/>
              </a:rPr>
              <a:t>=10&amp;hl=</a:t>
            </a:r>
            <a:r>
              <a:rPr lang="cs-CZ" sz="900" dirty="0" err="1">
                <a:hlinkClick r:id="rId12"/>
              </a:rPr>
              <a:t>cs&amp;site</a:t>
            </a:r>
            <a:r>
              <a:rPr lang="cs-CZ" sz="900" dirty="0">
                <a:hlinkClick r:id="rId12"/>
              </a:rPr>
              <a:t>=</a:t>
            </a:r>
            <a:r>
              <a:rPr lang="cs-CZ" sz="900" dirty="0" err="1">
                <a:hlinkClick r:id="rId12"/>
              </a:rPr>
              <a:t>imghp&amp;tbm</a:t>
            </a:r>
            <a:r>
              <a:rPr lang="cs-CZ" sz="900" dirty="0">
                <a:hlinkClick r:id="rId12"/>
              </a:rPr>
              <a:t>=</a:t>
            </a:r>
            <a:r>
              <a:rPr lang="cs-CZ" sz="900" dirty="0" err="1">
                <a:hlinkClick r:id="rId12"/>
              </a:rPr>
              <a:t>isch&amp;source</a:t>
            </a:r>
            <a:r>
              <a:rPr lang="cs-CZ" sz="900" dirty="0">
                <a:hlinkClick r:id="rId12"/>
              </a:rPr>
              <a:t>=</a:t>
            </a:r>
            <a:r>
              <a:rPr lang="cs-CZ" sz="900" dirty="0" err="1">
                <a:hlinkClick r:id="rId12"/>
              </a:rPr>
              <a:t>hp&amp;biw</a:t>
            </a:r>
            <a:r>
              <a:rPr lang="cs-CZ" sz="900" dirty="0">
                <a:hlinkClick r:id="rId12"/>
              </a:rPr>
              <a:t>=1249&amp;bih=595&amp;q=</a:t>
            </a:r>
            <a:r>
              <a:rPr lang="cs-CZ" sz="900" dirty="0" err="1">
                <a:hlinkClick r:id="rId12"/>
              </a:rPr>
              <a:t>monstera&amp;oq</a:t>
            </a:r>
            <a:r>
              <a:rPr lang="cs-CZ" sz="900" dirty="0">
                <a:hlinkClick r:id="rId12"/>
              </a:rPr>
              <a:t>=</a:t>
            </a:r>
            <a:r>
              <a:rPr lang="cs-CZ" sz="900" dirty="0" err="1">
                <a:hlinkClick r:id="rId12"/>
              </a:rPr>
              <a:t>monstera&amp;gs_l</a:t>
            </a:r>
            <a:r>
              <a:rPr lang="cs-CZ" sz="900" dirty="0">
                <a:hlinkClick r:id="rId12"/>
              </a:rPr>
              <a:t>=img.1.0.0l2j0i24j0i10i24l2j0i24l5.1479.3454.0.4919.8.5.0.3.3.0.96.390.5.5.0...0.0...</a:t>
            </a:r>
            <a:r>
              <a:rPr lang="cs-CZ" sz="900" dirty="0" smtClean="0">
                <a:hlinkClick r:id="rId12"/>
              </a:rPr>
              <a:t>1ac.1.D2YdCDXpdGU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=1249&amp;bih=595&amp;q=jmel%C3%AD+b%C3%ADl%C3%A9&amp;oq=jmel%C3%AD&amp;gs_l=img.1.1.0l10.1331.2554.0.4718.5.4.0.1.1.0.100.312.3j1.4.0...0.0...1ac.1.CXfIZXE8KGk</a:t>
            </a:r>
            <a:endParaRPr lang="cs-CZ" sz="9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0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659</TotalTime>
  <Words>537</Words>
  <Application>Microsoft Office PowerPoint</Application>
  <PresentationFormat>Předvádění na obrazovce (4:3)</PresentationFormat>
  <Paragraphs>155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kořen</vt:lpstr>
      <vt:lpstr>kořen</vt:lpstr>
      <vt:lpstr>kořen</vt:lpstr>
      <vt:lpstr>Funkce kořene</vt:lpstr>
      <vt:lpstr>Vývoj kořene</vt:lpstr>
      <vt:lpstr>Typy kořenů</vt:lpstr>
      <vt:lpstr>Tvary kořenů</vt:lpstr>
      <vt:lpstr>Typy kořenových systémů</vt:lpstr>
      <vt:lpstr>Tloustnutí kořene</vt:lpstr>
      <vt:lpstr>Podélný řez kořene</vt:lpstr>
      <vt:lpstr>Příčný řez kořene</vt:lpstr>
      <vt:lpstr>Symbióza kořenů s</vt:lpstr>
      <vt:lpstr>Metamorfózy kořene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88</cp:revision>
  <dcterms:created xsi:type="dcterms:W3CDTF">2012-10-09T15:11:06Z</dcterms:created>
  <dcterms:modified xsi:type="dcterms:W3CDTF">2013-01-21T13:04:53Z</dcterms:modified>
</cp:coreProperties>
</file>