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520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075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091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209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120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059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324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422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074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115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19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3399"/>
            </a:gs>
            <a:gs pos="50000">
              <a:srgbClr val="CC99FF"/>
            </a:gs>
            <a:gs pos="100000">
              <a:schemeClr val="accent1">
                <a:tint val="23500"/>
                <a:satMod val="1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1330FF-20AB-4C13-B311-61D8C8BD3911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DFA58-5CEF-4AFE-B110-5D396079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101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 </a:t>
            </a:r>
            <a:r>
              <a:rPr lang="cs-CZ" dirty="0" smtClean="0"/>
              <a:t>            Příbuzná slova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9592" y="1711916"/>
            <a:ext cx="7488832" cy="3434169"/>
            <a:chOff x="899592" y="2413338"/>
            <a:chExt cx="7488832" cy="3434169"/>
          </a:xfrm>
        </p:grpSpPr>
        <p:sp>
          <p:nvSpPr>
            <p:cNvPr id="4" name="Obdélník 3"/>
            <p:cNvSpPr/>
            <p:nvPr/>
          </p:nvSpPr>
          <p:spPr>
            <a:xfrm>
              <a:off x="899592" y="2413338"/>
              <a:ext cx="7488832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VY_32_INOVACE_09_A__05_Vyjmenovaná slova po L - příbuzná slova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720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017356"/>
              </p:ext>
            </p:extLst>
          </p:nvPr>
        </p:nvGraphicFramePr>
        <p:xfrm>
          <a:off x="1331640" y="2060848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prosince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L -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příbuzná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Příbuzná slova k vyjmenovaným slovům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po 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695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1600200"/>
            <a:ext cx="790575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</a:t>
            </a:r>
          </a:p>
          <a:p>
            <a:endParaRPr lang="cs-CZ" sz="20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251520" y="1946902"/>
            <a:ext cx="2055744" cy="1603339"/>
            <a:chOff x="251520" y="1946902"/>
            <a:chExt cx="2055744" cy="1603339"/>
          </a:xfrm>
        </p:grpSpPr>
        <p:pic>
          <p:nvPicPr>
            <p:cNvPr id="5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90" t="19440" r="67313" b="50933"/>
            <a:stretch/>
          </p:blipFill>
          <p:spPr bwMode="auto">
            <a:xfrm rot="5400000">
              <a:off x="739332" y="1982310"/>
              <a:ext cx="1080119" cy="20557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667323" y="1946902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slyšet</a:t>
              </a:r>
              <a:endParaRPr lang="cs-CZ" sz="28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98240" y="3809227"/>
            <a:ext cx="2592288" cy="2237995"/>
            <a:chOff x="198240" y="3641917"/>
            <a:chExt cx="2592288" cy="2237995"/>
          </a:xfrm>
        </p:grpSpPr>
        <p:sp>
          <p:nvSpPr>
            <p:cNvPr id="7" name="TextovéPole 6"/>
            <p:cNvSpPr txBox="1"/>
            <p:nvPr/>
          </p:nvSpPr>
          <p:spPr>
            <a:xfrm>
              <a:off x="433500" y="3641917"/>
              <a:ext cx="22322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nesl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šící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68236" y="4178744"/>
              <a:ext cx="20162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nesl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chaný</a:t>
              </a:r>
              <a:endParaRPr lang="cs-CZ" sz="28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94139" y="4748845"/>
              <a:ext cx="156441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sl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chám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98240" y="5356692"/>
              <a:ext cx="25922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nedosl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chavost</a:t>
              </a:r>
              <a:endParaRPr lang="cs-CZ" sz="28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131840" y="1940313"/>
            <a:ext cx="1579482" cy="2987912"/>
            <a:chOff x="3131840" y="1940313"/>
            <a:chExt cx="1579482" cy="2987912"/>
          </a:xfrm>
        </p:grpSpPr>
        <p:grpSp>
          <p:nvGrpSpPr>
            <p:cNvPr id="13" name="Skupina 12"/>
            <p:cNvGrpSpPr/>
            <p:nvPr/>
          </p:nvGrpSpPr>
          <p:grpSpPr>
            <a:xfrm>
              <a:off x="3131840" y="2470122"/>
              <a:ext cx="1579482" cy="2458103"/>
              <a:chOff x="4499992" y="3077858"/>
              <a:chExt cx="1952271" cy="3374830"/>
            </a:xfrm>
          </p:grpSpPr>
          <p:pic>
            <p:nvPicPr>
              <p:cNvPr id="14" name="Picture 2" descr="C:\Users\Simona\Desktop\b\m 002.jpg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2687" t="6743" r="17697" b="67863"/>
              <a:stretch/>
            </p:blipFill>
            <p:spPr bwMode="auto">
              <a:xfrm rot="5400000">
                <a:off x="4091490" y="3486360"/>
                <a:ext cx="2748105" cy="193110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" name="TextovéPole 14"/>
              <p:cNvSpPr txBox="1"/>
              <p:nvPr/>
            </p:nvSpPr>
            <p:spPr>
              <a:xfrm flipH="1">
                <a:off x="4603647" y="5818849"/>
                <a:ext cx="1848616" cy="6338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2400" b="1" dirty="0"/>
              </a:p>
            </p:txBody>
          </p:sp>
        </p:grpSp>
        <p:sp>
          <p:nvSpPr>
            <p:cNvPr id="17" name="TextovéPole 16"/>
            <p:cNvSpPr txBox="1"/>
            <p:nvPr/>
          </p:nvSpPr>
          <p:spPr>
            <a:xfrm>
              <a:off x="3131840" y="1940313"/>
              <a:ext cx="13463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mlýn</a:t>
              </a:r>
              <a:endParaRPr lang="cs-CZ" sz="28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061502" y="4479286"/>
            <a:ext cx="2292402" cy="2004428"/>
            <a:chOff x="3061502" y="4479286"/>
            <a:chExt cx="2292402" cy="2004428"/>
          </a:xfrm>
        </p:grpSpPr>
        <p:sp>
          <p:nvSpPr>
            <p:cNvPr id="18" name="TextovéPole 17"/>
            <p:cNvSpPr txBox="1"/>
            <p:nvPr/>
          </p:nvSpPr>
          <p:spPr>
            <a:xfrm>
              <a:off x="3061502" y="4479286"/>
              <a:ext cx="22924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ml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nářský</a:t>
              </a:r>
              <a:endParaRPr lang="cs-CZ" sz="28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31840" y="4964001"/>
              <a:ext cx="186453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ml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nek</a:t>
              </a:r>
              <a:endParaRPr lang="cs-CZ" sz="28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115473" y="5428298"/>
              <a:ext cx="15950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ml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nice</a:t>
              </a:r>
              <a:endParaRPr lang="cs-CZ" sz="28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135469" y="5960494"/>
              <a:ext cx="17806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ml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nář</a:t>
              </a:r>
              <a:endParaRPr lang="cs-CZ" sz="28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142134" y="1919870"/>
            <a:ext cx="2023895" cy="2415843"/>
            <a:chOff x="5142134" y="1919870"/>
            <a:chExt cx="2023895" cy="2415843"/>
          </a:xfrm>
        </p:grpSpPr>
        <p:grpSp>
          <p:nvGrpSpPr>
            <p:cNvPr id="23" name="Skupina 22"/>
            <p:cNvGrpSpPr/>
            <p:nvPr/>
          </p:nvGrpSpPr>
          <p:grpSpPr>
            <a:xfrm>
              <a:off x="5182934" y="2463533"/>
              <a:ext cx="1610803" cy="1872180"/>
              <a:chOff x="321893" y="1628803"/>
              <a:chExt cx="2037082" cy="2103013"/>
            </a:xfrm>
          </p:grpSpPr>
          <p:pic>
            <p:nvPicPr>
              <p:cNvPr id="24" name="Picture 2" descr="C:\Users\Simona\Desktop\b\m 002.jp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14" t="68275" r="63291" b="5354"/>
              <a:stretch/>
            </p:blipFill>
            <p:spPr bwMode="auto">
              <a:xfrm rot="5400000">
                <a:off x="485362" y="1465334"/>
                <a:ext cx="1710143" cy="203708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5" name="TextovéPole 24"/>
              <p:cNvSpPr txBox="1"/>
              <p:nvPr/>
            </p:nvSpPr>
            <p:spPr>
              <a:xfrm>
                <a:off x="547527" y="3270151"/>
                <a:ext cx="15858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2400" b="1" dirty="0"/>
              </a:p>
            </p:txBody>
          </p:sp>
        </p:grpSp>
        <p:sp>
          <p:nvSpPr>
            <p:cNvPr id="26" name="TextovéPole 25"/>
            <p:cNvSpPr txBox="1"/>
            <p:nvPr/>
          </p:nvSpPr>
          <p:spPr>
            <a:xfrm>
              <a:off x="5142134" y="1919870"/>
              <a:ext cx="202389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blýskat se</a:t>
              </a:r>
              <a:endParaRPr lang="cs-CZ" sz="28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107190" y="4310252"/>
            <a:ext cx="2304256" cy="1578497"/>
            <a:chOff x="5107190" y="4310252"/>
            <a:chExt cx="2304256" cy="1578497"/>
          </a:xfrm>
        </p:grpSpPr>
        <p:sp>
          <p:nvSpPr>
            <p:cNvPr id="27" name="TextovéPole 26"/>
            <p:cNvSpPr txBox="1"/>
            <p:nvPr/>
          </p:nvSpPr>
          <p:spPr>
            <a:xfrm>
              <a:off x="5142134" y="4310252"/>
              <a:ext cx="225607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bl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skavice</a:t>
              </a:r>
              <a:endParaRPr lang="cs-CZ" sz="28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107190" y="4833472"/>
              <a:ext cx="23042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zabl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sknout</a:t>
              </a:r>
              <a:endParaRPr lang="cs-CZ" sz="28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188983" y="5365529"/>
              <a:ext cx="16589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bl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štět</a:t>
              </a:r>
              <a:endParaRPr lang="cs-CZ" sz="28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259312" y="4068833"/>
            <a:ext cx="1916512" cy="1718783"/>
            <a:chOff x="7259312" y="4068833"/>
            <a:chExt cx="1916512" cy="1718783"/>
          </a:xfrm>
        </p:grpSpPr>
        <p:sp>
          <p:nvSpPr>
            <p:cNvPr id="31" name="TextovéPole 30"/>
            <p:cNvSpPr txBox="1"/>
            <p:nvPr/>
          </p:nvSpPr>
          <p:spPr>
            <a:xfrm>
              <a:off x="7259312" y="4068833"/>
              <a:ext cx="147018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pol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kání</a:t>
              </a:r>
              <a:endParaRPr lang="cs-CZ" sz="2800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7272551" y="4686692"/>
              <a:ext cx="149427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spol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kat</a:t>
              </a:r>
              <a:endParaRPr lang="cs-CZ" sz="28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303616" y="5264396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pol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kač</a:t>
              </a:r>
              <a:endParaRPr lang="cs-CZ" sz="28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199618" y="1919870"/>
            <a:ext cx="1692862" cy="1803786"/>
            <a:chOff x="7199618" y="1919870"/>
            <a:chExt cx="1692862" cy="1803786"/>
          </a:xfrm>
        </p:grpSpPr>
        <p:sp>
          <p:nvSpPr>
            <p:cNvPr id="30" name="TextovéPole 29"/>
            <p:cNvSpPr txBox="1"/>
            <p:nvPr/>
          </p:nvSpPr>
          <p:spPr>
            <a:xfrm>
              <a:off x="7398207" y="1919870"/>
              <a:ext cx="149427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polykat</a:t>
              </a:r>
              <a:endParaRPr lang="cs-CZ" sz="2800" b="1" dirty="0"/>
            </a:p>
          </p:txBody>
        </p:sp>
        <p:pic>
          <p:nvPicPr>
            <p:cNvPr id="34" name="Picture 2" descr="C:\Users\Simona\Desktop\b\m 003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937" t="59219" r="20117" b="1103"/>
            <a:stretch/>
          </p:blipFill>
          <p:spPr bwMode="auto">
            <a:xfrm rot="10800000">
              <a:off x="7199618" y="2470122"/>
              <a:ext cx="1563465" cy="12535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66616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500"/>
                            </p:stCondLst>
                            <p:childTnLst>
                              <p:par>
                                <p:cTn id="33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500"/>
                            </p:stCondLst>
                            <p:childTnLst>
                              <p:par>
                                <p:cTn id="40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7000"/>
                            </p:stCondLst>
                            <p:childTnLst>
                              <p:par>
                                <p:cTn id="54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340646" y="2196956"/>
            <a:ext cx="2405459" cy="2401949"/>
            <a:chOff x="340646" y="2196956"/>
            <a:chExt cx="2405459" cy="2401949"/>
          </a:xfrm>
        </p:grpSpPr>
        <p:grpSp>
          <p:nvGrpSpPr>
            <p:cNvPr id="4" name="Skupina 3"/>
            <p:cNvGrpSpPr/>
            <p:nvPr/>
          </p:nvGrpSpPr>
          <p:grpSpPr>
            <a:xfrm>
              <a:off x="340646" y="2764948"/>
              <a:ext cx="2405459" cy="1833957"/>
              <a:chOff x="2712810" y="1345662"/>
              <a:chExt cx="3873164" cy="1978715"/>
            </a:xfrm>
          </p:grpSpPr>
          <p:pic>
            <p:nvPicPr>
              <p:cNvPr id="5" name="Picture 4" descr="C:\Users\Simona\Desktop\b\m 001.jpg"/>
              <p:cNvPicPr>
                <a:picLocks noChangeAspect="1" noChangeArrowheads="1"/>
              </p:cNvPicPr>
              <p:nvPr/>
            </p:nvPicPr>
            <p:blipFill rotWithShape="1"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98" t="13481" r="66399" b="38446"/>
              <a:stretch/>
            </p:blipFill>
            <p:spPr bwMode="auto">
              <a:xfrm rot="5400000">
                <a:off x="4014111" y="44361"/>
                <a:ext cx="1270561" cy="387316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3497171" y="2620778"/>
                <a:ext cx="2520279" cy="7035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2400" b="1" dirty="0"/>
              </a:p>
            </p:txBody>
          </p:sp>
        </p:grpSp>
        <p:sp>
          <p:nvSpPr>
            <p:cNvPr id="13" name="TextovéPole 12"/>
            <p:cNvSpPr txBox="1"/>
            <p:nvPr/>
          </p:nvSpPr>
          <p:spPr>
            <a:xfrm>
              <a:off x="729881" y="2196956"/>
              <a:ext cx="20162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plynout</a:t>
              </a:r>
              <a:endParaRPr lang="cs-CZ" sz="28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933678" y="2163620"/>
            <a:ext cx="2319226" cy="2210972"/>
            <a:chOff x="2933678" y="2163620"/>
            <a:chExt cx="2319226" cy="2210972"/>
          </a:xfrm>
        </p:grpSpPr>
        <p:grpSp>
          <p:nvGrpSpPr>
            <p:cNvPr id="7" name="Skupina 6"/>
            <p:cNvGrpSpPr/>
            <p:nvPr/>
          </p:nvGrpSpPr>
          <p:grpSpPr>
            <a:xfrm>
              <a:off x="2933678" y="2736499"/>
              <a:ext cx="2319226" cy="1638093"/>
              <a:chOff x="5612971" y="3923504"/>
              <a:chExt cx="3245012" cy="2488652"/>
            </a:xfrm>
          </p:grpSpPr>
          <p:pic>
            <p:nvPicPr>
              <p:cNvPr id="8" name="Picture 4" descr="C:\Users\Simona\Desktop\b\m 001.jpg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7166" t="11676" r="19341" b="55606"/>
              <a:stretch/>
            </p:blipFill>
            <p:spPr bwMode="auto">
              <a:xfrm rot="5400000">
                <a:off x="5652306" y="3884169"/>
                <a:ext cx="2399336" cy="247800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6918483" y="5710777"/>
                <a:ext cx="1939500" cy="7013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2400" b="1" dirty="0"/>
              </a:p>
            </p:txBody>
          </p:sp>
        </p:grpSp>
        <p:sp>
          <p:nvSpPr>
            <p:cNvPr id="14" name="TextovéPole 13"/>
            <p:cNvSpPr txBox="1"/>
            <p:nvPr/>
          </p:nvSpPr>
          <p:spPr>
            <a:xfrm>
              <a:off x="3182658" y="2163620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plýtvat</a:t>
              </a:r>
              <a:endParaRPr lang="cs-CZ" sz="28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025687" y="2163620"/>
            <a:ext cx="1440159" cy="2080388"/>
            <a:chOff x="5025687" y="2163620"/>
            <a:chExt cx="1440159" cy="2080388"/>
          </a:xfrm>
        </p:grpSpPr>
        <p:pic>
          <p:nvPicPr>
            <p:cNvPr id="3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686" t="53950" r="46752" b="31725"/>
            <a:stretch/>
          </p:blipFill>
          <p:spPr bwMode="auto">
            <a:xfrm rot="5400000">
              <a:off x="4992963" y="2771125"/>
              <a:ext cx="1505607" cy="14401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5169703" y="2163620"/>
              <a:ext cx="129614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vzlykat</a:t>
              </a:r>
              <a:endParaRPr lang="cs-CZ" sz="28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921762" y="2132372"/>
            <a:ext cx="1836986" cy="2060121"/>
            <a:chOff x="6921762" y="2132372"/>
            <a:chExt cx="1836986" cy="2060121"/>
          </a:xfrm>
        </p:grpSpPr>
        <p:grpSp>
          <p:nvGrpSpPr>
            <p:cNvPr id="10" name="Skupina 9"/>
            <p:cNvGrpSpPr/>
            <p:nvPr/>
          </p:nvGrpSpPr>
          <p:grpSpPr>
            <a:xfrm>
              <a:off x="6921762" y="2698333"/>
              <a:ext cx="1836986" cy="1494160"/>
              <a:chOff x="179512" y="1340768"/>
              <a:chExt cx="2638097" cy="2116333"/>
            </a:xfrm>
          </p:grpSpPr>
          <p:pic>
            <p:nvPicPr>
              <p:cNvPr id="11" name="Picture 2" descr="C:\Users\Simona\Desktop\b\m 002.jp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4971" t="79620" r="37938" b="6037"/>
              <a:stretch/>
            </p:blipFill>
            <p:spPr bwMode="auto">
              <a:xfrm rot="5400000">
                <a:off x="324893" y="1195387"/>
                <a:ext cx="1910634" cy="220139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" name="TextovéPole 11"/>
              <p:cNvSpPr txBox="1"/>
              <p:nvPr/>
            </p:nvSpPr>
            <p:spPr>
              <a:xfrm>
                <a:off x="899943" y="2803197"/>
                <a:ext cx="1917666" cy="6539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2400" b="1" dirty="0"/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7211562" y="2132372"/>
              <a:ext cx="95329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lysý</a:t>
              </a:r>
              <a:endParaRPr lang="cs-CZ" sz="2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74415" y="3863514"/>
            <a:ext cx="2952328" cy="1952228"/>
            <a:chOff x="574415" y="3863514"/>
            <a:chExt cx="2952328" cy="1952228"/>
          </a:xfrm>
        </p:grpSpPr>
        <p:sp>
          <p:nvSpPr>
            <p:cNvPr id="17" name="TextovéPole 16"/>
            <p:cNvSpPr txBox="1"/>
            <p:nvPr/>
          </p:nvSpPr>
          <p:spPr>
            <a:xfrm>
              <a:off x="574415" y="3863514"/>
              <a:ext cx="29523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noměr</a:t>
              </a:r>
              <a:endParaRPr lang="cs-CZ" sz="2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16551" y="4279913"/>
              <a:ext cx="198769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spl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vat</a:t>
              </a:r>
              <a:endParaRPr lang="cs-CZ" sz="28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16551" y="4769302"/>
              <a:ext cx="170993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n</a:t>
              </a:r>
              <a:endParaRPr lang="cs-CZ" sz="28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74415" y="5292522"/>
              <a:ext cx="155273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upl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ne</a:t>
              </a:r>
              <a:endParaRPr lang="cs-CZ" sz="28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2930630" y="4401497"/>
            <a:ext cx="2146254" cy="1591771"/>
            <a:chOff x="2930630" y="4401497"/>
            <a:chExt cx="2146254" cy="1591771"/>
          </a:xfrm>
        </p:grpSpPr>
        <p:sp>
          <p:nvSpPr>
            <p:cNvPr id="21" name="TextovéPole 20"/>
            <p:cNvSpPr txBox="1"/>
            <p:nvPr/>
          </p:nvSpPr>
          <p:spPr>
            <a:xfrm>
              <a:off x="2986198" y="4948369"/>
              <a:ext cx="171852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tvání</a:t>
              </a:r>
              <a:endParaRPr lang="cs-CZ" sz="28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986198" y="5470048"/>
              <a:ext cx="2090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vypl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tvat</a:t>
              </a:r>
              <a:endParaRPr lang="cs-CZ" sz="28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930630" y="4401497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tvající</a:t>
              </a:r>
              <a:endParaRPr lang="cs-CZ" sz="2800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953678" y="4386734"/>
            <a:ext cx="1728192" cy="1423325"/>
            <a:chOff x="4953678" y="4386734"/>
            <a:chExt cx="1728192" cy="1423325"/>
          </a:xfrm>
        </p:grpSpPr>
        <p:sp>
          <p:nvSpPr>
            <p:cNvPr id="24" name="TextovéPole 23"/>
            <p:cNvSpPr txBox="1"/>
            <p:nvPr/>
          </p:nvSpPr>
          <p:spPr>
            <a:xfrm>
              <a:off x="4953678" y="4386734"/>
              <a:ext cx="17281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vzl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kání</a:t>
              </a:r>
              <a:endParaRPr lang="cs-CZ" sz="28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953678" y="4853014"/>
              <a:ext cx="17281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vzl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979397" y="5286839"/>
              <a:ext cx="167675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zal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kat se</a:t>
              </a:r>
              <a:endParaRPr lang="cs-CZ" sz="2800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614920" y="4225905"/>
            <a:ext cx="2952328" cy="1517397"/>
            <a:chOff x="6614920" y="4225905"/>
            <a:chExt cx="2952328" cy="1517397"/>
          </a:xfrm>
        </p:grpSpPr>
        <p:sp>
          <p:nvSpPr>
            <p:cNvPr id="27" name="TextovéPole 26"/>
            <p:cNvSpPr txBox="1"/>
            <p:nvPr/>
          </p:nvSpPr>
          <p:spPr>
            <a:xfrm>
              <a:off x="7153523" y="4225905"/>
              <a:ext cx="153289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sinka</a:t>
              </a:r>
              <a:endParaRPr lang="cs-CZ" sz="28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211562" y="5220082"/>
              <a:ext cx="12961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ska</a:t>
              </a:r>
              <a:endParaRPr lang="cs-CZ" sz="28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614920" y="4704537"/>
              <a:ext cx="29523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sá nad Labem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27854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5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25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0" decel="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25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750"/>
                            </p:stCondLst>
                            <p:childTnLst>
                              <p:par>
                                <p:cTn id="33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0" decel="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750"/>
                            </p:stCondLst>
                            <p:childTnLst>
                              <p:par>
                                <p:cTn id="40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250"/>
                            </p:stCondLst>
                            <p:childTnLst>
                              <p:par>
                                <p:cTn id="47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800" decel="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7250"/>
                            </p:stCondLst>
                            <p:childTnLst>
                              <p:par>
                                <p:cTn id="54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303951" y="1839165"/>
            <a:ext cx="1459821" cy="2400817"/>
            <a:chOff x="303951" y="1556792"/>
            <a:chExt cx="1459821" cy="2400817"/>
          </a:xfrm>
        </p:grpSpPr>
        <p:grpSp>
          <p:nvGrpSpPr>
            <p:cNvPr id="3" name="Skupina 2"/>
            <p:cNvGrpSpPr/>
            <p:nvPr/>
          </p:nvGrpSpPr>
          <p:grpSpPr>
            <a:xfrm>
              <a:off x="303951" y="2060848"/>
              <a:ext cx="1152128" cy="1896761"/>
              <a:chOff x="7312170" y="1130160"/>
              <a:chExt cx="1359574" cy="2617102"/>
            </a:xfrm>
          </p:grpSpPr>
          <p:pic>
            <p:nvPicPr>
              <p:cNvPr id="4" name="Picture 3" descr="C:\Users\Simona\Desktop\b\m 002.jpg"/>
              <p:cNvPicPr>
                <a:picLocks noChangeAspect="1" noChangeArrowheads="1"/>
              </p:cNvPicPr>
              <p:nvPr/>
            </p:nvPicPr>
            <p:blipFill rotWithShape="1"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7881" t="76554" r="7364" b="14430"/>
              <a:stretch/>
            </p:blipFill>
            <p:spPr bwMode="auto">
              <a:xfrm rot="5400000">
                <a:off x="6734597" y="1775874"/>
                <a:ext cx="2582862" cy="129143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TextovéPole 4"/>
              <p:cNvSpPr txBox="1"/>
              <p:nvPr/>
            </p:nvSpPr>
            <p:spPr>
              <a:xfrm>
                <a:off x="7312170" y="3110268"/>
                <a:ext cx="1152127" cy="6369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2400" b="1" dirty="0"/>
              </a:p>
            </p:txBody>
          </p:sp>
        </p:grpSp>
        <p:sp>
          <p:nvSpPr>
            <p:cNvPr id="14" name="TextovéPole 13"/>
            <p:cNvSpPr txBox="1"/>
            <p:nvPr/>
          </p:nvSpPr>
          <p:spPr>
            <a:xfrm>
              <a:off x="361695" y="1556792"/>
              <a:ext cx="140207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lýtko</a:t>
              </a:r>
              <a:endParaRPr lang="cs-CZ" sz="28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93196" y="1867284"/>
            <a:ext cx="2535773" cy="4119399"/>
            <a:chOff x="596066" y="1839165"/>
            <a:chExt cx="2535773" cy="4119399"/>
          </a:xfrm>
        </p:grpSpPr>
        <p:grpSp>
          <p:nvGrpSpPr>
            <p:cNvPr id="6" name="Skupina 5"/>
            <p:cNvGrpSpPr/>
            <p:nvPr/>
          </p:nvGrpSpPr>
          <p:grpSpPr>
            <a:xfrm>
              <a:off x="596066" y="2343220"/>
              <a:ext cx="2535773" cy="3615344"/>
              <a:chOff x="596065" y="1058007"/>
              <a:chExt cx="3440174" cy="4804636"/>
            </a:xfrm>
          </p:grpSpPr>
          <p:pic>
            <p:nvPicPr>
              <p:cNvPr id="7" name="Picture 4" descr="C:\Users\Simona\Desktop\b\m 001.jpg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7166" t="50000" r="9358" b="25000"/>
              <a:stretch/>
            </p:blipFill>
            <p:spPr bwMode="auto">
              <a:xfrm rot="5400000">
                <a:off x="2051290" y="1490988"/>
                <a:ext cx="2417929" cy="15519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8" name="TextovéPole 7"/>
              <p:cNvSpPr txBox="1"/>
              <p:nvPr/>
            </p:nvSpPr>
            <p:spPr>
              <a:xfrm>
                <a:off x="596065" y="5249110"/>
                <a:ext cx="1584176" cy="6135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2400" b="1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1987874" y="1839165"/>
              <a:ext cx="99995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lýko</a:t>
              </a:r>
              <a:endParaRPr lang="cs-CZ" sz="28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671636" y="1839165"/>
            <a:ext cx="1334856" cy="2390119"/>
            <a:chOff x="3613424" y="1542674"/>
            <a:chExt cx="1334856" cy="2390119"/>
          </a:xfrm>
        </p:grpSpPr>
        <p:pic>
          <p:nvPicPr>
            <p:cNvPr id="12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249" t="43532" r="17697" b="41329"/>
            <a:stretch/>
          </p:blipFill>
          <p:spPr bwMode="auto">
            <a:xfrm rot="5400000">
              <a:off x="3347890" y="2332404"/>
              <a:ext cx="1865923" cy="13348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779912" y="1542674"/>
              <a:ext cx="86409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lyže</a:t>
              </a:r>
              <a:endParaRPr lang="cs-CZ" sz="2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321277" y="1811831"/>
            <a:ext cx="1656184" cy="2001312"/>
            <a:chOff x="5321277" y="1811831"/>
            <a:chExt cx="1656184" cy="2001312"/>
          </a:xfrm>
        </p:grpSpPr>
        <p:pic>
          <p:nvPicPr>
            <p:cNvPr id="13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85" t="49066" r="70442" b="31725"/>
            <a:stretch/>
          </p:blipFill>
          <p:spPr bwMode="auto">
            <a:xfrm rot="5400000">
              <a:off x="5220372" y="2470383"/>
              <a:ext cx="1491234" cy="11942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321277" y="1811831"/>
              <a:ext cx="1656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pelyněk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164288" y="1732184"/>
            <a:ext cx="1518289" cy="2276965"/>
            <a:chOff x="7164288" y="1537627"/>
            <a:chExt cx="1518289" cy="2276965"/>
          </a:xfrm>
        </p:grpSpPr>
        <p:pic>
          <p:nvPicPr>
            <p:cNvPr id="10" name="Picture 4" descr="C:\Users\Simona\Desktop\b\m 001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97" t="74515" r="50000" b="4193"/>
            <a:stretch/>
          </p:blipFill>
          <p:spPr bwMode="auto">
            <a:xfrm rot="5400000">
              <a:off x="7046561" y="2178575"/>
              <a:ext cx="1753744" cy="15182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527389" y="1537627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plyš</a:t>
              </a:r>
              <a:endParaRPr lang="cs-CZ" sz="2800" b="1" dirty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343795" y="4336691"/>
            <a:ext cx="1906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tkový</a:t>
            </a:r>
            <a:endParaRPr lang="cs-CZ" sz="28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919387" y="4365144"/>
            <a:ext cx="2224645" cy="1654975"/>
            <a:chOff x="1919387" y="4365144"/>
            <a:chExt cx="2224645" cy="1654975"/>
          </a:xfrm>
        </p:grpSpPr>
        <p:sp>
          <p:nvSpPr>
            <p:cNvPr id="24" name="TextovéPole 23"/>
            <p:cNvSpPr txBox="1"/>
            <p:nvPr/>
          </p:nvSpPr>
          <p:spPr>
            <a:xfrm>
              <a:off x="1987874" y="4365144"/>
              <a:ext cx="215615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čené</a:t>
              </a:r>
              <a:endParaRPr lang="cs-CZ" sz="28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991857" y="4949586"/>
              <a:ext cx="172411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kové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919387" y="5496899"/>
              <a:ext cx="1656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kožrout</a:t>
              </a:r>
              <a:endParaRPr lang="cs-CZ" sz="28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613422" y="4365144"/>
            <a:ext cx="2029182" cy="2033110"/>
            <a:chOff x="3613422" y="4365144"/>
            <a:chExt cx="2029182" cy="2033110"/>
          </a:xfrm>
        </p:grpSpPr>
        <p:sp>
          <p:nvSpPr>
            <p:cNvPr id="27" name="TextovéPole 26"/>
            <p:cNvSpPr txBox="1"/>
            <p:nvPr/>
          </p:nvSpPr>
          <p:spPr>
            <a:xfrm>
              <a:off x="3613422" y="4888364"/>
              <a:ext cx="193741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žování</a:t>
              </a:r>
              <a:endParaRPr lang="cs-CZ" sz="28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613422" y="4365144"/>
              <a:ext cx="202918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žařská</a:t>
              </a:r>
              <a:endParaRPr lang="cs-CZ" sz="28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683284" y="5875034"/>
              <a:ext cx="150536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žovat</a:t>
              </a:r>
              <a:endParaRPr lang="cs-CZ" sz="28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3713373" y="5351814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žař</a:t>
              </a:r>
              <a:endParaRPr lang="cs-CZ" sz="2800" dirty="0"/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5188139" y="3926984"/>
            <a:ext cx="1737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ňkový</a:t>
            </a:r>
            <a:endParaRPr lang="cs-CZ" sz="2800" dirty="0"/>
          </a:p>
        </p:txBody>
      </p:sp>
      <p:grpSp>
        <p:nvGrpSpPr>
          <p:cNvPr id="36" name="Skupina 35"/>
          <p:cNvGrpSpPr/>
          <p:nvPr/>
        </p:nvGrpSpPr>
        <p:grpSpPr>
          <a:xfrm>
            <a:off x="7193958" y="4188594"/>
            <a:ext cx="2088232" cy="1046440"/>
            <a:chOff x="7193958" y="4188594"/>
            <a:chExt cx="2088232" cy="1046440"/>
          </a:xfrm>
        </p:grpSpPr>
        <p:sp>
          <p:nvSpPr>
            <p:cNvPr id="32" name="TextovéPole 31"/>
            <p:cNvSpPr txBox="1"/>
            <p:nvPr/>
          </p:nvSpPr>
          <p:spPr>
            <a:xfrm>
              <a:off x="7242418" y="4188594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šák</a:t>
              </a:r>
              <a:endParaRPr lang="cs-CZ" sz="28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193958" y="4711814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pl</a:t>
              </a:r>
              <a:r>
                <a:rPr lang="cs-CZ" sz="2800" dirty="0" smtClean="0"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šový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7913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5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25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25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750"/>
                            </p:stCondLst>
                            <p:childTnLst>
                              <p:par>
                                <p:cTn id="33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750"/>
                            </p:stCondLst>
                            <p:childTnLst>
                              <p:par>
                                <p:cTn id="40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250"/>
                            </p:stCondLst>
                            <p:childTnLst>
                              <p:par>
                                <p:cTn id="47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800" decel="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7250"/>
                            </p:stCondLst>
                            <p:childTnLst>
                              <p:par>
                                <p:cTn id="54" presetID="49" presetClass="entr" presetSubtype="0" decel="10000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1750"/>
                            </p:stCondLst>
                            <p:childTnLst>
                              <p:par>
                                <p:cTn id="61" presetID="37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8750"/>
                            </p:stCondLst>
                            <p:childTnLst>
                              <p:par>
                                <p:cTn id="68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/>
              <a:t>Doplňte i/í</a:t>
            </a:r>
            <a:r>
              <a:rPr lang="cs-CZ" b="1" smtClean="0"/>
              <a:t>, </a:t>
            </a:r>
            <a:r>
              <a:rPr lang="cs-CZ" b="1" smtClean="0"/>
              <a:t>y/ý.</a:t>
            </a:r>
            <a:endParaRPr lang="cs-CZ" b="1" dirty="0"/>
          </a:p>
        </p:txBody>
      </p:sp>
      <p:pic>
        <p:nvPicPr>
          <p:cNvPr id="1026" name="Picture 2" descr="C:\Users\Simona\Desktop\b\m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2" t="4561" r="3865" b="50000"/>
          <a:stretch/>
        </p:blipFill>
        <p:spPr bwMode="auto">
          <a:xfrm>
            <a:off x="395536" y="1268760"/>
            <a:ext cx="8424936" cy="540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13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8739941"/>
              </p:ext>
            </p:extLst>
          </p:nvPr>
        </p:nvGraphicFramePr>
        <p:xfrm>
          <a:off x="899592" y="4869160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726975"/>
              </p:ext>
            </p:extLst>
          </p:nvPr>
        </p:nvGraphicFramePr>
        <p:xfrm>
          <a:off x="827584" y="1844824"/>
          <a:ext cx="735811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a jejich příbuznými slovy po L.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doplňování i/í, y/ý v obrázku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671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203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Vyjmenovaná slova po L             Příbuzná slova</vt:lpstr>
      <vt:lpstr>Prezentace aplikace PowerPoint</vt:lpstr>
      <vt:lpstr>Vyjmenovaná slova po L Příbuzná slova</vt:lpstr>
      <vt:lpstr>Vyjmenovaná slova po L Příbuzná slova</vt:lpstr>
      <vt:lpstr>Vyjmenovaná slova po L Příbuzná slova</vt:lpstr>
      <vt:lpstr>Doplňte i/í, y/ý.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52</cp:revision>
  <dcterms:created xsi:type="dcterms:W3CDTF">2012-12-28T18:58:01Z</dcterms:created>
  <dcterms:modified xsi:type="dcterms:W3CDTF">2013-01-13T11:06:26Z</dcterms:modified>
</cp:coreProperties>
</file>