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7F255-04EA-40ED-AEA8-3A31415DDF8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A17D8-8FC5-4F7E-9B9F-39BB8E431E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898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7F255-04EA-40ED-AEA8-3A31415DDF8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A17D8-8FC5-4F7E-9B9F-39BB8E431E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698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7F255-04EA-40ED-AEA8-3A31415DDF8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A17D8-8FC5-4F7E-9B9F-39BB8E431E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883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7F255-04EA-40ED-AEA8-3A31415DDF8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A17D8-8FC5-4F7E-9B9F-39BB8E431E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633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7F255-04EA-40ED-AEA8-3A31415DDF8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A17D8-8FC5-4F7E-9B9F-39BB8E431E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32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7F255-04EA-40ED-AEA8-3A31415DDF8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A17D8-8FC5-4F7E-9B9F-39BB8E431E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446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7F255-04EA-40ED-AEA8-3A31415DDF8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A17D8-8FC5-4F7E-9B9F-39BB8E431E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563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7F255-04EA-40ED-AEA8-3A31415DDF8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A17D8-8FC5-4F7E-9B9F-39BB8E431E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56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7F255-04EA-40ED-AEA8-3A31415DDF8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A17D8-8FC5-4F7E-9B9F-39BB8E431E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054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7F255-04EA-40ED-AEA8-3A31415DDF8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A17D8-8FC5-4F7E-9B9F-39BB8E431E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176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7F255-04EA-40ED-AEA8-3A31415DDF8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A17D8-8FC5-4F7E-9B9F-39BB8E431E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5384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6FFFF"/>
            </a:gs>
            <a:gs pos="50000">
              <a:schemeClr val="accent1">
                <a:tint val="44500"/>
                <a:satMod val="160000"/>
              </a:schemeClr>
            </a:gs>
            <a:gs pos="100000">
              <a:srgbClr val="66FF6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7F255-04EA-40ED-AEA8-3A31415DDF8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DA17D8-8FC5-4F7E-9B9F-39BB8E431E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756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M </a:t>
            </a:r>
            <a:r>
              <a:rPr lang="cs-CZ" dirty="0" smtClean="0"/>
              <a:t>- homonyma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899592" y="1711916"/>
            <a:ext cx="7344816" cy="3434169"/>
            <a:chOff x="899592" y="2413338"/>
            <a:chExt cx="7344816" cy="3434169"/>
          </a:xfrm>
        </p:grpSpPr>
        <p:sp>
          <p:nvSpPr>
            <p:cNvPr id="5" name="Obdélník 4"/>
            <p:cNvSpPr/>
            <p:nvPr/>
          </p:nvSpPr>
          <p:spPr>
            <a:xfrm>
              <a:off x="899592" y="2413338"/>
              <a:ext cx="7344816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/>
                <a:t>Název školy:  Základní škola Karla Klíče Hostinné</a:t>
              </a:r>
            </a:p>
            <a:p>
              <a:r>
                <a:rPr lang="cs-CZ" dirty="0"/>
                <a:t>Autor:  Mgr. Simona Stránská</a:t>
              </a:r>
            </a:p>
            <a:p>
              <a:r>
                <a:rPr lang="cs-CZ" dirty="0"/>
                <a:t>Název:  </a:t>
              </a:r>
              <a:r>
                <a:rPr lang="cs-CZ" dirty="0" smtClean="0"/>
                <a:t>VY_32_INOVACE_09_A__09_Vyjmenovaná slova po M - homonyma</a:t>
              </a:r>
              <a:endParaRPr lang="cs-CZ" dirty="0"/>
            </a:p>
            <a:p>
              <a:r>
                <a:rPr lang="cs-CZ" dirty="0"/>
                <a:t>Téma:   </a:t>
              </a:r>
              <a:r>
                <a:rPr lang="cs-CZ" dirty="0" smtClean="0"/>
                <a:t>Český jazyk - vyjmenovaná slova</a:t>
              </a:r>
              <a:endParaRPr lang="cs-CZ" dirty="0"/>
            </a:p>
            <a:p>
              <a:r>
                <a:rPr lang="cs-CZ" dirty="0"/>
                <a:t>Číslo projektu: CZ.1.07/1.4.00/21.2131</a:t>
              </a:r>
            </a:p>
          </p:txBody>
        </p:sp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449" y="4725144"/>
              <a:ext cx="5761037" cy="1122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99004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5184662"/>
              </p:ext>
            </p:extLst>
          </p:nvPr>
        </p:nvGraphicFramePr>
        <p:xfrm>
          <a:off x="1331640" y="2348880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19.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prosince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ledna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 po M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- homonyma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Homonyma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2402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274638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Vyjmenovaná slova po </a:t>
            </a:r>
            <a:r>
              <a:rPr lang="cs-CZ" sz="3200" b="1" dirty="0" smtClean="0"/>
              <a:t>M                                                 Slova stejně znějící s různým významem a pravopisem = homonyma 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2119478"/>
            <a:ext cx="8229600" cy="398878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jsme šťastná a veselá rodina.</a:t>
            </a:r>
          </a:p>
          <a:p>
            <a:pPr marL="0" indent="0">
              <a:buNone/>
            </a:pPr>
            <a:r>
              <a:rPr lang="cs-CZ" dirty="0" smtClean="0"/>
              <a:t>Podej               tvůj domácí sešit z matematiky.</a:t>
            </a:r>
          </a:p>
          <a:p>
            <a:pPr marL="0" indent="0">
              <a:buNone/>
            </a:pPr>
            <a:r>
              <a:rPr lang="cs-CZ" dirty="0" smtClean="0"/>
              <a:t>Medvídek                       je velmi roztomilý.</a:t>
            </a:r>
          </a:p>
          <a:p>
            <a:pPr marL="0" indent="0">
              <a:buNone/>
            </a:pPr>
            <a:r>
              <a:rPr lang="cs-CZ" dirty="0" smtClean="0"/>
              <a:t>Dříve jsem                      krásné a kudrnaté vlasy. </a:t>
            </a:r>
          </a:p>
          <a:p>
            <a:pPr marL="0" indent="0">
              <a:buNone/>
            </a:pPr>
            <a:r>
              <a:rPr lang="cs-CZ" dirty="0" smtClean="0"/>
              <a:t>                 synku, mám tě moc rád.</a:t>
            </a:r>
          </a:p>
          <a:p>
            <a:pPr marL="0" indent="0">
              <a:buNone/>
            </a:pPr>
            <a:r>
              <a:rPr lang="cs-CZ" dirty="0" smtClean="0"/>
              <a:t>David se často                  ve svých výpočtech.</a:t>
            </a: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539552" y="2248419"/>
            <a:ext cx="3816424" cy="3468367"/>
            <a:chOff x="539552" y="1650562"/>
            <a:chExt cx="3816424" cy="3468367"/>
          </a:xfrm>
        </p:grpSpPr>
        <p:sp>
          <p:nvSpPr>
            <p:cNvPr id="6" name="Mrak 5"/>
            <p:cNvSpPr/>
            <p:nvPr/>
          </p:nvSpPr>
          <p:spPr>
            <a:xfrm>
              <a:off x="539552" y="1650562"/>
              <a:ext cx="1116124" cy="554360"/>
            </a:xfrm>
            <a:prstGeom prst="cloud">
              <a:avLst/>
            </a:prstGeom>
            <a:solidFill>
              <a:srgbClr val="92D050"/>
            </a:solid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My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7" name="Mrak 6"/>
            <p:cNvSpPr/>
            <p:nvPr/>
          </p:nvSpPr>
          <p:spPr>
            <a:xfrm>
              <a:off x="1547664" y="2204922"/>
              <a:ext cx="1152128" cy="503998"/>
            </a:xfrm>
            <a:prstGeom prst="cloud">
              <a:avLst/>
            </a:prstGeom>
            <a:solidFill>
              <a:srgbClr val="92D050"/>
            </a:solidFill>
            <a:ln>
              <a:solidFill>
                <a:schemeClr val="accent3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mi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9" name="Mrak 8"/>
            <p:cNvSpPr/>
            <p:nvPr/>
          </p:nvSpPr>
          <p:spPr>
            <a:xfrm>
              <a:off x="2303748" y="3366371"/>
              <a:ext cx="1800200" cy="648072"/>
            </a:xfrm>
            <a:prstGeom prst="cloud">
              <a:avLst/>
            </a:prstGeom>
            <a:solidFill>
              <a:schemeClr val="accent2">
                <a:lumMod val="40000"/>
                <a:lumOff val="60000"/>
              </a:schemeClr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míval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0" name="Mrak 9"/>
            <p:cNvSpPr/>
            <p:nvPr/>
          </p:nvSpPr>
          <p:spPr>
            <a:xfrm>
              <a:off x="2267744" y="2708920"/>
              <a:ext cx="1872208" cy="657451"/>
            </a:xfrm>
            <a:prstGeom prst="cloud">
              <a:avLst/>
            </a:prstGeom>
            <a:solidFill>
              <a:schemeClr val="accent2">
                <a:lumMod val="40000"/>
                <a:lumOff val="60000"/>
              </a:schemeClr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mýval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1" name="Mrak 10"/>
            <p:cNvSpPr/>
            <p:nvPr/>
          </p:nvSpPr>
          <p:spPr>
            <a:xfrm>
              <a:off x="539552" y="4014443"/>
              <a:ext cx="1440160" cy="529208"/>
            </a:xfrm>
            <a:prstGeom prst="cloud">
              <a:avLst/>
            </a:prstGeom>
            <a:solidFill>
              <a:srgbClr val="FFC00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Milý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2" name="Mrak 11"/>
            <p:cNvSpPr/>
            <p:nvPr/>
          </p:nvSpPr>
          <p:spPr>
            <a:xfrm>
              <a:off x="2915816" y="4542865"/>
              <a:ext cx="1440160" cy="576064"/>
            </a:xfrm>
            <a:prstGeom prst="cloud">
              <a:avLst/>
            </a:prstGeom>
            <a:solidFill>
              <a:srgbClr val="FFC00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mýlí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1925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750"/>
                            </p:stCondLst>
                            <p:childTnLst>
                              <p:par>
                                <p:cTn id="10" presetID="2" presetClass="entr" presetSubtype="9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750"/>
                            </p:stCondLst>
                            <p:childTnLst>
                              <p:par>
                                <p:cTn id="15" presetID="2" presetClass="entr" presetSubtype="9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750"/>
                            </p:stCondLst>
                            <p:childTnLst>
                              <p:par>
                                <p:cTn id="20" presetID="2" presetClass="entr" presetSubtype="9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750"/>
                            </p:stCondLst>
                            <p:childTnLst>
                              <p:par>
                                <p:cTn id="25" presetID="2" presetClass="entr" presetSubtype="9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8750"/>
                            </p:stCondLst>
                            <p:childTnLst>
                              <p:par>
                                <p:cTn id="30" presetID="2" presetClass="entr" presetSubtype="9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274638"/>
            <a:ext cx="8640960" cy="1282154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Vyjmenovaná slova po </a:t>
            </a:r>
            <a:r>
              <a:rPr lang="cs-CZ" sz="3600" b="1" dirty="0" smtClean="0"/>
              <a:t>M                                        Slova stejně znějící s různým významem a pravopisem = homonyma</a:t>
            </a:r>
            <a:endParaRPr lang="cs-CZ" sz="36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0872" y="1931244"/>
            <a:ext cx="8435280" cy="401058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Paní prodavačka se tváří velmi                  .</a:t>
            </a:r>
          </a:p>
          <a:p>
            <a:pPr marL="0" indent="0">
              <a:buNone/>
            </a:pPr>
            <a:r>
              <a:rPr lang="cs-CZ" dirty="0" smtClean="0"/>
              <a:t>Naše město je na                  daleko.</a:t>
            </a:r>
          </a:p>
          <a:p>
            <a:pPr marL="0" indent="0">
              <a:buNone/>
            </a:pPr>
            <a:r>
              <a:rPr lang="cs-CZ" dirty="0" smtClean="0"/>
              <a:t>Až budu dospělý, chtěl bych                 krásný dům.</a:t>
            </a:r>
          </a:p>
          <a:p>
            <a:pPr marL="0" indent="0">
              <a:buNone/>
            </a:pPr>
            <a:r>
              <a:rPr lang="cs-CZ" dirty="0" smtClean="0"/>
              <a:t>Vezmi si mýdlo a jdi se                   k umyvadlu.</a:t>
            </a:r>
          </a:p>
          <a:p>
            <a:pPr marL="0" indent="0">
              <a:buNone/>
            </a:pPr>
            <a:r>
              <a:rPr lang="cs-CZ" dirty="0" smtClean="0"/>
              <a:t>Každý týden si                   své dlouhé vlasy.</a:t>
            </a:r>
          </a:p>
          <a:p>
            <a:pPr marL="0" indent="0">
              <a:buNone/>
            </a:pPr>
            <a:r>
              <a:rPr lang="cs-CZ" dirty="0" smtClean="0"/>
              <a:t>Dobré rady se často                  účinkem.</a:t>
            </a: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2971055" y="1988840"/>
            <a:ext cx="4150181" cy="3594724"/>
            <a:chOff x="2967607" y="1600525"/>
            <a:chExt cx="4150181" cy="3594724"/>
          </a:xfrm>
        </p:grpSpPr>
        <p:sp>
          <p:nvSpPr>
            <p:cNvPr id="7" name="Mrak 6"/>
            <p:cNvSpPr/>
            <p:nvPr/>
          </p:nvSpPr>
          <p:spPr>
            <a:xfrm>
              <a:off x="5652120" y="1600525"/>
              <a:ext cx="1465668" cy="532332"/>
            </a:xfrm>
            <a:prstGeom prst="cloud">
              <a:avLst/>
            </a:prstGeom>
            <a:solidFill>
              <a:schemeClr val="accent4">
                <a:lumMod val="60000"/>
                <a:lumOff val="40000"/>
              </a:schemeClr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mile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8" name="Mrak 7"/>
            <p:cNvSpPr/>
            <p:nvPr/>
          </p:nvSpPr>
          <p:spPr>
            <a:xfrm>
              <a:off x="3491880" y="2222912"/>
              <a:ext cx="1440160" cy="576064"/>
            </a:xfrm>
            <a:prstGeom prst="cloud">
              <a:avLst/>
            </a:prstGeom>
            <a:solidFill>
              <a:schemeClr val="accent4">
                <a:lumMod val="60000"/>
                <a:lumOff val="40000"/>
              </a:schemeClr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míle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9" name="Mrak 8"/>
            <p:cNvSpPr/>
            <p:nvPr/>
          </p:nvSpPr>
          <p:spPr>
            <a:xfrm>
              <a:off x="4346968" y="3356992"/>
              <a:ext cx="1490464" cy="576064"/>
            </a:xfrm>
            <a:prstGeom prst="cloud">
              <a:avLst/>
            </a:prstGeom>
            <a:solidFill>
              <a:srgbClr val="00B0F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mýt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0" name="Mrak 9"/>
            <p:cNvSpPr/>
            <p:nvPr/>
          </p:nvSpPr>
          <p:spPr>
            <a:xfrm>
              <a:off x="5148064" y="2798976"/>
              <a:ext cx="1418456" cy="558016"/>
            </a:xfrm>
            <a:prstGeom prst="cloud">
              <a:avLst/>
            </a:prstGeom>
            <a:solidFill>
              <a:srgbClr val="00B0F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mít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1" name="Mrak 10"/>
            <p:cNvSpPr/>
            <p:nvPr/>
          </p:nvSpPr>
          <p:spPr>
            <a:xfrm>
              <a:off x="2967607" y="3936535"/>
              <a:ext cx="1512168" cy="648072"/>
            </a:xfrm>
            <a:prstGeom prst="cloud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myji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12" name="Mrak 11"/>
            <p:cNvSpPr/>
            <p:nvPr/>
          </p:nvSpPr>
          <p:spPr>
            <a:xfrm>
              <a:off x="3923928" y="4547177"/>
              <a:ext cx="1449168" cy="648072"/>
            </a:xfrm>
            <a:prstGeom prst="cloud">
              <a:avLst/>
            </a:prstGeom>
            <a:solidFill>
              <a:srgbClr val="00B050"/>
            </a:solidFill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míjí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4036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750"/>
                            </p:stCondLst>
                            <p:childTnLst>
                              <p:par>
                                <p:cTn id="10" presetID="2" presetClass="entr" presetSubtype="9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750"/>
                            </p:stCondLst>
                            <p:childTnLst>
                              <p:par>
                                <p:cTn id="15" presetID="2" presetClass="entr" presetSubtype="9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750"/>
                            </p:stCondLst>
                            <p:childTnLst>
                              <p:par>
                                <p:cTn id="20" presetID="2" presetClass="entr" presetSubtype="9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750"/>
                            </p:stCondLst>
                            <p:childTnLst>
                              <p:par>
                                <p:cTn id="25" presetID="2" presetClass="entr" presetSubtype="9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8750"/>
                            </p:stCondLst>
                            <p:childTnLst>
                              <p:par>
                                <p:cTn id="30" presetID="2" presetClass="entr" presetSubtype="9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Vyjmenovaná slova po </a:t>
            </a:r>
            <a:r>
              <a:rPr lang="cs-CZ" sz="3200" b="1" dirty="0" smtClean="0"/>
              <a:t>M                                   Doplňte věty slovy </a:t>
            </a:r>
            <a:r>
              <a:rPr lang="cs-CZ" sz="3200" b="1" smtClean="0"/>
              <a:t>z </a:t>
            </a:r>
            <a:r>
              <a:rPr lang="cs-CZ" sz="3200" b="1" smtClean="0"/>
              <a:t>nabídky.</a:t>
            </a:r>
            <a:endParaRPr lang="cs-CZ" sz="3200" b="1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745" y="1361049"/>
            <a:ext cx="6840760" cy="472147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Už jste si všichni ……………před obědem ruce?</a:t>
            </a:r>
          </a:p>
          <a:p>
            <a:pPr marL="0" indent="0">
              <a:buNone/>
            </a:pPr>
            <a:r>
              <a:rPr lang="cs-CZ" sz="2800" dirty="0" smtClean="0"/>
              <a:t>……………..jsem rád své staré auto.</a:t>
            </a:r>
          </a:p>
          <a:p>
            <a:pPr marL="0" indent="0">
              <a:buNone/>
            </a:pPr>
            <a:r>
              <a:rPr lang="cs-CZ" sz="2800" dirty="0" smtClean="0"/>
              <a:t>Příští rok chci ………..krásnou dovolenou u moře.</a:t>
            </a:r>
          </a:p>
          <a:p>
            <a:pPr marL="0" indent="0">
              <a:buNone/>
            </a:pPr>
            <a:r>
              <a:rPr lang="cs-CZ" sz="2800" dirty="0" smtClean="0"/>
              <a:t>V televizi jsme viděli medvídka …………….</a:t>
            </a:r>
          </a:p>
          <a:p>
            <a:pPr marL="0" indent="0">
              <a:buNone/>
            </a:pPr>
            <a:r>
              <a:rPr lang="cs-CZ" sz="2800" dirty="0" smtClean="0"/>
              <a:t>Maminka ……..koupila úžasnou knihu.</a:t>
            </a:r>
          </a:p>
          <a:p>
            <a:pPr marL="0" indent="0">
              <a:buNone/>
            </a:pPr>
            <a:r>
              <a:rPr lang="cs-CZ" sz="2800" dirty="0" smtClean="0"/>
              <a:t>Jděte domů, ……. to za vás uklidíme.</a:t>
            </a:r>
          </a:p>
          <a:p>
            <a:pPr marL="0" indent="0">
              <a:buNone/>
            </a:pPr>
            <a:r>
              <a:rPr lang="cs-CZ" sz="2800" dirty="0" smtClean="0"/>
              <a:t>Kovář ………………….. oheň v peci.</a:t>
            </a:r>
          </a:p>
          <a:p>
            <a:pPr marL="0" indent="0">
              <a:buNone/>
            </a:pPr>
            <a:r>
              <a:rPr lang="cs-CZ" sz="2800" dirty="0" smtClean="0"/>
              <a:t>Naše chalupa je na …………. daleko.</a:t>
            </a:r>
          </a:p>
          <a:p>
            <a:pPr marL="0" indent="0">
              <a:buNone/>
            </a:pPr>
            <a:r>
              <a:rPr lang="cs-CZ" sz="2800" dirty="0" smtClean="0"/>
              <a:t>Každý člověk se někdy ……………</a:t>
            </a:r>
          </a:p>
          <a:p>
            <a:pPr marL="0" indent="0">
              <a:buNone/>
            </a:pPr>
            <a:r>
              <a:rPr lang="cs-CZ" sz="2800" dirty="0" smtClean="0"/>
              <a:t>Honzík je velmi …………..chlapec.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05600" y="1496652"/>
            <a:ext cx="2330896" cy="440120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my</a:t>
            </a:r>
          </a:p>
          <a:p>
            <a:r>
              <a:rPr lang="cs-CZ" sz="2800" b="1" dirty="0" smtClean="0"/>
              <a:t>mývala</a:t>
            </a:r>
          </a:p>
          <a:p>
            <a:r>
              <a:rPr lang="cs-CZ" sz="2800" b="1" dirty="0" smtClean="0"/>
              <a:t>umyli</a:t>
            </a:r>
          </a:p>
          <a:p>
            <a:r>
              <a:rPr lang="cs-CZ" sz="2800" b="1" dirty="0" smtClean="0"/>
              <a:t>zmýlí</a:t>
            </a:r>
          </a:p>
          <a:p>
            <a:r>
              <a:rPr lang="cs-CZ" sz="2800" b="1" dirty="0" smtClean="0"/>
              <a:t>mít</a:t>
            </a:r>
          </a:p>
          <a:p>
            <a:r>
              <a:rPr lang="cs-CZ" sz="2800" b="1" dirty="0" smtClean="0"/>
              <a:t>míle</a:t>
            </a:r>
          </a:p>
          <a:p>
            <a:r>
              <a:rPr lang="cs-CZ" sz="2800" b="1" dirty="0" smtClean="0"/>
              <a:t>míval</a:t>
            </a:r>
          </a:p>
          <a:p>
            <a:r>
              <a:rPr lang="cs-CZ" sz="2800" b="1" dirty="0" smtClean="0"/>
              <a:t>mi</a:t>
            </a:r>
          </a:p>
          <a:p>
            <a:r>
              <a:rPr lang="cs-CZ" sz="2800" b="1" dirty="0" smtClean="0"/>
              <a:t>milý</a:t>
            </a:r>
          </a:p>
          <a:p>
            <a:r>
              <a:rPr lang="cs-CZ" sz="2800" b="1" dirty="0" smtClean="0"/>
              <a:t>rozdmýcháva</a:t>
            </a:r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572000" y="5528525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na kliknutí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-14745" y="5931831"/>
            <a:ext cx="9144000" cy="954107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umyli, míval, mít, mývala, mi, my, rozdmýcháva</a:t>
            </a:r>
            <a:r>
              <a:rPr lang="cs-CZ" sz="2400" b="1" dirty="0" smtClean="0"/>
              <a:t>l, </a:t>
            </a:r>
            <a:r>
              <a:rPr lang="cs-CZ" sz="2800" b="1" dirty="0" smtClean="0"/>
              <a:t>míle, zmýlí, milý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47894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3146970"/>
              </p:ext>
            </p:extLst>
          </p:nvPr>
        </p:nvGraphicFramePr>
        <p:xfrm>
          <a:off x="971600" y="4725144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853233"/>
              </p:ext>
            </p:extLst>
          </p:nvPr>
        </p:nvGraphicFramePr>
        <p:xfrm>
          <a:off x="899592" y="1628800"/>
          <a:ext cx="7358114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homonymy vyjmenovaných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slov po M.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 -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doplňování vět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4334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351</Words>
  <Application>Microsoft Office PowerPoint</Application>
  <PresentationFormat>Předvádění na obrazovce (4:3)</PresentationFormat>
  <Paragraphs>81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Vyjmenovaná slova po M - homonyma</vt:lpstr>
      <vt:lpstr>Prezentace aplikace PowerPoint</vt:lpstr>
      <vt:lpstr>Vyjmenovaná slova po M                                                 Slova stejně znějící s různým významem a pravopisem = homonyma </vt:lpstr>
      <vt:lpstr>Vyjmenovaná slova po M                                        Slova stejně znějící s různým významem a pravopisem = homonyma</vt:lpstr>
      <vt:lpstr>Vyjmenovaná slova po M                                   Doplňte věty slovy z nabídky.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49</cp:revision>
  <dcterms:created xsi:type="dcterms:W3CDTF">2012-12-28T20:02:17Z</dcterms:created>
  <dcterms:modified xsi:type="dcterms:W3CDTF">2013-01-13T11:08:39Z</dcterms:modified>
</cp:coreProperties>
</file>