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FFFF99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410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30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653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047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5274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249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105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673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22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872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59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CCFF"/>
            </a:gs>
            <a:gs pos="50000">
              <a:srgbClr val="FFFF99"/>
            </a:gs>
            <a:gs pos="100000">
              <a:srgbClr val="CC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BBACE-A1A0-4F17-B6F4-5E878CAAE7D4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5243C-AECA-426C-94E2-5FA436A8E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082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S</a:t>
            </a:r>
            <a:endParaRPr lang="cs-CZ" b="1" dirty="0"/>
          </a:p>
        </p:txBody>
      </p:sp>
      <p:grpSp>
        <p:nvGrpSpPr>
          <p:cNvPr id="3" name="Skupina 2"/>
          <p:cNvGrpSpPr/>
          <p:nvPr/>
        </p:nvGrpSpPr>
        <p:grpSpPr>
          <a:xfrm>
            <a:off x="899592" y="1711916"/>
            <a:ext cx="7344816" cy="3434169"/>
            <a:chOff x="899592" y="2413338"/>
            <a:chExt cx="7344816" cy="3434169"/>
          </a:xfrm>
        </p:grpSpPr>
        <p:sp>
          <p:nvSpPr>
            <p:cNvPr id="4" name="Obdélník 3"/>
            <p:cNvSpPr/>
            <p:nvPr/>
          </p:nvSpPr>
          <p:spPr>
            <a:xfrm>
              <a:off x="899592" y="2413338"/>
              <a:ext cx="7344816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/>
                <a:t>Název školy:  Základní škola Karla Klíče Hostinné</a:t>
              </a:r>
            </a:p>
            <a:p>
              <a:r>
                <a:rPr lang="cs-CZ" dirty="0"/>
                <a:t>Autor:  Mgr. Simona Stránská</a:t>
              </a:r>
            </a:p>
            <a:p>
              <a:r>
                <a:rPr lang="cs-CZ" dirty="0"/>
                <a:t>Název:  </a:t>
              </a:r>
              <a:r>
                <a:rPr lang="cs-CZ" smtClean="0"/>
                <a:t>VY_32_INOVACE_09_A__13_Vyjmenovaná </a:t>
              </a:r>
              <a:r>
                <a:rPr lang="cs-CZ" dirty="0" smtClean="0"/>
                <a:t>slova po S</a:t>
              </a:r>
              <a:endParaRPr lang="cs-CZ" dirty="0"/>
            </a:p>
            <a:p>
              <a:r>
                <a:rPr lang="cs-CZ" dirty="0"/>
                <a:t>Téma:   </a:t>
              </a:r>
              <a:r>
                <a:rPr lang="cs-CZ" dirty="0" smtClean="0"/>
                <a:t>Český jazyk - vyjmenovaná slova</a:t>
              </a:r>
              <a:endParaRPr lang="cs-CZ" dirty="0"/>
            </a:p>
            <a:p>
              <a:r>
                <a:rPr lang="cs-CZ" dirty="0"/>
                <a:t>Číslo projektu: CZ.1.07/1.4.00/21.2131</a:t>
              </a: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49" y="4725144"/>
              <a:ext cx="5761037" cy="1122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8413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642225"/>
              </p:ext>
            </p:extLst>
          </p:nvPr>
        </p:nvGraphicFramePr>
        <p:xfrm>
          <a:off x="1331640" y="1988840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27. prosince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10.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ledna 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Jazyk a jazyková komunikace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Český jazyk a literatura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 po 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syn,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sytý, sýr, syrový, sychravý, usychat, sýkora, sýček, sysel, syčet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sypat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644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S</a:t>
            </a:r>
            <a:endParaRPr lang="cs-CZ" b="1" dirty="0"/>
          </a:p>
        </p:txBody>
      </p:sp>
      <p:grpSp>
        <p:nvGrpSpPr>
          <p:cNvPr id="2" name="Skupina 1"/>
          <p:cNvGrpSpPr/>
          <p:nvPr/>
        </p:nvGrpSpPr>
        <p:grpSpPr>
          <a:xfrm>
            <a:off x="1062782" y="1412001"/>
            <a:ext cx="2213074" cy="2318361"/>
            <a:chOff x="1062782" y="1412001"/>
            <a:chExt cx="2213074" cy="2318361"/>
          </a:xfrm>
        </p:grpSpPr>
        <p:pic>
          <p:nvPicPr>
            <p:cNvPr id="1026" name="Picture 2" descr="C:\Users\Simona\Desktop\b\i 007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539" t="6516" r="26776" b="73230"/>
            <a:stretch/>
          </p:blipFill>
          <p:spPr bwMode="auto">
            <a:xfrm>
              <a:off x="1062782" y="1412001"/>
              <a:ext cx="2069058" cy="1875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1547664" y="3145587"/>
              <a:ext cx="17281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sýr</a:t>
              </a:r>
              <a:endParaRPr lang="cs-CZ" sz="3200" b="1" dirty="0"/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3491880" y="2689828"/>
            <a:ext cx="1944216" cy="3131805"/>
            <a:chOff x="3491880" y="2689828"/>
            <a:chExt cx="1944216" cy="3131805"/>
          </a:xfrm>
        </p:grpSpPr>
        <p:pic>
          <p:nvPicPr>
            <p:cNvPr id="7" name="Picture 2" descr="C:\Users\Simona\Desktop\b\i 00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2" t="66929" r="57461" b="4785"/>
            <a:stretch/>
          </p:blipFill>
          <p:spPr bwMode="auto">
            <a:xfrm>
              <a:off x="3491880" y="2689828"/>
              <a:ext cx="1944216" cy="2715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3597335" y="5236858"/>
              <a:ext cx="173330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syn</a:t>
              </a:r>
              <a:endParaRPr lang="cs-CZ" sz="3200" b="1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581974" y="1543922"/>
            <a:ext cx="2273145" cy="2355078"/>
            <a:chOff x="5650747" y="1516779"/>
            <a:chExt cx="2273145" cy="2355078"/>
          </a:xfrm>
        </p:grpSpPr>
        <p:pic>
          <p:nvPicPr>
            <p:cNvPr id="8" name="Picture 2" descr="C:\Users\Simona\Desktop\b\i 007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881" t="66928" r="26776" b="23992"/>
            <a:stretch/>
          </p:blipFill>
          <p:spPr bwMode="auto">
            <a:xfrm>
              <a:off x="5650747" y="1516779"/>
              <a:ext cx="2273145" cy="18469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6097084" y="3287082"/>
              <a:ext cx="18268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sýkora</a:t>
              </a:r>
              <a:endParaRPr lang="cs-CZ" sz="3200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718547" y="3932106"/>
            <a:ext cx="1824040" cy="2362991"/>
            <a:chOff x="6718547" y="3932106"/>
            <a:chExt cx="1824040" cy="2362991"/>
          </a:xfrm>
        </p:grpSpPr>
        <p:pic>
          <p:nvPicPr>
            <p:cNvPr id="6" name="Picture 2" descr="C:\Users\Simona\Desktop\b\i 007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69" t="36198" r="30611" b="46691"/>
            <a:stretch/>
          </p:blipFill>
          <p:spPr bwMode="auto">
            <a:xfrm>
              <a:off x="6718547" y="3932106"/>
              <a:ext cx="1453853" cy="18747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6791008" y="5710322"/>
              <a:ext cx="175157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syrový</a:t>
              </a:r>
              <a:endParaRPr lang="cs-CZ" sz="3200" b="1" dirty="0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755576" y="4185963"/>
            <a:ext cx="2658602" cy="2014875"/>
            <a:chOff x="755576" y="4185963"/>
            <a:chExt cx="2658602" cy="2014875"/>
          </a:xfrm>
        </p:grpSpPr>
        <p:pic>
          <p:nvPicPr>
            <p:cNvPr id="9" name="Picture 2" descr="C:\Users\Simona\Desktop\b\i 007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224" t="81072" r="7119" b="9325"/>
            <a:stretch/>
          </p:blipFill>
          <p:spPr bwMode="auto">
            <a:xfrm>
              <a:off x="755576" y="4185963"/>
              <a:ext cx="2376264" cy="15938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1306772" y="5616063"/>
              <a:ext cx="21074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sysel</a:t>
              </a:r>
              <a:endParaRPr lang="cs-CZ" sz="3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118539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2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25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S</a:t>
            </a:r>
            <a:endParaRPr lang="cs-CZ" b="1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477740" y="1309175"/>
            <a:ext cx="2222051" cy="2764293"/>
            <a:chOff x="477741" y="1484784"/>
            <a:chExt cx="1872208" cy="2588684"/>
          </a:xfrm>
        </p:grpSpPr>
        <p:pic>
          <p:nvPicPr>
            <p:cNvPr id="2050" name="Picture 2" descr="C:\Users\Simona\Desktop\b\i 006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43" t="2790" r="54317" b="71603"/>
            <a:stretch/>
          </p:blipFill>
          <p:spPr bwMode="auto">
            <a:xfrm>
              <a:off x="477741" y="1484784"/>
              <a:ext cx="1872208" cy="20738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554847" y="3488693"/>
              <a:ext cx="17179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sychravý</a:t>
              </a:r>
              <a:endParaRPr lang="cs-CZ" sz="3200" b="1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837393" y="4210692"/>
            <a:ext cx="2317933" cy="2388579"/>
            <a:chOff x="1259632" y="4073468"/>
            <a:chExt cx="2749980" cy="2388579"/>
          </a:xfrm>
        </p:grpSpPr>
        <p:pic>
          <p:nvPicPr>
            <p:cNvPr id="6" name="Picture 2" descr="C:\Users\Simona\Desktop\b\i 006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938" t="45470" r="22577" b="36392"/>
            <a:stretch/>
          </p:blipFill>
          <p:spPr bwMode="auto">
            <a:xfrm>
              <a:off x="1259632" y="4073468"/>
              <a:ext cx="1653271" cy="19162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1705356" y="5877272"/>
              <a:ext cx="23042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syčet</a:t>
              </a:r>
              <a:endParaRPr lang="cs-CZ" sz="3200" b="1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6848075" y="1309176"/>
            <a:ext cx="1944216" cy="2095610"/>
            <a:chOff x="6732240" y="1484784"/>
            <a:chExt cx="1703338" cy="1920001"/>
          </a:xfrm>
        </p:grpSpPr>
        <p:pic>
          <p:nvPicPr>
            <p:cNvPr id="4" name="Picture 2" descr="C:\Users\Simona\Desktop\b\i 006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704" t="20217" r="10858" b="65201"/>
            <a:stretch/>
          </p:blipFill>
          <p:spPr bwMode="auto">
            <a:xfrm>
              <a:off x="6732240" y="1484784"/>
              <a:ext cx="1664212" cy="1421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7067426" y="282001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sýček</a:t>
              </a:r>
              <a:endParaRPr lang="cs-CZ" sz="3200" b="1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6372200" y="4040854"/>
            <a:ext cx="2232248" cy="2464730"/>
            <a:chOff x="6732240" y="3717032"/>
            <a:chExt cx="2036618" cy="2464730"/>
          </a:xfrm>
        </p:grpSpPr>
        <p:pic>
          <p:nvPicPr>
            <p:cNvPr id="5" name="Picture 2" descr="C:\Users\Simona\Desktop\b\i 006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43" t="42268" r="54317" b="36392"/>
            <a:stretch/>
          </p:blipFill>
          <p:spPr bwMode="auto">
            <a:xfrm>
              <a:off x="6732240" y="3717032"/>
              <a:ext cx="2036618" cy="18799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7096089" y="5596987"/>
              <a:ext cx="144818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sypat</a:t>
              </a:r>
              <a:endParaRPr lang="cs-CZ" sz="3200" b="1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868269" y="1309175"/>
            <a:ext cx="1802999" cy="3170170"/>
            <a:chOff x="4788024" y="1937517"/>
            <a:chExt cx="1802999" cy="3170170"/>
          </a:xfrm>
        </p:grpSpPr>
        <p:pic>
          <p:nvPicPr>
            <p:cNvPr id="7" name="Picture 2" descr="C:\Users\Simona\Desktop\b\i 006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475" t="71433" r="47969" b="6516"/>
            <a:stretch/>
          </p:blipFill>
          <p:spPr bwMode="auto">
            <a:xfrm>
              <a:off x="4788024" y="1937517"/>
              <a:ext cx="1642508" cy="26798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4948515" y="4522912"/>
              <a:ext cx="16425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usychat</a:t>
              </a:r>
              <a:endParaRPr lang="cs-CZ" sz="3200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3419872" y="2547595"/>
            <a:ext cx="1179481" cy="3442162"/>
            <a:chOff x="3419872" y="2547595"/>
            <a:chExt cx="1179481" cy="3442162"/>
          </a:xfrm>
        </p:grpSpPr>
        <p:pic>
          <p:nvPicPr>
            <p:cNvPr id="8" name="Picture 2" descr="C:\Users\Simona\Desktop\b\i 006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99" t="71432" r="14275"/>
            <a:stretch/>
          </p:blipFill>
          <p:spPr bwMode="auto">
            <a:xfrm>
              <a:off x="3419872" y="2547595"/>
              <a:ext cx="1179481" cy="2960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ovéPole 12"/>
            <p:cNvSpPr txBox="1"/>
            <p:nvPr/>
          </p:nvSpPr>
          <p:spPr>
            <a:xfrm>
              <a:off x="3563887" y="5404982"/>
              <a:ext cx="10354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sytý</a:t>
              </a:r>
              <a:endParaRPr lang="cs-CZ" sz="3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01231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3" name="7cípá hvězda 2"/>
          <p:cNvSpPr/>
          <p:nvPr/>
        </p:nvSpPr>
        <p:spPr>
          <a:xfrm>
            <a:off x="1115616" y="1268760"/>
            <a:ext cx="7056784" cy="5378896"/>
          </a:xfrm>
          <a:prstGeom prst="star7">
            <a:avLst/>
          </a:prstGeom>
          <a:solidFill>
            <a:schemeClr val="accent6"/>
          </a:solidFill>
          <a:ln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940968" y="2564904"/>
            <a:ext cx="17400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syn</a:t>
            </a:r>
          </a:p>
          <a:p>
            <a:r>
              <a:rPr lang="cs-CZ" sz="3200" b="1" dirty="0" smtClean="0"/>
              <a:t>sytý</a:t>
            </a:r>
          </a:p>
          <a:p>
            <a:r>
              <a:rPr lang="cs-CZ" sz="3200" b="1" dirty="0" smtClean="0"/>
              <a:t>sýr</a:t>
            </a:r>
          </a:p>
          <a:p>
            <a:r>
              <a:rPr lang="cs-CZ" sz="3200" b="1" dirty="0" smtClean="0"/>
              <a:t>syrový</a:t>
            </a:r>
          </a:p>
          <a:p>
            <a:r>
              <a:rPr lang="cs-CZ" sz="3200" b="1" dirty="0" smtClean="0"/>
              <a:t>sychravý</a:t>
            </a:r>
          </a:p>
          <a:p>
            <a:r>
              <a:rPr lang="cs-CZ" sz="3200" b="1" dirty="0" smtClean="0"/>
              <a:t>usychat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4207" y="2680935"/>
            <a:ext cx="13681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sýkora</a:t>
            </a:r>
          </a:p>
          <a:p>
            <a:r>
              <a:rPr lang="cs-CZ" sz="3200" b="1" dirty="0" smtClean="0"/>
              <a:t>sýček</a:t>
            </a:r>
          </a:p>
          <a:p>
            <a:r>
              <a:rPr lang="cs-CZ" sz="3200" b="1" dirty="0" smtClean="0"/>
              <a:t>sysel</a:t>
            </a:r>
          </a:p>
          <a:p>
            <a:r>
              <a:rPr lang="cs-CZ" sz="3200" b="1" dirty="0" smtClean="0"/>
              <a:t>syčet</a:t>
            </a:r>
          </a:p>
          <a:p>
            <a:r>
              <a:rPr lang="cs-CZ" sz="3200" b="1" dirty="0" smtClean="0"/>
              <a:t>sypat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75284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Najděte skrytá vyjmenovaná slova.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Husy patří mezi drůbež.</a:t>
            </a:r>
          </a:p>
          <a:p>
            <a:pPr marL="0" indent="0">
              <a:buNone/>
            </a:pPr>
            <a:r>
              <a:rPr lang="cs-CZ" dirty="0" smtClean="0"/>
              <a:t>Jana si suší vlasy na sluníčku.</a:t>
            </a:r>
          </a:p>
          <a:p>
            <a:pPr marL="0" indent="0">
              <a:buNone/>
            </a:pPr>
            <a:r>
              <a:rPr lang="cs-CZ" dirty="0" smtClean="0"/>
              <a:t>Na polích dozrávají klasy četných druhů obilí.</a:t>
            </a:r>
          </a:p>
          <a:p>
            <a:pPr marL="0" indent="0">
              <a:buNone/>
            </a:pPr>
            <a:r>
              <a:rPr lang="cs-CZ" dirty="0" smtClean="0"/>
              <a:t>Brousek na kosy se lehce zlomil.</a:t>
            </a:r>
          </a:p>
          <a:p>
            <a:pPr marL="0" indent="0">
              <a:buNone/>
            </a:pPr>
            <a:r>
              <a:rPr lang="cs-CZ" dirty="0" smtClean="0"/>
              <a:t>Bosý čeká na nové boty.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92280" y="3861048"/>
            <a:ext cx="12241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sypat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syn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syčet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sysel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sýček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44008" y="58052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na kliknutí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4500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Doplňte i/í</a:t>
            </a:r>
            <a:r>
              <a:rPr lang="cs-CZ" b="1" smtClean="0"/>
              <a:t>, y/ý.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06916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Cestář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s-pal</a:t>
            </a:r>
            <a:r>
              <a:rPr lang="cs-CZ" dirty="0" smtClean="0"/>
              <a:t> na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s-lnici</a:t>
            </a:r>
            <a:r>
              <a:rPr lang="cs-CZ" dirty="0" smtClean="0"/>
              <a:t> škváru. Pára z hrnce unikala 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s-čela</a:t>
            </a:r>
            <a:r>
              <a:rPr lang="cs-CZ" dirty="0" smtClean="0"/>
              <a:t>. Rybáři svazovali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s-tě</a:t>
            </a:r>
            <a:r>
              <a:rPr lang="cs-CZ" dirty="0" smtClean="0"/>
              <a:t>. Pavla je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rotek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/>
              <a:t>Nemám ráda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chravý</a:t>
            </a:r>
            <a:r>
              <a:rPr lang="cs-CZ" dirty="0" smtClean="0"/>
              <a:t> podzim.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Nas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-p </a:t>
            </a:r>
            <a:r>
              <a:rPr lang="cs-CZ" dirty="0" smtClean="0"/>
              <a:t>mi na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s-to</a:t>
            </a:r>
          </a:p>
          <a:p>
            <a:pPr marL="0" indent="0">
              <a:buNone/>
            </a:pPr>
            <a:r>
              <a:rPr lang="cs-CZ" dirty="0" smtClean="0"/>
              <a:t>mouku. Honza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kl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u lékaře bolestí. K snídani jsem měl chléb se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rem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rová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zelenina je velmi</a:t>
            </a:r>
          </a:p>
          <a:p>
            <a:pPr marL="0" indent="0">
              <a:buNone/>
            </a:pPr>
            <a:r>
              <a:rPr lang="cs-CZ" dirty="0" smtClean="0"/>
              <a:t>zdravá. Na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os-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ce</a:t>
            </a:r>
            <a:r>
              <a:rPr lang="cs-CZ" dirty="0" smtClean="0"/>
              <a:t> seděla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korka</a:t>
            </a:r>
            <a:r>
              <a:rPr lang="cs-CZ" dirty="0" smtClean="0"/>
              <a:t>. Maminka mi </a:t>
            </a:r>
          </a:p>
          <a:p>
            <a:pPr marL="0" indent="0">
              <a:buNone/>
            </a:pPr>
            <a:r>
              <a:rPr lang="cs-CZ" dirty="0" smtClean="0"/>
              <a:t>koupila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s-rup </a:t>
            </a:r>
            <a:r>
              <a:rPr lang="cs-CZ" dirty="0" smtClean="0"/>
              <a:t>proti kašli.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sypal, silnici, syčela, sítě, sirotek, sychravý, nasyp,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síto, sykl, sýrem, syrová, osice, sýkorka, sirup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16216" y="515719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Kontrola na kliknutí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79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873823"/>
              </p:ext>
            </p:extLst>
          </p:nvPr>
        </p:nvGraphicFramePr>
        <p:xfrm>
          <a:off x="971600" y="4725144"/>
          <a:ext cx="7358114" cy="1600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571859"/>
              </p:ext>
            </p:extLst>
          </p:nvPr>
        </p:nvGraphicFramePr>
        <p:xfrm>
          <a:off x="971600" y="1700808"/>
          <a:ext cx="735811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vyjmenovanými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slovy po S.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 - hledání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skrytých vyjmenovaných slov.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3) Procvičování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-  doplňování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i/í, y/ý.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508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319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Vyjmenovaná slova po S</vt:lpstr>
      <vt:lpstr>Prezentace aplikace PowerPoint</vt:lpstr>
      <vt:lpstr>Vyjmenovaná slova po S</vt:lpstr>
      <vt:lpstr>Vyjmenovaná slova po S</vt:lpstr>
      <vt:lpstr>Vyjmenovaná slova po S</vt:lpstr>
      <vt:lpstr>Najděte skrytá vyjmenovaná slova.</vt:lpstr>
      <vt:lpstr>Doplňte i/í, y/ý.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</dc:creator>
  <cp:lastModifiedBy>Simona</cp:lastModifiedBy>
  <cp:revision>37</cp:revision>
  <dcterms:created xsi:type="dcterms:W3CDTF">2013-01-03T15:03:49Z</dcterms:created>
  <dcterms:modified xsi:type="dcterms:W3CDTF">2013-01-21T15:26:54Z</dcterms:modified>
</cp:coreProperties>
</file>