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9" r:id="rId3"/>
    <p:sldId id="256" r:id="rId4"/>
    <p:sldId id="257" r:id="rId5"/>
    <p:sldId id="258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FF"/>
    <a:srgbClr val="FFCC00"/>
    <a:srgbClr val="FF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DBF3E-16E3-431B-9A20-3769E0B79EAA}" type="datetimeFigureOut">
              <a:rPr lang="cs-CZ" smtClean="0"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3FD0F-885B-4AB4-827F-F59F9CD969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351245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DBF3E-16E3-431B-9A20-3769E0B79EAA}" type="datetimeFigureOut">
              <a:rPr lang="cs-CZ" smtClean="0"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3FD0F-885B-4AB4-827F-F59F9CD969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81276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DBF3E-16E3-431B-9A20-3769E0B79EAA}" type="datetimeFigureOut">
              <a:rPr lang="cs-CZ" smtClean="0"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3FD0F-885B-4AB4-827F-F59F9CD969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951363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DBF3E-16E3-431B-9A20-3769E0B79EAA}" type="datetimeFigureOut">
              <a:rPr lang="cs-CZ" smtClean="0"/>
              <a:t>21.1.2013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3FD0F-885B-4AB4-827F-F59F9CD969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51272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DBF3E-16E3-431B-9A20-3769E0B79EAA}" type="datetimeFigureOut">
              <a:rPr lang="cs-CZ" smtClean="0"/>
              <a:t>21.1.2013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3FD0F-885B-4AB4-827F-F59F9CD969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14061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DBF3E-16E3-431B-9A20-3769E0B79EAA}" type="datetimeFigureOut">
              <a:rPr lang="cs-CZ" smtClean="0"/>
              <a:t>21.1.2013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3FD0F-885B-4AB4-827F-F59F9CD969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98548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DBF3E-16E3-431B-9A20-3769E0B79EAA}" type="datetimeFigureOut">
              <a:rPr lang="cs-CZ" smtClean="0"/>
              <a:t>21.1.2013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3FD0F-885B-4AB4-827F-F59F9CD969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999002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DBF3E-16E3-431B-9A20-3769E0B79EAA}" type="datetimeFigureOut">
              <a:rPr lang="cs-CZ" smtClean="0"/>
              <a:t>21.1.2013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3FD0F-885B-4AB4-827F-F59F9CD969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162728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DBF3E-16E3-431B-9A20-3769E0B79EAA}" type="datetimeFigureOut">
              <a:rPr lang="cs-CZ" smtClean="0"/>
              <a:t>21.1.2013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3FD0F-885B-4AB4-827F-F59F9CD969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26559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DBF3E-16E3-431B-9A20-3769E0B79EAA}" type="datetimeFigureOut">
              <a:rPr lang="cs-CZ" smtClean="0"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3FD0F-885B-4AB4-827F-F59F9CD969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394986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DBF3E-16E3-431B-9A20-3769E0B79EAA}" type="datetimeFigureOut">
              <a:rPr lang="cs-CZ" smtClean="0"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3FD0F-885B-4AB4-827F-F59F9CD969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43988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C99"/>
            </a:gs>
            <a:gs pos="50000">
              <a:srgbClr val="FFCC00"/>
            </a:gs>
            <a:gs pos="100000">
              <a:srgbClr val="00FFFF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DDBF3E-16E3-431B-9A20-3769E0B79EAA}" type="datetimeFigureOut">
              <a:rPr lang="cs-CZ" smtClean="0"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B3FD0F-885B-4AB4-827F-F59F9CD969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80940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Vyjmenovaná slova po </a:t>
            </a:r>
            <a:r>
              <a:rPr lang="cs-CZ" b="1" dirty="0" smtClean="0"/>
              <a:t>S</a:t>
            </a:r>
            <a:r>
              <a:rPr lang="cs-CZ" dirty="0" smtClean="0"/>
              <a:t> - homonyma</a:t>
            </a:r>
            <a:endParaRPr lang="cs-CZ" dirty="0"/>
          </a:p>
        </p:txBody>
      </p:sp>
      <p:grpSp>
        <p:nvGrpSpPr>
          <p:cNvPr id="4" name="Skupina 3"/>
          <p:cNvGrpSpPr/>
          <p:nvPr/>
        </p:nvGrpSpPr>
        <p:grpSpPr>
          <a:xfrm>
            <a:off x="899592" y="1711916"/>
            <a:ext cx="7344816" cy="3434169"/>
            <a:chOff x="899592" y="2413338"/>
            <a:chExt cx="7344816" cy="3434169"/>
          </a:xfrm>
        </p:grpSpPr>
        <p:sp>
          <p:nvSpPr>
            <p:cNvPr id="5" name="Obdélník 4"/>
            <p:cNvSpPr/>
            <p:nvPr/>
          </p:nvSpPr>
          <p:spPr>
            <a:xfrm>
              <a:off x="899592" y="2413338"/>
              <a:ext cx="7344816" cy="1477328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cs-CZ" dirty="0"/>
                <a:t>Název školy:  Základní škola Karla Klíče Hostinné</a:t>
              </a:r>
            </a:p>
            <a:p>
              <a:r>
                <a:rPr lang="cs-CZ" dirty="0"/>
                <a:t>Autor:  Mgr. Simona Stránská</a:t>
              </a:r>
            </a:p>
            <a:p>
              <a:r>
                <a:rPr lang="cs-CZ" dirty="0"/>
                <a:t>Název:  </a:t>
              </a:r>
              <a:r>
                <a:rPr lang="cs-CZ" smtClean="0"/>
                <a:t>VY_32_INOVACE_09_A__15_Vyjmenovaná </a:t>
              </a:r>
              <a:r>
                <a:rPr lang="cs-CZ" dirty="0" smtClean="0"/>
                <a:t>slova po S - homonyma</a:t>
              </a:r>
              <a:endParaRPr lang="cs-CZ" dirty="0"/>
            </a:p>
            <a:p>
              <a:r>
                <a:rPr lang="cs-CZ" dirty="0"/>
                <a:t>Téma:   </a:t>
              </a:r>
              <a:r>
                <a:rPr lang="cs-CZ" dirty="0" smtClean="0"/>
                <a:t>Český jazyk - vyjmenovaná slova</a:t>
              </a:r>
              <a:endParaRPr lang="cs-CZ" dirty="0"/>
            </a:p>
            <a:p>
              <a:r>
                <a:rPr lang="cs-CZ" dirty="0"/>
                <a:t>Číslo projektu: CZ.1.07/1.4.00/21.2131</a:t>
              </a:r>
            </a:p>
          </p:txBody>
        </p:sp>
        <p:pic>
          <p:nvPicPr>
            <p:cNvPr id="6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03449" y="4725144"/>
              <a:ext cx="5761037" cy="11223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269389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451968"/>
              </p:ext>
            </p:extLst>
          </p:nvPr>
        </p:nvGraphicFramePr>
        <p:xfrm>
          <a:off x="1331640" y="1988840"/>
          <a:ext cx="6834212" cy="34350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14576"/>
                <a:gridCol w="2071702"/>
                <a:gridCol w="1071570"/>
                <a:gridCol w="1476364"/>
              </a:tblGrid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Mgr. Simona Stránská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 dne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28. prosince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2012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Odpilotováno dne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mtClean="0">
                          <a:solidFill>
                            <a:schemeClr val="tx1"/>
                          </a:solidFill>
                        </a:rPr>
                        <a:t>14. 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ledna 2013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ve třídě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IV.B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oblast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Jazyk a jazyková komunikace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Český jazyk a literatura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Tematický okruh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Vyjmenovaná slova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Vyjmenovaná slova po S - homonyma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Klíčová slova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smtClean="0">
                          <a:solidFill>
                            <a:schemeClr val="tx1"/>
                          </a:solidFill>
                        </a:rPr>
                        <a:t>Homonyma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07930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0478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Vyjmenovaná slova po </a:t>
            </a:r>
            <a:r>
              <a:rPr lang="cs-CZ" b="1" dirty="0" smtClean="0"/>
              <a:t>S</a:t>
            </a:r>
            <a:br>
              <a:rPr lang="cs-CZ" b="1" dirty="0" smtClean="0"/>
            </a:br>
            <a:r>
              <a:rPr lang="cs-CZ" sz="3100" b="1" dirty="0" smtClean="0"/>
              <a:t>Slova stejně znějící s různým významem a pravopisem = homonyma</a:t>
            </a:r>
            <a:endParaRPr lang="cs-CZ" sz="3100" b="1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251520" y="1600200"/>
            <a:ext cx="8712968" cy="4525963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Přál bych si zeleninový salát bez               .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má bohaté využití v chemickém průmyslu.</a:t>
            </a:r>
          </a:p>
          <a:p>
            <a:pPr marL="0" indent="0">
              <a:buNone/>
            </a:pPr>
            <a:r>
              <a:rPr lang="cs-CZ" dirty="0" smtClean="0"/>
              <a:t>Babiččin                  koláč je velmi chutný.</a:t>
            </a:r>
          </a:p>
          <a:p>
            <a:pPr marL="0" indent="0">
              <a:buNone/>
            </a:pPr>
            <a:r>
              <a:rPr lang="cs-CZ" dirty="0" smtClean="0"/>
              <a:t>Z chemické laboratoře je cítit                 zápach.</a:t>
            </a:r>
          </a:p>
          <a:p>
            <a:pPr marL="0" indent="0">
              <a:buNone/>
            </a:pPr>
            <a:r>
              <a:rPr lang="cs-CZ" dirty="0" smtClean="0"/>
              <a:t>Patrik oběd vrátil, protože byl řízek                 .</a:t>
            </a:r>
          </a:p>
          <a:p>
            <a:pPr marL="0" indent="0">
              <a:buNone/>
            </a:pPr>
            <a:r>
              <a:rPr lang="cs-CZ" dirty="0" smtClean="0"/>
              <a:t>Jirka v zimě                 chodník popelem.</a:t>
            </a:r>
          </a:p>
          <a:p>
            <a:pPr marL="0" indent="0">
              <a:buNone/>
            </a:pPr>
            <a:r>
              <a:rPr lang="cs-CZ" dirty="0" smtClean="0"/>
              <a:t>Dědeček měl chrapot a hodně                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13" name="Vývojový diagram: ukončení 12"/>
          <p:cNvSpPr/>
          <p:nvPr/>
        </p:nvSpPr>
        <p:spPr>
          <a:xfrm>
            <a:off x="5868144" y="1651541"/>
            <a:ext cx="1224136" cy="445768"/>
          </a:xfrm>
          <a:prstGeom prst="flowChartTerminator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sýra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4" name="Vývojový diagram: ukončení 13"/>
          <p:cNvSpPr/>
          <p:nvPr/>
        </p:nvSpPr>
        <p:spPr>
          <a:xfrm>
            <a:off x="394761" y="2233242"/>
            <a:ext cx="1224136" cy="445768"/>
          </a:xfrm>
          <a:prstGeom prst="flowChartTerminator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Síra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5" name="Vývojový diagram: ukončení 14"/>
          <p:cNvSpPr/>
          <p:nvPr/>
        </p:nvSpPr>
        <p:spPr>
          <a:xfrm>
            <a:off x="1835696" y="2852936"/>
            <a:ext cx="1440160" cy="445768"/>
          </a:xfrm>
          <a:prstGeom prst="flowChartTerminator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sýrový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6" name="Vývojový diagram: ukončení 15"/>
          <p:cNvSpPr/>
          <p:nvPr/>
        </p:nvSpPr>
        <p:spPr>
          <a:xfrm>
            <a:off x="5166066" y="3429000"/>
            <a:ext cx="1404156" cy="445768"/>
          </a:xfrm>
          <a:prstGeom prst="flowChartTerminator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sírový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7" name="Vývojový diagram: ukončení 16"/>
          <p:cNvSpPr/>
          <p:nvPr/>
        </p:nvSpPr>
        <p:spPr>
          <a:xfrm>
            <a:off x="6156176" y="4005064"/>
            <a:ext cx="1404156" cy="445768"/>
          </a:xfrm>
          <a:prstGeom prst="flowChartTerminator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syrový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8" name="Vývojový diagram: ukončení 17"/>
          <p:cNvSpPr/>
          <p:nvPr/>
        </p:nvSpPr>
        <p:spPr>
          <a:xfrm>
            <a:off x="2332437" y="4583352"/>
            <a:ext cx="1404156" cy="445768"/>
          </a:xfrm>
          <a:prstGeom prst="flowChartTerminator">
            <a:avLst/>
          </a:prstGeom>
          <a:solidFill>
            <a:schemeClr val="accent6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sypal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9" name="Vývojový diagram: ukončení 18"/>
          <p:cNvSpPr/>
          <p:nvPr/>
        </p:nvSpPr>
        <p:spPr>
          <a:xfrm>
            <a:off x="5292080" y="5222340"/>
            <a:ext cx="1404156" cy="445768"/>
          </a:xfrm>
          <a:prstGeom prst="flowChartTerminator">
            <a:avLst/>
          </a:prstGeom>
          <a:solidFill>
            <a:schemeClr val="accent6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sípal</a:t>
            </a:r>
            <a:endParaRPr lang="cs-CZ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0059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5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5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500"/>
                            </p:stCondLst>
                            <p:childTnLst>
                              <p:par>
                                <p:cTn id="35" presetID="47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3500"/>
                            </p:stCondLst>
                            <p:childTnLst>
                              <p:par>
                                <p:cTn id="41" presetID="47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Doplňte věty slovy z nabídky.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412777"/>
            <a:ext cx="7345769" cy="417646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Had se vyhřívá na mýtině a …………….</a:t>
            </a:r>
          </a:p>
          <a:p>
            <a:pPr marL="0" indent="0">
              <a:buNone/>
            </a:pPr>
            <a:r>
              <a:rPr lang="cs-CZ" dirty="0" smtClean="0"/>
              <a:t>Hodně jsem se najedl a teď jsem …………</a:t>
            </a:r>
          </a:p>
          <a:p>
            <a:pPr marL="0" indent="0">
              <a:buNone/>
            </a:pPr>
            <a:r>
              <a:rPr lang="cs-CZ" dirty="0" smtClean="0"/>
              <a:t>Babička odpočívá v houpací ………….</a:t>
            </a:r>
          </a:p>
          <a:p>
            <a:pPr marL="0" indent="0">
              <a:buNone/>
            </a:pPr>
            <a:r>
              <a:rPr lang="cs-CZ" dirty="0" smtClean="0"/>
              <a:t>…………. je nerost žluté barvy.</a:t>
            </a:r>
          </a:p>
          <a:p>
            <a:pPr marL="0" indent="0">
              <a:buNone/>
            </a:pPr>
            <a:r>
              <a:rPr lang="cs-CZ" dirty="0" smtClean="0"/>
              <a:t>V restauraci si objednáme obalovaný ……..</a:t>
            </a:r>
          </a:p>
          <a:p>
            <a:pPr marL="0" indent="0">
              <a:buNone/>
            </a:pPr>
            <a:r>
              <a:rPr lang="cs-CZ" dirty="0" smtClean="0"/>
              <a:t>Na podzim jsou dny velmi ………………</a:t>
            </a:r>
          </a:p>
          <a:p>
            <a:pPr marL="0" indent="0">
              <a:buNone/>
            </a:pPr>
            <a:r>
              <a:rPr lang="cs-CZ" dirty="0" smtClean="0"/>
              <a:t>…………….. si dělá zásoby potravy na zimu.</a:t>
            </a:r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323528" y="5505237"/>
            <a:ext cx="914400" cy="484521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síra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1115616" y="6068532"/>
            <a:ext cx="1778496" cy="626368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sychravé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2939658" y="5507404"/>
            <a:ext cx="1122396" cy="496045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síti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3500856" y="6144051"/>
            <a:ext cx="1512168" cy="504056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sysel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5019805" y="5544090"/>
            <a:ext cx="914400" cy="540448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sýr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7453273" y="5539496"/>
            <a:ext cx="914400" cy="644361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syčí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5978504" y="6068533"/>
            <a:ext cx="1274440" cy="565212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sytý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7453272" y="1406163"/>
            <a:ext cx="1690727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syčí</a:t>
            </a:r>
          </a:p>
          <a:p>
            <a:r>
              <a:rPr lang="cs-CZ" sz="3200" dirty="0" smtClean="0">
                <a:solidFill>
                  <a:srgbClr val="FF0000"/>
                </a:solidFill>
              </a:rPr>
              <a:t>sytý</a:t>
            </a:r>
          </a:p>
          <a:p>
            <a:r>
              <a:rPr lang="cs-CZ" sz="3200" dirty="0" smtClean="0">
                <a:solidFill>
                  <a:srgbClr val="FF0000"/>
                </a:solidFill>
              </a:rPr>
              <a:t>síti</a:t>
            </a:r>
          </a:p>
          <a:p>
            <a:r>
              <a:rPr lang="cs-CZ" sz="3200" dirty="0" smtClean="0">
                <a:solidFill>
                  <a:srgbClr val="FF0000"/>
                </a:solidFill>
              </a:rPr>
              <a:t>síra</a:t>
            </a:r>
          </a:p>
          <a:p>
            <a:r>
              <a:rPr lang="cs-CZ" sz="3200" dirty="0" smtClean="0">
                <a:solidFill>
                  <a:srgbClr val="FF0000"/>
                </a:solidFill>
              </a:rPr>
              <a:t>sýr</a:t>
            </a:r>
          </a:p>
          <a:p>
            <a:r>
              <a:rPr lang="cs-CZ" sz="3200" dirty="0" smtClean="0">
                <a:solidFill>
                  <a:srgbClr val="FF0000"/>
                </a:solidFill>
              </a:rPr>
              <a:t>sychravé</a:t>
            </a:r>
          </a:p>
          <a:p>
            <a:r>
              <a:rPr lang="cs-CZ" sz="3200" dirty="0" smtClean="0">
                <a:solidFill>
                  <a:srgbClr val="FF0000"/>
                </a:solidFill>
              </a:rPr>
              <a:t>sysel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7059221" y="4948475"/>
            <a:ext cx="20704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Kontrola na kliknutí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869998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Doplňte věty slovy </a:t>
            </a:r>
            <a:r>
              <a:rPr lang="cs-CZ" b="1" smtClean="0"/>
              <a:t>z nabídky.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340769"/>
            <a:ext cx="7401900" cy="3993232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cs-CZ" dirty="0" smtClean="0"/>
              <a:t>Sestra připravila dobrou …………….pomazánku.</a:t>
            </a:r>
          </a:p>
          <a:p>
            <a:pPr marL="0" indent="0">
              <a:buNone/>
            </a:pPr>
            <a:r>
              <a:rPr lang="cs-CZ" dirty="0" smtClean="0"/>
              <a:t>V noci si potravu loví ……………</a:t>
            </a:r>
          </a:p>
          <a:p>
            <a:pPr marL="0" indent="0">
              <a:buNone/>
            </a:pPr>
            <a:r>
              <a:rPr lang="cs-CZ" dirty="0" smtClean="0"/>
              <a:t>Barva na obraze rychle …………..</a:t>
            </a:r>
          </a:p>
          <a:p>
            <a:pPr marL="0" indent="0">
              <a:buNone/>
            </a:pPr>
            <a:r>
              <a:rPr lang="cs-CZ" dirty="0" smtClean="0"/>
              <a:t>Náš pes má rád …………… maso.</a:t>
            </a:r>
          </a:p>
          <a:p>
            <a:pPr marL="0" indent="0">
              <a:buNone/>
            </a:pPr>
            <a:r>
              <a:rPr lang="cs-CZ" dirty="0" smtClean="0"/>
              <a:t>Jdi  ………………… odpadkový koš.</a:t>
            </a:r>
          </a:p>
          <a:p>
            <a:pPr marL="0" indent="0">
              <a:buNone/>
            </a:pPr>
            <a:r>
              <a:rPr lang="cs-CZ" dirty="0" smtClean="0"/>
              <a:t>Petr má chrapot a hodně …………..</a:t>
            </a:r>
          </a:p>
          <a:p>
            <a:pPr marL="0" indent="0">
              <a:buNone/>
            </a:pPr>
            <a:r>
              <a:rPr lang="cs-CZ" dirty="0" smtClean="0"/>
              <a:t>V zimě k nám do krmítka létají ………………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8" name="Zaoblený obdélník 7"/>
          <p:cNvSpPr/>
          <p:nvPr/>
        </p:nvSpPr>
        <p:spPr>
          <a:xfrm>
            <a:off x="323527" y="5395255"/>
            <a:ext cx="1380581" cy="531912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syrové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1529827" y="5996591"/>
            <a:ext cx="1530005" cy="537561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sýkorky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2597340" y="5348158"/>
            <a:ext cx="1274440" cy="576064"/>
          </a:xfrm>
          <a:prstGeom prst="roundRect">
            <a:avLst>
              <a:gd name="adj" fmla="val 0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sípe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3832239" y="5964763"/>
            <a:ext cx="1562472" cy="601216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vysypat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5004048" y="5348158"/>
            <a:ext cx="1656184" cy="579009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zasychá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6372200" y="5988082"/>
            <a:ext cx="1706488" cy="601216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sýrovou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7509404" y="5348159"/>
            <a:ext cx="1274440" cy="573266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sýček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7509404" y="1268760"/>
            <a:ext cx="163459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sýrovou</a:t>
            </a:r>
          </a:p>
          <a:p>
            <a:r>
              <a:rPr lang="cs-CZ" sz="3200" dirty="0" smtClean="0">
                <a:solidFill>
                  <a:srgbClr val="FF0000"/>
                </a:solidFill>
              </a:rPr>
              <a:t>sýček</a:t>
            </a:r>
          </a:p>
          <a:p>
            <a:r>
              <a:rPr lang="cs-CZ" sz="3200" dirty="0" smtClean="0">
                <a:solidFill>
                  <a:srgbClr val="FF0000"/>
                </a:solidFill>
              </a:rPr>
              <a:t>zasychá</a:t>
            </a:r>
          </a:p>
          <a:p>
            <a:r>
              <a:rPr lang="cs-CZ" sz="3200" dirty="0" smtClean="0">
                <a:solidFill>
                  <a:srgbClr val="FF0000"/>
                </a:solidFill>
              </a:rPr>
              <a:t>syrové</a:t>
            </a:r>
          </a:p>
          <a:p>
            <a:r>
              <a:rPr lang="cs-CZ" sz="3200" dirty="0" smtClean="0">
                <a:solidFill>
                  <a:srgbClr val="FF0000"/>
                </a:solidFill>
              </a:rPr>
              <a:t>vysypat</a:t>
            </a:r>
          </a:p>
          <a:p>
            <a:r>
              <a:rPr lang="cs-CZ" sz="3200" dirty="0" smtClean="0">
                <a:solidFill>
                  <a:srgbClr val="FF0000"/>
                </a:solidFill>
              </a:rPr>
              <a:t>sípe</a:t>
            </a:r>
          </a:p>
          <a:p>
            <a:r>
              <a:rPr lang="cs-CZ" sz="3200" dirty="0" smtClean="0">
                <a:solidFill>
                  <a:srgbClr val="FF0000"/>
                </a:solidFill>
              </a:rPr>
              <a:t>sýkorky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6" name="TextovéPole 4"/>
          <p:cNvSpPr txBox="1"/>
          <p:nvPr/>
        </p:nvSpPr>
        <p:spPr>
          <a:xfrm>
            <a:off x="6775737" y="4808190"/>
            <a:ext cx="20522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Kontrola na kliknutí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019071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6349191"/>
              </p:ext>
            </p:extLst>
          </p:nvPr>
        </p:nvGraphicFramePr>
        <p:xfrm>
          <a:off x="827584" y="4869160"/>
          <a:ext cx="7358114" cy="160097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58114"/>
              </a:tblGrid>
              <a:tr h="412251">
                <a:tc>
                  <a:txBody>
                    <a:bodyPr/>
                    <a:lstStyle/>
                    <a:p>
                      <a:r>
                        <a:rPr lang="cs-CZ" dirty="0" smtClean="0"/>
                        <a:t>POUŽITÉ  ZDROJE</a:t>
                      </a:r>
                      <a:endParaRPr lang="cs-CZ" dirty="0"/>
                    </a:p>
                  </a:txBody>
                  <a:tcPr/>
                </a:tc>
              </a:tr>
              <a:tr h="1166795">
                <a:tc>
                  <a:txBody>
                    <a:bodyPr/>
                    <a:lstStyle/>
                    <a:p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Vlastní zdroje.</a:t>
                      </a:r>
                    </a:p>
                    <a:p>
                      <a:endParaRPr lang="cs-CZ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cs-CZ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Prezentace obsahuje animace.</a:t>
                      </a: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9311201"/>
              </p:ext>
            </p:extLst>
          </p:nvPr>
        </p:nvGraphicFramePr>
        <p:xfrm>
          <a:off x="827584" y="1916832"/>
          <a:ext cx="7358114" cy="1280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58114"/>
              </a:tblGrid>
              <a:tr h="265054">
                <a:tc>
                  <a:txBody>
                    <a:bodyPr/>
                    <a:lstStyle/>
                    <a:p>
                      <a:r>
                        <a:rPr lang="cs-CZ" dirty="0" smtClean="0"/>
                        <a:t>ANOTACE</a:t>
                      </a:r>
                      <a:endParaRPr lang="cs-CZ" dirty="0"/>
                    </a:p>
                  </a:txBody>
                  <a:tcPr/>
                </a:tc>
              </a:tr>
              <a:tr h="735078">
                <a:tc>
                  <a:txBody>
                    <a:bodyPr/>
                    <a:lstStyle/>
                    <a:p>
                      <a:pPr marL="342900" indent="-342900">
                        <a:buAutoNum type="arabicParenR"/>
                      </a:pP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Prezentací se žáci seznamují s homonymy vyjmenovaných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slov po S.</a:t>
                      </a:r>
                    </a:p>
                    <a:p>
                      <a:pPr marL="0" indent="0">
                        <a:buNone/>
                      </a:pP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2) Pracovní list - doplňování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vět</a:t>
                      </a:r>
                      <a:endParaRPr lang="cs-CZ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indent="0">
                        <a:buNone/>
                      </a:pPr>
                      <a:endParaRPr lang="cs-CZ" dirty="0" smtClean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81679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83</TotalTime>
  <Words>309</Words>
  <Application>Microsoft Office PowerPoint</Application>
  <PresentationFormat>Předvádění na obrazovce (4:3)</PresentationFormat>
  <Paragraphs>93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Vyjmenovaná slova po S - homonyma</vt:lpstr>
      <vt:lpstr>Prezentace aplikace PowerPoint</vt:lpstr>
      <vt:lpstr>Vyjmenovaná slova po S Slova stejně znějící s různým významem a pravopisem = homonyma</vt:lpstr>
      <vt:lpstr>Doplňte věty slovy z nabídky.</vt:lpstr>
      <vt:lpstr>Doplňte věty slovy z nabídky.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Simona</dc:creator>
  <cp:lastModifiedBy>Simona</cp:lastModifiedBy>
  <cp:revision>31</cp:revision>
  <dcterms:created xsi:type="dcterms:W3CDTF">2013-01-03T15:05:24Z</dcterms:created>
  <dcterms:modified xsi:type="dcterms:W3CDTF">2013-01-21T15:27:53Z</dcterms:modified>
</cp:coreProperties>
</file>