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CCFF66"/>
    <a:srgbClr val="FF9999"/>
    <a:srgbClr val="FF0066"/>
    <a:srgbClr val="00FF00"/>
    <a:srgbClr val="FF99FF"/>
    <a:srgbClr val="CC00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596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0552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451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2118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4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959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583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1078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257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860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0858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CCFF66"/>
            </a:gs>
            <a:gs pos="50000">
              <a:srgbClr val="00FF99"/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836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899592" y="1711916"/>
            <a:ext cx="7344816" cy="3434169"/>
            <a:chOff x="899592" y="2413338"/>
            <a:chExt cx="7344816" cy="3434169"/>
          </a:xfrm>
        </p:grpSpPr>
        <p:sp>
          <p:nvSpPr>
            <p:cNvPr id="5" name="Obdélník 4"/>
            <p:cNvSpPr/>
            <p:nvPr/>
          </p:nvSpPr>
          <p:spPr>
            <a:xfrm>
              <a:off x="899592" y="2413338"/>
              <a:ext cx="7344816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dirty="0"/>
                <a:t>Název školy:  Základní škola Karla Klíče Hostinné</a:t>
              </a:r>
            </a:p>
            <a:p>
              <a:r>
                <a:rPr lang="cs-CZ" dirty="0"/>
                <a:t>Autor:  Mgr. Simona Stránská</a:t>
              </a:r>
            </a:p>
            <a:p>
              <a:r>
                <a:rPr lang="cs-CZ" dirty="0"/>
                <a:t>Název:  </a:t>
              </a:r>
              <a:r>
                <a:rPr lang="cs-CZ" dirty="0" smtClean="0"/>
                <a:t>VY_32_INOVACE_09_A__20_Vyjmenovaná slova po Z- příbuzná slova</a:t>
              </a:r>
              <a:endParaRPr lang="cs-CZ" dirty="0"/>
            </a:p>
            <a:p>
              <a:r>
                <a:rPr lang="cs-CZ" dirty="0"/>
                <a:t>Téma:   </a:t>
              </a:r>
              <a:r>
                <a:rPr lang="cs-CZ" dirty="0" smtClean="0"/>
                <a:t>Český jazyk - vyjmenovaná slova</a:t>
              </a:r>
              <a:endParaRPr lang="cs-CZ" dirty="0"/>
            </a:p>
            <a:p>
              <a:r>
                <a:rPr lang="cs-CZ" dirty="0"/>
                <a:t>Číslo projektu: CZ.1.07/1.4.00/21.2131</a:t>
              </a:r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49" y="4725144"/>
              <a:ext cx="5761037" cy="1122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Vyjmenovaná slova po </a:t>
            </a:r>
            <a:r>
              <a:rPr lang="cs-CZ" b="1" dirty="0" smtClean="0"/>
              <a:t>Z</a:t>
            </a:r>
            <a:br>
              <a:rPr lang="cs-CZ" b="1" dirty="0" smtClean="0"/>
            </a:br>
            <a:r>
              <a:rPr lang="cs-CZ" b="1" dirty="0" smtClean="0"/>
              <a:t>Příbuzná slova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0324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494505"/>
              </p:ext>
            </p:extLst>
          </p:nvPr>
        </p:nvGraphicFramePr>
        <p:xfrm>
          <a:off x="1475656" y="2348880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27. prosince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21.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ledna 2013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Jazyk a jazyková komunikace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Český jazyk a literatura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Vyjmenovaná slova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Vyjmenovaná slova po  Z - 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příbuzná slova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Příbuzná slova k vyjmenovaným slovům po Z.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793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Vyjmenovaná slova po </a:t>
            </a:r>
            <a:r>
              <a:rPr lang="cs-CZ" b="1" dirty="0" smtClean="0"/>
              <a:t>Z</a:t>
            </a:r>
            <a:br>
              <a:rPr lang="cs-CZ" b="1" dirty="0" smtClean="0"/>
            </a:br>
            <a:r>
              <a:rPr lang="cs-CZ" b="1" dirty="0" smtClean="0"/>
              <a:t>Příbuzná slova</a:t>
            </a:r>
            <a:endParaRPr lang="cs-CZ" b="1" dirty="0"/>
          </a:p>
        </p:txBody>
      </p:sp>
      <p:sp>
        <p:nvSpPr>
          <p:cNvPr id="5" name="Čtyřiadvaceticípá hvězda 4"/>
          <p:cNvSpPr/>
          <p:nvPr/>
        </p:nvSpPr>
        <p:spPr>
          <a:xfrm>
            <a:off x="5897163" y="1134851"/>
            <a:ext cx="2880320" cy="2419996"/>
          </a:xfrm>
          <a:prstGeom prst="star24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nazývat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Čtyřiadvaceticípá hvězda 6"/>
          <p:cNvSpPr/>
          <p:nvPr/>
        </p:nvSpPr>
        <p:spPr>
          <a:xfrm>
            <a:off x="3119115" y="1584838"/>
            <a:ext cx="2232248" cy="2187027"/>
          </a:xfrm>
          <a:prstGeom prst="star24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jazyk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8" name="Čtyřiadvaceticípá hvězda 7"/>
          <p:cNvSpPr/>
          <p:nvPr/>
        </p:nvSpPr>
        <p:spPr>
          <a:xfrm>
            <a:off x="459806" y="2685119"/>
            <a:ext cx="1919064" cy="1800200"/>
          </a:xfrm>
          <a:prstGeom prst="star24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brzy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" name="Vlna 3"/>
          <p:cNvSpPr/>
          <p:nvPr/>
        </p:nvSpPr>
        <p:spPr>
          <a:xfrm>
            <a:off x="703392" y="4585142"/>
            <a:ext cx="1431892" cy="914400"/>
          </a:xfrm>
          <a:prstGeom prst="wav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brzičko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Vlna 8"/>
          <p:cNvSpPr/>
          <p:nvPr/>
        </p:nvSpPr>
        <p:spPr>
          <a:xfrm>
            <a:off x="2827516" y="4646856"/>
            <a:ext cx="1296144" cy="914400"/>
          </a:xfrm>
          <a:prstGeom prst="wave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jazýček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Vlna 9"/>
          <p:cNvSpPr/>
          <p:nvPr/>
        </p:nvSpPr>
        <p:spPr>
          <a:xfrm>
            <a:off x="4679923" y="4742203"/>
            <a:ext cx="1528224" cy="914400"/>
          </a:xfrm>
          <a:prstGeom prst="wave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jazykový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Vlna 10"/>
          <p:cNvSpPr/>
          <p:nvPr/>
        </p:nvSpPr>
        <p:spPr>
          <a:xfrm>
            <a:off x="3475588" y="3747585"/>
            <a:ext cx="1825650" cy="914400"/>
          </a:xfrm>
          <a:prstGeom prst="wave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jazykověda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2" name="Vlna 11"/>
          <p:cNvSpPr/>
          <p:nvPr/>
        </p:nvSpPr>
        <p:spPr>
          <a:xfrm>
            <a:off x="6804248" y="5499542"/>
            <a:ext cx="1731640" cy="914400"/>
          </a:xfrm>
          <a:prstGeom prst="wave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ozývat se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Vlna 12"/>
          <p:cNvSpPr/>
          <p:nvPr/>
        </p:nvSpPr>
        <p:spPr>
          <a:xfrm>
            <a:off x="3571827" y="5656603"/>
            <a:ext cx="1872208" cy="914400"/>
          </a:xfrm>
          <a:prstGeom prst="wave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cizojazyčný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4" name="Vlna 13"/>
          <p:cNvSpPr/>
          <p:nvPr/>
        </p:nvSpPr>
        <p:spPr>
          <a:xfrm>
            <a:off x="7282733" y="4585142"/>
            <a:ext cx="1613195" cy="914400"/>
          </a:xfrm>
          <a:prstGeom prst="wave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vyzývavý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5" name="Vlna 14"/>
          <p:cNvSpPr/>
          <p:nvPr/>
        </p:nvSpPr>
        <p:spPr>
          <a:xfrm>
            <a:off x="6804248" y="3583139"/>
            <a:ext cx="1440160" cy="914400"/>
          </a:xfrm>
          <a:prstGeom prst="wave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vyzývat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790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250"/>
                            </p:stCondLst>
                            <p:childTnLst>
                              <p:par>
                                <p:cTn id="14" presetID="6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25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75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250"/>
                            </p:stCondLst>
                            <p:childTnLst>
                              <p:par>
                                <p:cTn id="38" presetID="6" presetClass="entr" presetSubtype="3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125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75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4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Vyjmenovaná slova po </a:t>
            </a:r>
            <a:r>
              <a:rPr lang="cs-CZ" b="1" dirty="0" smtClean="0"/>
              <a:t>Z</a:t>
            </a:r>
            <a:br>
              <a:rPr lang="cs-CZ" b="1" dirty="0" smtClean="0"/>
            </a:br>
            <a:r>
              <a:rPr lang="cs-CZ" sz="3600" b="1" dirty="0" smtClean="0"/>
              <a:t>PŘÍBUZNÁ SLOVA, HOMONYMUM</a:t>
            </a:r>
            <a:endParaRPr lang="cs-CZ" sz="36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1411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Na výlet pojedeme             ráno.</a:t>
            </a:r>
          </a:p>
          <a:p>
            <a:pPr marL="0" indent="0">
              <a:buNone/>
            </a:pPr>
            <a:r>
              <a:rPr lang="cs-CZ" dirty="0" smtClean="0"/>
              <a:t>Tatínek se                  vrátil z práce.</a:t>
            </a:r>
          </a:p>
          <a:p>
            <a:pPr marL="0" indent="0">
              <a:buNone/>
            </a:pPr>
            <a:r>
              <a:rPr lang="cs-CZ" dirty="0" smtClean="0"/>
              <a:t>Jedu do krásného města, které se                  Telč.</a:t>
            </a:r>
          </a:p>
          <a:p>
            <a:pPr marL="0" indent="0">
              <a:buNone/>
            </a:pPr>
            <a:r>
              <a:rPr lang="cs-CZ" dirty="0" smtClean="0"/>
              <a:t>Michal se zítra hodně                 ,  jde pozdě spát.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sz="2800" b="1" dirty="0" smtClean="0"/>
              <a:t>Napište z písmen co nejvíce vyjmenovaných, příbuzných slov.</a:t>
            </a:r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r>
              <a:rPr lang="cs-CZ" dirty="0" smtClean="0"/>
              <a:t>…............................................................................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brzy, jazykový, jazyk, nazývat, ozývat 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Pětiúhelník 4"/>
          <p:cNvSpPr/>
          <p:nvPr/>
        </p:nvSpPr>
        <p:spPr>
          <a:xfrm>
            <a:off x="3462176" y="1613248"/>
            <a:ext cx="978408" cy="484632"/>
          </a:xfrm>
          <a:prstGeom prst="homePlate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brzy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Pětiúhelník 5"/>
          <p:cNvSpPr/>
          <p:nvPr/>
        </p:nvSpPr>
        <p:spPr>
          <a:xfrm>
            <a:off x="1979712" y="2181703"/>
            <a:ext cx="1482464" cy="484632"/>
          </a:xfrm>
          <a:prstGeom prst="homePlat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brzičko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Pětiúhelník 6"/>
          <p:cNvSpPr/>
          <p:nvPr/>
        </p:nvSpPr>
        <p:spPr>
          <a:xfrm>
            <a:off x="5868144" y="2666335"/>
            <a:ext cx="1440160" cy="484632"/>
          </a:xfrm>
          <a:prstGeom prst="homePlat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nazývá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Pětiúhelník 7"/>
          <p:cNvSpPr/>
          <p:nvPr/>
        </p:nvSpPr>
        <p:spPr>
          <a:xfrm>
            <a:off x="3871632" y="3128649"/>
            <a:ext cx="1440160" cy="484632"/>
          </a:xfrm>
          <a:prstGeom prst="homePlate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nazívá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Vývojový diagram: spojnice 8"/>
          <p:cNvSpPr/>
          <p:nvPr/>
        </p:nvSpPr>
        <p:spPr>
          <a:xfrm>
            <a:off x="3017343" y="4718248"/>
            <a:ext cx="457200" cy="457200"/>
          </a:xfrm>
          <a:prstGeom prst="flowChartConnector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Ý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Vývojový diagram: spojnice 9"/>
          <p:cNvSpPr/>
          <p:nvPr/>
        </p:nvSpPr>
        <p:spPr>
          <a:xfrm>
            <a:off x="2102024" y="4736147"/>
            <a:ext cx="457200" cy="457200"/>
          </a:xfrm>
          <a:prstGeom prst="flowChartConnector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V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1" name="Vývojový diagram: spojnice 10"/>
          <p:cNvSpPr/>
          <p:nvPr/>
        </p:nvSpPr>
        <p:spPr>
          <a:xfrm>
            <a:off x="1644824" y="4740967"/>
            <a:ext cx="457200" cy="457200"/>
          </a:xfrm>
          <a:prstGeom prst="flowChartConnector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Vývojový diagram: spojnice 11"/>
          <p:cNvSpPr/>
          <p:nvPr/>
        </p:nvSpPr>
        <p:spPr>
          <a:xfrm>
            <a:off x="1187624" y="4736534"/>
            <a:ext cx="457200" cy="457200"/>
          </a:xfrm>
          <a:prstGeom prst="flowChartConnector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Y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3" name="Vývojový diagram: spojnice 12"/>
          <p:cNvSpPr/>
          <p:nvPr/>
        </p:nvSpPr>
        <p:spPr>
          <a:xfrm>
            <a:off x="2559224" y="4740967"/>
            <a:ext cx="457200" cy="457200"/>
          </a:xfrm>
          <a:prstGeom prst="flowChartConnector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2800" b="1" dirty="0" smtClean="0">
                <a:solidFill>
                  <a:schemeClr val="tx1"/>
                </a:solidFill>
              </a:rPr>
              <a:t>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Vývojový diagram: spojnice 13"/>
          <p:cNvSpPr/>
          <p:nvPr/>
        </p:nvSpPr>
        <p:spPr>
          <a:xfrm>
            <a:off x="4953744" y="4767514"/>
            <a:ext cx="457200" cy="457200"/>
          </a:xfrm>
          <a:prstGeom prst="flowChartConnector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5" name="Vývojový diagram: spojnice 14"/>
          <p:cNvSpPr/>
          <p:nvPr/>
        </p:nvSpPr>
        <p:spPr>
          <a:xfrm>
            <a:off x="4440584" y="4740967"/>
            <a:ext cx="457200" cy="457200"/>
          </a:xfrm>
          <a:prstGeom prst="flowChartConnector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K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Vývojový diagram: spojnice 15"/>
          <p:cNvSpPr/>
          <p:nvPr/>
        </p:nvSpPr>
        <p:spPr>
          <a:xfrm>
            <a:off x="3954293" y="4754048"/>
            <a:ext cx="457200" cy="457200"/>
          </a:xfrm>
          <a:prstGeom prst="flowChartConnector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J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7" name="Vývojový diagram: spojnice 16"/>
          <p:cNvSpPr/>
          <p:nvPr/>
        </p:nvSpPr>
        <p:spPr>
          <a:xfrm>
            <a:off x="3494180" y="4736147"/>
            <a:ext cx="457200" cy="457200"/>
          </a:xfrm>
          <a:prstGeom prst="flowChartConnector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Vývojový diagram: spojnice 17"/>
          <p:cNvSpPr/>
          <p:nvPr/>
        </p:nvSpPr>
        <p:spPr>
          <a:xfrm>
            <a:off x="5410944" y="4754048"/>
            <a:ext cx="457200" cy="457200"/>
          </a:xfrm>
          <a:prstGeom prst="flowChartConnector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9" name="Vývojový diagram: spojnice 18"/>
          <p:cNvSpPr/>
          <p:nvPr/>
        </p:nvSpPr>
        <p:spPr>
          <a:xfrm>
            <a:off x="6431675" y="4754048"/>
            <a:ext cx="457200" cy="457200"/>
          </a:xfrm>
          <a:prstGeom prst="flowChartConnector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Vývojový diagram: spojnice 19"/>
          <p:cNvSpPr/>
          <p:nvPr/>
        </p:nvSpPr>
        <p:spPr>
          <a:xfrm>
            <a:off x="5914236" y="4718248"/>
            <a:ext cx="457200" cy="457200"/>
          </a:xfrm>
          <a:prstGeom prst="flowChartConnector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660275" y="6309320"/>
            <a:ext cx="2160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Kontrola na kliknutí</a:t>
            </a:r>
          </a:p>
        </p:txBody>
      </p:sp>
    </p:spTree>
    <p:extLst>
      <p:ext uri="{BB962C8B-B14F-4D97-AF65-F5344CB8AC3E}">
        <p14:creationId xmlns:p14="http://schemas.microsoft.com/office/powerpoint/2010/main" val="2231633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7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imona\Desktop\b\vz 00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3" t="13751" r="7672" b="15202"/>
          <a:stretch/>
        </p:blipFill>
        <p:spPr bwMode="auto">
          <a:xfrm rot="10800000">
            <a:off x="179512" y="-7487"/>
            <a:ext cx="6230301" cy="6859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409813" y="1916832"/>
            <a:ext cx="2707076" cy="4401205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brzičko, nazývat,</a:t>
            </a:r>
          </a:p>
          <a:p>
            <a:r>
              <a:rPr lang="cs-CZ" sz="2800" dirty="0" smtClean="0"/>
              <a:t>podzim, zítra,</a:t>
            </a:r>
          </a:p>
          <a:p>
            <a:r>
              <a:rPr lang="cs-CZ" sz="2800" dirty="0" smtClean="0"/>
              <a:t>zisk, zima, zívá, brzy, vozík, jazyk, zídka, zip, vyzývat, Ruzyně, zinek, muzikant, zimnice, pozítří, razítko, jazykověda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382701" y="5617"/>
            <a:ext cx="2888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Doplňte i/í, y/ý.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64425" y="6360329"/>
            <a:ext cx="2197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Kontrola na kliknutí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8438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78164"/>
              </p:ext>
            </p:extLst>
          </p:nvPr>
        </p:nvGraphicFramePr>
        <p:xfrm>
          <a:off x="971600" y="4365104"/>
          <a:ext cx="7358114" cy="16009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Vlastní zdroje.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3645073"/>
              </p:ext>
            </p:extLst>
          </p:nvPr>
        </p:nvGraphicFramePr>
        <p:xfrm>
          <a:off x="899592" y="1700808"/>
          <a:ext cx="7358114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313078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1487122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vyjmenovanými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slovy a jejich příbuznými slovy po Z.</a:t>
                      </a: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Pracovní list - doplňování i/í, y/ý v obrázku, skládání vyjmenovaných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slov 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   z písmen.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054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272</Words>
  <Application>Microsoft Office PowerPoint</Application>
  <PresentationFormat>Předvádění na obrazovce (4:3)</PresentationFormat>
  <Paragraphs>77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Vyjmenovaná slova po Z Příbuzná slova</vt:lpstr>
      <vt:lpstr>Prezentace aplikace PowerPoint</vt:lpstr>
      <vt:lpstr>Vyjmenovaná slova po Z Příbuzná slova</vt:lpstr>
      <vt:lpstr>Vyjmenovaná slova po Z PŘÍBUZNÁ SLOVA, HOMONYMUM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Simona</dc:creator>
  <cp:lastModifiedBy>Simona</cp:lastModifiedBy>
  <cp:revision>48</cp:revision>
  <dcterms:created xsi:type="dcterms:W3CDTF">2013-01-11T14:38:45Z</dcterms:created>
  <dcterms:modified xsi:type="dcterms:W3CDTF">2013-01-21T15:31:51Z</dcterms:modified>
</cp:coreProperties>
</file>