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6"/>
  </p:notesMasterIdLst>
  <p:sldIdLst>
    <p:sldId id="273" r:id="rId2"/>
    <p:sldId id="272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71" r:id="rId11"/>
    <p:sldId id="265" r:id="rId12"/>
    <p:sldId id="262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 – Chemické prvky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ACFC3C-D89A-43D5-9342-CFEE75D55956}" type="presOf" srcId="{D1B46980-6531-4606-95E6-44980827E919}" destId="{2BE915AB-18AA-4053-B92C-3BFC9ED204BB}" srcOrd="1" destOrd="0" presId="urn:microsoft.com/office/officeart/2005/8/layout/target3"/>
    <dgm:cxn modelId="{A3C9C274-AC87-4E5D-8462-B26DAA28E0A4}" type="presOf" srcId="{D8197B8C-B260-4A16-BDF4-0947B075E274}" destId="{5A5FFA88-C948-4069-8E93-59FA12366E83}" srcOrd="1" destOrd="0" presId="urn:microsoft.com/office/officeart/2005/8/layout/target3"/>
    <dgm:cxn modelId="{EAEB5573-E67A-4FB9-9189-3032F9E1A5AA}" type="presOf" srcId="{B651F6E3-6281-48DB-9319-2AEAFDAE7572}" destId="{619D679B-A015-4ECF-8348-D1034C574F40}" srcOrd="0" destOrd="0" presId="urn:microsoft.com/office/officeart/2005/8/layout/target3"/>
    <dgm:cxn modelId="{57EC6E12-46A8-4D4F-AAC5-8355E3E1EE0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5C51E5A-130B-47DA-BDC5-236E76D8B3F8}" type="presOf" srcId="{D8197B8C-B260-4A16-BDF4-0947B075E274}" destId="{25B08C86-7E15-44DC-BE7F-FFB55DD49D12}" srcOrd="0" destOrd="0" presId="urn:microsoft.com/office/officeart/2005/8/layout/target3"/>
    <dgm:cxn modelId="{56B59FFF-B908-4CB5-A0D8-E4ADC7CAD753}" type="presOf" srcId="{757F3AB3-0718-4624-B441-E567A8F0AB56}" destId="{333A1088-737F-45CB-B68E-254E46348037}" srcOrd="0" destOrd="0" presId="urn:microsoft.com/office/officeart/2005/8/layout/target3"/>
    <dgm:cxn modelId="{91FFB8E2-F8E7-4798-AC65-F326A8CF43E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4AF6C0-5340-46AB-9F68-B40771417D6E}" type="presOf" srcId="{4C35D32F-0EAB-4CD7-82EE-45574DC2A586}" destId="{8BEBB6EC-1DAA-4CAC-8A25-BC0FCBD5DBD5}" srcOrd="0" destOrd="0" presId="urn:microsoft.com/office/officeart/2005/8/layout/target3"/>
    <dgm:cxn modelId="{7D48A077-DEFA-48CD-925D-F91FDAED0D58}" type="presOf" srcId="{4C35D32F-0EAB-4CD7-82EE-45574DC2A586}" destId="{890E4F0B-2866-4A3F-A3C7-2A14B1797930}" srcOrd="1" destOrd="0" presId="urn:microsoft.com/office/officeart/2005/8/layout/target3"/>
    <dgm:cxn modelId="{1F5CD905-91F7-4420-836C-1EFB1C9665F9}" type="presOf" srcId="{B651F6E3-6281-48DB-9319-2AEAFDAE7572}" destId="{6BB5E863-4638-4E1D-BFDE-399D028AC4ED}" srcOrd="1" destOrd="0" presId="urn:microsoft.com/office/officeart/2005/8/layout/target3"/>
    <dgm:cxn modelId="{0E3C9BB2-B3E1-4642-83CA-8A1A0836F1E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4175E7-6228-4AE6-B03D-AD8122888B11}" type="presParOf" srcId="{333A1088-737F-45CB-B68E-254E46348037}" destId="{F5ABB229-8D3B-4694-996A-96F23CF14429}" srcOrd="0" destOrd="0" presId="urn:microsoft.com/office/officeart/2005/8/layout/target3"/>
    <dgm:cxn modelId="{1D9C739D-AE33-42F7-8DDF-7911822E101B}" type="presParOf" srcId="{333A1088-737F-45CB-B68E-254E46348037}" destId="{F41139FD-01EE-4571-8B17-4FB00FC51163}" srcOrd="1" destOrd="0" presId="urn:microsoft.com/office/officeart/2005/8/layout/target3"/>
    <dgm:cxn modelId="{13B81D37-CD85-4387-9E8A-1C09D589B255}" type="presParOf" srcId="{333A1088-737F-45CB-B68E-254E46348037}" destId="{D005CE8C-CC26-4C3E-AC11-E15060ECD759}" srcOrd="2" destOrd="0" presId="urn:microsoft.com/office/officeart/2005/8/layout/target3"/>
    <dgm:cxn modelId="{A1311CD7-314A-4CC4-9485-5066F2CC4769}" type="presParOf" srcId="{333A1088-737F-45CB-B68E-254E46348037}" destId="{2C702D82-9B77-49B7-9568-BB8EB47C3372}" srcOrd="3" destOrd="0" presId="urn:microsoft.com/office/officeart/2005/8/layout/target3"/>
    <dgm:cxn modelId="{B7657DDF-C82C-4611-9B7F-900B69583FE7}" type="presParOf" srcId="{333A1088-737F-45CB-B68E-254E46348037}" destId="{A52A0455-90FF-4808-ABD0-F02540D31D5A}" srcOrd="4" destOrd="0" presId="urn:microsoft.com/office/officeart/2005/8/layout/target3"/>
    <dgm:cxn modelId="{722D78D0-1A87-42B5-B0F2-79FE7D356D09}" type="presParOf" srcId="{333A1088-737F-45CB-B68E-254E46348037}" destId="{6140AFEC-043D-4C43-A2F9-D0F5331DF3A3}" srcOrd="5" destOrd="0" presId="urn:microsoft.com/office/officeart/2005/8/layout/target3"/>
    <dgm:cxn modelId="{CE98C438-2CE4-4130-9637-DD3793EB1A24}" type="presParOf" srcId="{333A1088-737F-45CB-B68E-254E46348037}" destId="{9358AC05-5D7D-4327-9F80-1AD486AEA664}" srcOrd="6" destOrd="0" presId="urn:microsoft.com/office/officeart/2005/8/layout/target3"/>
    <dgm:cxn modelId="{F1E71FC4-D4FB-408A-B4C4-6C7A2EEEF76B}" type="presParOf" srcId="{333A1088-737F-45CB-B68E-254E46348037}" destId="{313FC574-E1CD-4FB4-B054-0B805CE0447D}" srcOrd="7" destOrd="0" presId="urn:microsoft.com/office/officeart/2005/8/layout/target3"/>
    <dgm:cxn modelId="{6ED25878-7D74-4DB0-A69E-90F7FAB0B42E}" type="presParOf" srcId="{333A1088-737F-45CB-B68E-254E46348037}" destId="{619D679B-A015-4ECF-8348-D1034C574F40}" srcOrd="8" destOrd="0" presId="urn:microsoft.com/office/officeart/2005/8/layout/target3"/>
    <dgm:cxn modelId="{A01133CA-C98C-4411-95AB-5A117D6F4225}" type="presParOf" srcId="{333A1088-737F-45CB-B68E-254E46348037}" destId="{322283A8-4A27-4CDA-BAE3-F381106A9174}" srcOrd="9" destOrd="0" presId="urn:microsoft.com/office/officeart/2005/8/layout/target3"/>
    <dgm:cxn modelId="{2C15E945-6C04-49E7-AD24-6A802408F200}" type="presParOf" srcId="{333A1088-737F-45CB-B68E-254E46348037}" destId="{FFC9F71D-1B4F-4AD9-A4A6-86ADEFC8AF5C}" srcOrd="10" destOrd="0" presId="urn:microsoft.com/office/officeart/2005/8/layout/target3"/>
    <dgm:cxn modelId="{DC652D09-E81F-4602-8CCB-624B2B66CDA9}" type="presParOf" srcId="{333A1088-737F-45CB-B68E-254E46348037}" destId="{25B08C86-7E15-44DC-BE7F-FFB55DD49D12}" srcOrd="11" destOrd="0" presId="urn:microsoft.com/office/officeart/2005/8/layout/target3"/>
    <dgm:cxn modelId="{B43E8E60-6A71-4A91-AF66-B9727F0A1CCB}" type="presParOf" srcId="{333A1088-737F-45CB-B68E-254E46348037}" destId="{76644BE8-9D7C-4C09-B250-3D10AF48CBB7}" srcOrd="12" destOrd="0" presId="urn:microsoft.com/office/officeart/2005/8/layout/target3"/>
    <dgm:cxn modelId="{1D42863B-0BB1-42EB-8945-960DF951E039}" type="presParOf" srcId="{333A1088-737F-45CB-B68E-254E46348037}" destId="{EE85B701-7295-41C0-BA7A-34D3756A2AE6}" srcOrd="13" destOrd="0" presId="urn:microsoft.com/office/officeart/2005/8/layout/target3"/>
    <dgm:cxn modelId="{8C29DEB2-0062-49BE-AEA8-081BA629783F}" type="presParOf" srcId="{333A1088-737F-45CB-B68E-254E46348037}" destId="{8BEBB6EC-1DAA-4CAC-8A25-BC0FCBD5DBD5}" srcOrd="14" destOrd="0" presId="urn:microsoft.com/office/officeart/2005/8/layout/target3"/>
    <dgm:cxn modelId="{E01CBAF5-6CB4-40A6-810E-496AA0A6C5BF}" type="presParOf" srcId="{333A1088-737F-45CB-B68E-254E46348037}" destId="{AED2198E-93D5-4001-81B4-73124B309672}" srcOrd="15" destOrd="0" presId="urn:microsoft.com/office/officeart/2005/8/layout/target3"/>
    <dgm:cxn modelId="{87C356C6-3046-4CD3-839B-8151CA74F566}" type="presParOf" srcId="{333A1088-737F-45CB-B68E-254E46348037}" destId="{2BE915AB-18AA-4053-B92C-3BFC9ED204BB}" srcOrd="16" destOrd="0" presId="urn:microsoft.com/office/officeart/2005/8/layout/target3"/>
    <dgm:cxn modelId="{9E9B23E5-9F0A-4B9C-A172-ACE0320ABB9A}" type="presParOf" srcId="{333A1088-737F-45CB-B68E-254E46348037}" destId="{6BB5E863-4638-4E1D-BFDE-399D028AC4ED}" srcOrd="17" destOrd="0" presId="urn:microsoft.com/office/officeart/2005/8/layout/target3"/>
    <dgm:cxn modelId="{75F66CC9-E72D-4B62-A918-351EE9DC0F03}" type="presParOf" srcId="{333A1088-737F-45CB-B68E-254E46348037}" destId="{5A5FFA88-C948-4069-8E93-59FA12366E83}" srcOrd="18" destOrd="0" presId="urn:microsoft.com/office/officeart/2005/8/layout/target3"/>
    <dgm:cxn modelId="{53AC1D95-F8B5-4CAE-AFC0-64E614D512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 – Chemické prvky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CB9364-CDFB-47D2-A808-02E5543BE55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D4D376-36AB-4122-B72A-3DEBA63E8C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80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D4D376-36AB-4122-B72A-3DEBA63E8C3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71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D4D376-36AB-4122-B72A-3DEBA63E8C3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774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65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85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544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357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118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50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709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93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228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773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07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359444-EF81-4FE8-8AEE-98496918E1A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21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chemeClr val="accent4">
                <a:lumMod val="22000"/>
                <a:lumOff val="78000"/>
                <a:alpha val="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505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&#246;ns_Jacob_Berzelius.png" TargetMode="External"/><Relationship Id="rId2" Type="http://schemas.openxmlformats.org/officeDocument/2006/relationships/hyperlink" Target="http://cs.wikipedia.org/wiki/Jan_Svatopluk_Pres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87700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56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i="1" dirty="0" smtClean="0"/>
              <a:t>Pochopit </a:t>
            </a:r>
            <a:r>
              <a:rPr lang="cs-CZ" i="1" dirty="0"/>
              <a:t>pojem chemický prvek. Uvědomění si souvislostí mezi pojmy atom, prvek, protonové číslo, uspořádání prvků v PSP</a:t>
            </a:r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8QH0HN23\MP9003876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73016"/>
            <a:ext cx="2041695" cy="286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8RM1UTR4\MP9003876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149080"/>
            <a:ext cx="2908920" cy="207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27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Prvky jsou nejjednodušší látky, které známe.</a:t>
            </a:r>
          </a:p>
          <a:p>
            <a:r>
              <a:rPr lang="cs-CZ" dirty="0" smtClean="0"/>
              <a:t>Většina prvků se vyskytuje v přírodě ve sloučeninách.</a:t>
            </a:r>
          </a:p>
          <a:p>
            <a:r>
              <a:rPr lang="cs-CZ" dirty="0" smtClean="0"/>
              <a:t>Některé prvky se vyskytují volné, např. kyslík, dusík, zlato, uhlík jako diamant, síra.</a:t>
            </a:r>
          </a:p>
          <a:p>
            <a:r>
              <a:rPr lang="cs-CZ" dirty="0" smtClean="0"/>
              <a:t>Celkem je zatím popsáno 111 chemických prvků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57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Chemický prvek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= </a:t>
            </a:r>
            <a:r>
              <a:rPr lang="cs-CZ" b="1" dirty="0"/>
              <a:t>látka složená z atomů, které mají stejné protonové číslo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dirty="0"/>
              <a:t>Atomy různých prvků se od sebe liší počtem protonů neboli protonovým číslem.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Atomy </a:t>
            </a:r>
            <a:r>
              <a:rPr lang="cs-CZ" dirty="0"/>
              <a:t>téhož prvku mají vždy stejný počet protonů neboli stejné protonové číslo. </a:t>
            </a:r>
          </a:p>
        </p:txBody>
      </p:sp>
    </p:spTree>
    <p:extLst>
      <p:ext uri="{BB962C8B-B14F-4D97-AF65-F5344CB8AC3E}">
        <p14:creationId xmlns:p14="http://schemas.microsoft.com/office/powerpoint/2010/main" val="215545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chemický prvek dostal svoji mezinárodní  </a:t>
            </a:r>
            <a:r>
              <a:rPr lang="cs-CZ" b="1" dirty="0" smtClean="0"/>
              <a:t>značku </a:t>
            </a:r>
            <a:r>
              <a:rPr lang="cs-CZ" dirty="0" smtClean="0"/>
              <a:t>neboli </a:t>
            </a:r>
            <a:r>
              <a:rPr lang="cs-CZ" b="1" dirty="0" smtClean="0"/>
              <a:t>symbol.</a:t>
            </a:r>
          </a:p>
          <a:p>
            <a:r>
              <a:rPr lang="cs-CZ" dirty="0" smtClean="0"/>
              <a:t>Značka (symbol) prvku je odvozena z jeho </a:t>
            </a:r>
            <a:r>
              <a:rPr lang="cs-CZ" b="1" dirty="0" smtClean="0"/>
              <a:t>latinského názvu.</a:t>
            </a:r>
          </a:p>
          <a:p>
            <a:r>
              <a:rPr lang="cs-CZ" dirty="0" smtClean="0"/>
              <a:t>Značky prvků se používají i k popisu složitějších látek – sloučenin.</a:t>
            </a:r>
          </a:p>
        </p:txBody>
      </p:sp>
    </p:spTree>
    <p:extLst>
      <p:ext uri="{BB962C8B-B14F-4D97-AF65-F5344CB8AC3E}">
        <p14:creationId xmlns:p14="http://schemas.microsoft.com/office/powerpoint/2010/main" val="302288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04856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Jan Svatopluk </a:t>
            </a:r>
            <a:r>
              <a:rPr lang="cs-CZ" sz="3600" dirty="0" err="1" smtClean="0"/>
              <a:t>Presl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200" dirty="0" smtClean="0"/>
              <a:t>4. září 1791– 6. dubna 1849</a:t>
            </a:r>
            <a:endParaRPr lang="cs-CZ" sz="2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772816"/>
            <a:ext cx="2794000" cy="33655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323528" y="1196752"/>
            <a:ext cx="4752528" cy="5328592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Byl profesor zoologie a mineralogie na univerzitě v Praze a jeden z nejvýznačnějších českých přírodovědců 19. století.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Spoluzakládal českou a odvozeně i slovenskou odbornou terminologii mnoha vědních oborů, zejména pak v mineralogii, chemii, zoologii a botanice.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autorem českých a slovenských názvů pro draslík, kyslík a vápník.</a:t>
            </a:r>
          </a:p>
        </p:txBody>
      </p:sp>
    </p:spTree>
    <p:extLst>
      <p:ext uri="{BB962C8B-B14F-4D97-AF65-F5344CB8AC3E}">
        <p14:creationId xmlns:p14="http://schemas.microsoft.com/office/powerpoint/2010/main" val="585570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075240" cy="995710"/>
          </a:xfrm>
        </p:spPr>
        <p:txBody>
          <a:bodyPr/>
          <a:lstStyle/>
          <a:p>
            <a:pPr algn="ctr"/>
            <a:r>
              <a:rPr lang="cs-CZ" sz="3600" dirty="0" err="1"/>
              <a:t>Jöns</a:t>
            </a:r>
            <a:r>
              <a:rPr lang="cs-CZ" sz="3600" dirty="0"/>
              <a:t> </a:t>
            </a:r>
            <a:r>
              <a:rPr lang="cs-CZ" sz="3600" dirty="0" err="1"/>
              <a:t>Jacob</a:t>
            </a:r>
            <a:r>
              <a:rPr lang="cs-CZ" sz="3600" dirty="0"/>
              <a:t> </a:t>
            </a:r>
            <a:r>
              <a:rPr lang="cs-CZ" sz="3600" dirty="0" err="1" smtClean="0"/>
              <a:t>Berzelius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>20. srpna 1779– 7.srpna 1848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772816"/>
            <a:ext cx="2718847" cy="33120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340768"/>
            <a:ext cx="4968552" cy="525658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Byl významný švédský chemik. Vymyslel moderní chemické značky prvků. Spolu s Johnem Daltonem a Antoinem </a:t>
            </a:r>
            <a:r>
              <a:rPr lang="cs-CZ" sz="2400" dirty="0" err="1" smtClean="0"/>
              <a:t>Lavoisierem</a:t>
            </a:r>
            <a:r>
              <a:rPr lang="cs-CZ" sz="2400" dirty="0" smtClean="0"/>
              <a:t> je považován za otce moderní chemie.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Vyvinul systém jednoduchých chemických značek, například O pro kyslík, </a:t>
            </a:r>
            <a:r>
              <a:rPr lang="cs-CZ" sz="2400" dirty="0" err="1" smtClean="0"/>
              <a:t>Fe</a:t>
            </a:r>
            <a:r>
              <a:rPr lang="cs-CZ" sz="2400" dirty="0" smtClean="0"/>
              <a:t> pro železo.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Jeho symbolika, se používá v chemii dodnes.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955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Názvy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Většina prvků má český název, který je odvozen od názvu </a:t>
            </a:r>
          </a:p>
          <a:p>
            <a:pPr>
              <a:buNone/>
            </a:pPr>
            <a:r>
              <a:rPr lang="cs-CZ" dirty="0" smtClean="0"/>
              <a:t>mezinárodního (latinského), ty jsou odvozeny:</a:t>
            </a:r>
          </a:p>
          <a:p>
            <a:pPr>
              <a:buNone/>
            </a:pPr>
            <a:r>
              <a:rPr lang="cs-CZ" dirty="0" smtClean="0"/>
              <a:t>a/ podle vlastnosti prvku (chlor je odvozen od řeckého </a:t>
            </a:r>
            <a:r>
              <a:rPr lang="cs-CZ" i="1" dirty="0" err="1" smtClean="0"/>
              <a:t>chloros</a:t>
            </a:r>
            <a:r>
              <a:rPr lang="cs-CZ" i="1" dirty="0" smtClean="0"/>
              <a:t>, </a:t>
            </a:r>
            <a:r>
              <a:rPr lang="cs-CZ" dirty="0" smtClean="0"/>
              <a:t>což znamená žlutozelený)</a:t>
            </a:r>
          </a:p>
          <a:p>
            <a:pPr>
              <a:buNone/>
            </a:pPr>
            <a:r>
              <a:rPr lang="cs-CZ" dirty="0" smtClean="0"/>
              <a:t>b/ podle  zdroje výskytu (vápník byl získáván z vápence)</a:t>
            </a:r>
          </a:p>
          <a:p>
            <a:pPr>
              <a:buNone/>
            </a:pPr>
            <a:r>
              <a:rPr lang="cs-CZ" dirty="0" smtClean="0"/>
              <a:t>c/ podle země, kde došlo k objevu (polonium podle Polska, germanium podle Německa)</a:t>
            </a:r>
          </a:p>
          <a:p>
            <a:pPr>
              <a:buNone/>
            </a:pPr>
            <a:r>
              <a:rPr lang="cs-CZ" dirty="0" smtClean="0"/>
              <a:t>d/ podle významných chemiků (</a:t>
            </a:r>
            <a:r>
              <a:rPr lang="cs-CZ" dirty="0" err="1" smtClean="0"/>
              <a:t>mendelevium</a:t>
            </a:r>
            <a:r>
              <a:rPr lang="cs-CZ" dirty="0" smtClean="0"/>
              <a:t> podle D. I. Mendělejeva, nobelium A. Nobela, einsteinium podle</a:t>
            </a:r>
          </a:p>
          <a:p>
            <a:pPr>
              <a:buNone/>
            </a:pPr>
            <a:r>
              <a:rPr lang="cs-CZ" dirty="0" smtClean="0"/>
              <a:t>A. Einsteina).  </a:t>
            </a:r>
          </a:p>
        </p:txBody>
      </p:sp>
    </p:spTree>
    <p:extLst>
      <p:ext uri="{BB962C8B-B14F-4D97-AF65-F5344CB8AC3E}">
        <p14:creationId xmlns:p14="http://schemas.microsoft.com/office/powerpoint/2010/main" val="124525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prvků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značka  jen velké začáteční písmeno např. vodík, </a:t>
            </a:r>
            <a:r>
              <a:rPr lang="cs-CZ" b="1" dirty="0" smtClean="0"/>
              <a:t>h</a:t>
            </a:r>
            <a:r>
              <a:rPr lang="cs-CZ" dirty="0" smtClean="0"/>
              <a:t>ydrogenium, H (čti </a:t>
            </a:r>
            <a:r>
              <a:rPr lang="cs-CZ" dirty="0" err="1" smtClean="0"/>
              <a:t>há</a:t>
            </a:r>
            <a:r>
              <a:rPr lang="cs-CZ" dirty="0" smtClean="0"/>
              <a:t>),</a:t>
            </a:r>
          </a:p>
          <a:p>
            <a:r>
              <a:rPr lang="cs-CZ" dirty="0" smtClean="0"/>
              <a:t> většinou se však značka skládá ze dvou písmen, např. olovo, </a:t>
            </a:r>
            <a:r>
              <a:rPr lang="cs-CZ" b="1" dirty="0" err="1" smtClean="0"/>
              <a:t>p</a:t>
            </a:r>
            <a:r>
              <a:rPr lang="cs-CZ" dirty="0" err="1" smtClean="0"/>
              <a:t>lum</a:t>
            </a:r>
            <a:r>
              <a:rPr lang="cs-CZ" b="1" dirty="0" err="1" smtClean="0"/>
              <a:t>b</a:t>
            </a:r>
            <a:r>
              <a:rPr lang="cs-CZ" dirty="0" err="1" smtClean="0"/>
              <a:t>um</a:t>
            </a:r>
            <a:r>
              <a:rPr lang="cs-CZ" dirty="0" smtClean="0"/>
              <a:t>, </a:t>
            </a:r>
            <a:r>
              <a:rPr lang="cs-CZ" dirty="0" err="1" smtClean="0"/>
              <a:t>Pb</a:t>
            </a:r>
            <a:r>
              <a:rPr lang="cs-CZ" dirty="0" smtClean="0"/>
              <a:t> (čti </a:t>
            </a:r>
            <a:r>
              <a:rPr lang="cs-CZ" dirty="0" err="1" smtClean="0"/>
              <a:t>pé-bé</a:t>
            </a:r>
            <a:r>
              <a:rPr lang="cs-CZ" dirty="0" smtClean="0"/>
              <a:t>). </a:t>
            </a:r>
          </a:p>
          <a:p>
            <a:pPr>
              <a:buNone/>
            </a:pPr>
            <a:r>
              <a:rPr lang="cs-CZ" b="1" dirty="0" smtClean="0"/>
              <a:t>Úkol 1: Vyhledej v periodické tabulce názvy </a:t>
            </a:r>
          </a:p>
          <a:p>
            <a:pPr>
              <a:buNone/>
            </a:pPr>
            <a:r>
              <a:rPr lang="cs-CZ" b="1" dirty="0" smtClean="0"/>
              <a:t>prvků, které začínají písmenem S, a napiš u nich </a:t>
            </a:r>
          </a:p>
          <a:p>
            <a:pPr>
              <a:buNone/>
            </a:pPr>
            <a:r>
              <a:rPr lang="cs-CZ" b="1" dirty="0" smtClean="0"/>
              <a:t>protonová čísla: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93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prvků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217" y="1628800"/>
            <a:ext cx="7884799" cy="3420409"/>
          </a:xfrm>
        </p:spPr>
      </p:pic>
    </p:spTree>
    <p:extLst>
      <p:ext uri="{BB962C8B-B14F-4D97-AF65-F5344CB8AC3E}">
        <p14:creationId xmlns:p14="http://schemas.microsoft.com/office/powerpoint/2010/main" val="423696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Úkol 2: České, mezinárodní názvy a značky prvků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periodické tabulce prvků vyhledej české názvy, mezinárodní názvy a značky prvků s protonovými čísly 1 – 20, 26, 29, 30, 35, 47, 50, 53, 79, 80, 82 </a:t>
            </a:r>
          </a:p>
          <a:p>
            <a:r>
              <a:rPr lang="cs-CZ" dirty="0" smtClean="0"/>
              <a:t>a napiš podle níže uvedeného vzoru do tabulky </a:t>
            </a:r>
          </a:p>
          <a:p>
            <a:pPr marL="0" indent="0">
              <a:buNone/>
            </a:pPr>
            <a:endParaRPr lang="cs-CZ" i="1" dirty="0">
              <a:solidFill>
                <a:srgbClr val="2D2D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02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Kontrola úkolu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aseline="-25000" dirty="0" smtClean="0"/>
              <a:t>14</a:t>
            </a:r>
            <a:r>
              <a:rPr lang="cs-CZ" dirty="0" smtClean="0"/>
              <a:t>Si, </a:t>
            </a:r>
            <a:r>
              <a:rPr lang="cs-CZ" baseline="-25000" dirty="0" smtClean="0"/>
              <a:t>16</a:t>
            </a:r>
            <a:r>
              <a:rPr lang="cs-CZ" dirty="0" smtClean="0"/>
              <a:t>S, </a:t>
            </a:r>
            <a:r>
              <a:rPr lang="cs-CZ" baseline="-25000" dirty="0" smtClean="0"/>
              <a:t>21</a:t>
            </a:r>
            <a:r>
              <a:rPr lang="cs-CZ" dirty="0" smtClean="0"/>
              <a:t>Sc, </a:t>
            </a:r>
            <a:r>
              <a:rPr lang="cs-CZ" baseline="-25000" dirty="0" smtClean="0"/>
              <a:t>34</a:t>
            </a:r>
            <a:r>
              <a:rPr lang="cs-CZ" dirty="0" smtClean="0"/>
              <a:t>Se, </a:t>
            </a:r>
            <a:r>
              <a:rPr lang="cs-CZ" baseline="-25000" dirty="0" smtClean="0"/>
              <a:t>38</a:t>
            </a:r>
            <a:r>
              <a:rPr lang="cs-CZ" dirty="0" smtClean="0"/>
              <a:t>Sr, </a:t>
            </a:r>
            <a:r>
              <a:rPr lang="cs-CZ" baseline="-25000" dirty="0" smtClean="0"/>
              <a:t>50</a:t>
            </a:r>
            <a:r>
              <a:rPr lang="cs-CZ" dirty="0" smtClean="0"/>
              <a:t>Sn, </a:t>
            </a:r>
            <a:r>
              <a:rPr lang="cs-CZ" baseline="-25000" dirty="0" smtClean="0"/>
              <a:t>51</a:t>
            </a:r>
            <a:r>
              <a:rPr lang="cs-CZ" dirty="0" smtClean="0"/>
              <a:t>Sb, </a:t>
            </a:r>
            <a:r>
              <a:rPr lang="cs-CZ" baseline="-25000" dirty="0" smtClean="0"/>
              <a:t>62</a:t>
            </a:r>
            <a:r>
              <a:rPr lang="cs-CZ" dirty="0" smtClean="0"/>
              <a:t>Sm, </a:t>
            </a:r>
          </a:p>
          <a:p>
            <a:pPr>
              <a:buNone/>
            </a:pPr>
            <a:r>
              <a:rPr lang="cs-CZ" baseline="-25000" dirty="0" smtClean="0"/>
              <a:t>106</a:t>
            </a:r>
            <a:r>
              <a:rPr lang="cs-CZ" dirty="0" smtClean="0"/>
              <a:t>Sg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48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b="1" dirty="0" smtClean="0"/>
              <a:t>Úkol 6: České, mezinárodní názvy a značky prvků</a:t>
            </a:r>
          </a:p>
        </p:txBody>
      </p:sp>
      <p:graphicFrame>
        <p:nvGraphicFramePr>
          <p:cNvPr id="20523" name="Group 4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368580130"/>
              </p:ext>
            </p:extLst>
          </p:nvPr>
        </p:nvGraphicFramePr>
        <p:xfrm>
          <a:off x="395288" y="4437063"/>
          <a:ext cx="8229600" cy="1809972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58578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prvku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Značka prvku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</a:tr>
              <a:tr h="6383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český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mezinárodní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57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kyslík</a:t>
                      </a:r>
                    </a:p>
                  </a:txBody>
                  <a:tcPr marL="90000" marR="90000" marT="46800" marB="46800" anchor="ctr" anchorCtr="1" horzOverflow="overflow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oxygenium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marL="90000" marR="90000" marT="46800" marB="46800" anchor="ctr" anchorCtr="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D2D87"/>
                    </a:solidFill>
                  </a:tcPr>
                </a:tc>
              </a:tr>
            </a:tbl>
          </a:graphicData>
        </a:graphic>
      </p:graphicFrame>
      <p:sp>
        <p:nvSpPr>
          <p:cNvPr id="12307" name="Text Box 27"/>
          <p:cNvSpPr txBox="1">
            <a:spLocks noChangeArrowheads="1"/>
          </p:cNvSpPr>
          <p:nvPr/>
        </p:nvSpPr>
        <p:spPr bwMode="auto">
          <a:xfrm>
            <a:off x="395288" y="1773238"/>
            <a:ext cx="8208962" cy="181588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dirty="0"/>
              <a:t>V periodické tabulce prvků vyhledej české názvy, mezinárodní názvy a značky prvků s protonovými čísly 1 – 20, 26, 29, 30, 35, 47, 50, 53, 79, 80, 82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dirty="0"/>
              <a:t>a napiš podle níže uvedeného vzoru do </a:t>
            </a:r>
            <a:r>
              <a:rPr lang="cs-CZ" sz="2800" dirty="0" smtClean="0"/>
              <a:t>tabulky: </a:t>
            </a:r>
            <a:endParaRPr lang="cs-CZ" sz="2800" dirty="0"/>
          </a:p>
        </p:txBody>
      </p:sp>
      <p:sp>
        <p:nvSpPr>
          <p:cNvPr id="12308" name="TextovéPole 4"/>
          <p:cNvSpPr txBox="1">
            <a:spLocks noChangeArrowheads="1"/>
          </p:cNvSpPr>
          <p:nvPr/>
        </p:nvSpPr>
        <p:spPr bwMode="auto">
          <a:xfrm>
            <a:off x="499269" y="6396038"/>
            <a:ext cx="8001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71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endParaRPr lang="cs-CZ" sz="2000" dirty="0" smtClean="0">
              <a:hlinkClick r:id="rId2"/>
            </a:endParaRPr>
          </a:p>
          <a:p>
            <a:r>
              <a:rPr lang="cs-CZ" sz="2000" i="1" dirty="0"/>
              <a:t>Cs.wikipedia.org</a:t>
            </a:r>
            <a:r>
              <a:rPr lang="cs-CZ" sz="2000" dirty="0"/>
              <a:t>: </a:t>
            </a:r>
            <a:r>
              <a:rPr lang="cs-CZ" sz="2000" i="1" dirty="0" err="1"/>
              <a:t>Jan_Svatopluk_Presl</a:t>
            </a:r>
            <a:r>
              <a:rPr lang="cs-CZ" sz="2000" dirty="0"/>
              <a:t> [online]. 7. 1. 2012 [cit. 2012-02-23]. Dostupné z: http://cs.wikipedia.org/wiki/Jan_Svatopluk_Presl </a:t>
            </a:r>
            <a:endParaRPr lang="cs-CZ" sz="2000" dirty="0" smtClean="0"/>
          </a:p>
          <a:p>
            <a:r>
              <a:rPr lang="cs-CZ" sz="2000" i="1" dirty="0"/>
              <a:t>Cs.wikipedia.org</a:t>
            </a:r>
            <a:r>
              <a:rPr lang="cs-CZ" sz="2000" dirty="0"/>
              <a:t>: </a:t>
            </a:r>
            <a:r>
              <a:rPr lang="cs-CZ" sz="2000" i="1" dirty="0" err="1"/>
              <a:t>Jöns_Jacob_Berzelius</a:t>
            </a:r>
            <a:r>
              <a:rPr lang="cs-CZ" sz="2000" dirty="0"/>
              <a:t> [online]. 2010 [cit. 2012-02-23].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</a:t>
            </a:r>
            <a:r>
              <a:rPr lang="cs-CZ" sz="2000" dirty="0" err="1" smtClean="0">
                <a:hlinkClick r:id="rId3"/>
              </a:rPr>
              <a:t>Soubor:Jöns_Jacob_Berzelius.png</a:t>
            </a:r>
            <a:endParaRPr lang="cs-CZ" sz="2000" dirty="0" smtClean="0"/>
          </a:p>
          <a:p>
            <a:r>
              <a:rPr lang="cs-CZ" sz="2000" i="1" dirty="0"/>
              <a:t>Broukej.cz</a:t>
            </a:r>
            <a:r>
              <a:rPr lang="cs-CZ" sz="2000" dirty="0"/>
              <a:t>: </a:t>
            </a:r>
            <a:r>
              <a:rPr lang="cs-CZ" sz="2000" i="1" dirty="0"/>
              <a:t>tabulka</a:t>
            </a:r>
            <a:r>
              <a:rPr lang="cs-CZ" sz="2000" dirty="0"/>
              <a:t> [online]. 2012 [cit. 2012-02-23]. </a:t>
            </a:r>
            <a:r>
              <a:rPr lang="cs-CZ" sz="2000"/>
              <a:t>Dostupné z: http://www.broukej.cz/tabulka/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5755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662</Words>
  <Application>Microsoft Office PowerPoint</Application>
  <PresentationFormat>Předvádění na obrazovce (4:3)</PresentationFormat>
  <Paragraphs>69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Chemické prvky</vt:lpstr>
      <vt:lpstr>Chemické prvky</vt:lpstr>
      <vt:lpstr>Chemický prvek</vt:lpstr>
      <vt:lpstr>Značky prvků</vt:lpstr>
      <vt:lpstr>Jan Svatopluk Presl 4. září 1791– 6. dubna 1849</vt:lpstr>
      <vt:lpstr>Jöns Jacob Berzelius 20. srpna 1779– 7.srpna 1848</vt:lpstr>
      <vt:lpstr>Názvy prvků</vt:lpstr>
      <vt:lpstr>Značky prvků</vt:lpstr>
      <vt:lpstr>Značky prvků</vt:lpstr>
      <vt:lpstr>Úkol 2: České, mezinárodní názvy a značky prvků</vt:lpstr>
      <vt:lpstr>Kontrola úkolu 1</vt:lpstr>
      <vt:lpstr>Úkol 6: České, mezinárodní názvy a značky prvků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prvky</dc:title>
  <dc:creator>Fiedlerová Ivana</dc:creator>
  <cp:lastModifiedBy>Fiedlerová Ivana</cp:lastModifiedBy>
  <cp:revision>37</cp:revision>
  <dcterms:created xsi:type="dcterms:W3CDTF">2011-11-02T16:59:34Z</dcterms:created>
  <dcterms:modified xsi:type="dcterms:W3CDTF">2012-03-11T10:32:32Z</dcterms:modified>
</cp:coreProperties>
</file>