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9"/>
  </p:notesMasterIdLst>
  <p:handoutMasterIdLst>
    <p:handoutMasterId r:id="rId10"/>
  </p:handoutMasterIdLst>
  <p:sldIdLst>
    <p:sldId id="261" r:id="rId2"/>
    <p:sldId id="268" r:id="rId3"/>
    <p:sldId id="276" r:id="rId4"/>
    <p:sldId id="269" r:id="rId5"/>
    <p:sldId id="274" r:id="rId6"/>
    <p:sldId id="272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>
        <p:scale>
          <a:sx n="70" d="100"/>
          <a:sy n="70" d="100"/>
        </p:scale>
        <p:origin x="-30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ZŠaMŠ Staré Město, Jamnická 270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C8F44E1-F411-4E87-BC20-9113E71B833C}" type="datetimeFigureOut">
              <a:rPr lang="cs-CZ"/>
              <a:pPr>
                <a:defRPr/>
              </a:pPr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Interaktivní škola pro 21.století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594783A4-BFFC-48F5-9431-829516AAE3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ZŠaMŠ Staré Město, Jamnická 270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F6F4C7B2-ADB8-4078-BEA1-39292DEAC6A2}" type="datetimeFigureOut">
              <a:rPr lang="cs-CZ"/>
              <a:pPr>
                <a:defRPr/>
              </a:pPr>
              <a:t>24.1.2013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Interaktivní škola pro 21.století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DFBA991-E202-4818-B67D-3F72F6C272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záhlaví 3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ZŠaMŠ Staré Město, Jamnická 270</a:t>
            </a:r>
          </a:p>
        </p:txBody>
      </p:sp>
      <p:sp>
        <p:nvSpPr>
          <p:cNvPr id="19460" name="Zástupný symbol pro zápatí 4"/>
          <p:cNvSpPr>
            <a:spLocks noGrp="1"/>
          </p:cNvSpPr>
          <p:nvPr>
            <p:ph type="ftr" sz="quarter" idx="4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Interaktivní škola pro 21.století</a:t>
            </a:r>
          </a:p>
        </p:txBody>
      </p:sp>
      <p:sp>
        <p:nvSpPr>
          <p:cNvPr id="19461" name="Zástupný symbol pro číslo snímku 5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4413F7D-E061-4B11-957D-B10C3681255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2531" name="Zástupný symbol pro záhlaví 3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ZŠaMŠ Staré Město, Jamnická 270</a:t>
            </a:r>
          </a:p>
        </p:txBody>
      </p:sp>
      <p:sp>
        <p:nvSpPr>
          <p:cNvPr id="22532" name="Zástupný symbol pro zápatí 4"/>
          <p:cNvSpPr>
            <a:spLocks noGrp="1"/>
          </p:cNvSpPr>
          <p:nvPr>
            <p:ph type="ftr" sz="quarter" idx="4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Interaktivní škola pro 21.století</a:t>
            </a:r>
          </a:p>
        </p:txBody>
      </p:sp>
      <p:sp>
        <p:nvSpPr>
          <p:cNvPr id="22533" name="Zástupný symbol pro číslo snímku 5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0071662-3E43-4883-93B4-EF1BB35C0D3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3117CA-F929-4BCC-91D6-D91A816D61FA}" type="datetime1">
              <a:rPr lang="cs-CZ"/>
              <a:pPr>
                <a:defRPr/>
              </a:pPr>
              <a:t>24.1.2013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0A27696-8FAE-4CB1-B5CB-856902159A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846CFE-9802-425A-806D-510B8C8AF5A9}" type="datetime1">
              <a:rPr lang="cs-CZ"/>
              <a:pPr>
                <a:defRPr/>
              </a:pPr>
              <a:t>24.1.2013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98AF40-0D55-4DCA-BF1E-F2BD37DDE9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03AA5-82AA-4DBA-B998-4CCCDF259DF4}" type="datetime1">
              <a:rPr lang="cs-CZ"/>
              <a:pPr>
                <a:defRPr/>
              </a:pPr>
              <a:t>24.1.2013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601FC1-61E7-47F3-8A21-7539CD9986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5309E-C315-43EC-8F30-762B6FACF7C8}" type="datetime1">
              <a:rPr lang="cs-CZ"/>
              <a:pPr>
                <a:defRPr/>
              </a:pPr>
              <a:t>24.1.2013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1425F7-02FA-452E-A029-CEBE4BF50F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9223B5-5790-4388-94E8-0BC1F28ADB23}" type="datetime1">
              <a:rPr lang="cs-CZ"/>
              <a:pPr>
                <a:defRPr/>
              </a:pPr>
              <a:t>24.1.2013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E50B14-1EFC-461F-BFBC-83CFD712C9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CAE77C-2D25-4489-BEAC-04A2C7A195AD}" type="datetime1">
              <a:rPr lang="cs-CZ"/>
              <a:pPr>
                <a:defRPr/>
              </a:pPr>
              <a:t>24.1.2013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EFF3B-8DE2-4C5E-A3F2-B0B466D51D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7175DE-1378-4F95-9950-81FBF9C91808}" type="datetime1">
              <a:rPr lang="cs-CZ"/>
              <a:pPr>
                <a:defRPr/>
              </a:pPr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FC2D53-5FAB-4385-8B70-3AA1095DC5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E26A-C6DD-4C39-8EAD-788BE3910C3E}" type="datetime1">
              <a:rPr lang="cs-CZ"/>
              <a:pPr>
                <a:defRPr/>
              </a:pPr>
              <a:t>24.1.2013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34778B-23DB-412B-AF54-41575CCECE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84CFAC-5D5F-45AE-A416-1B4E3682C792}" type="datetime1">
              <a:rPr lang="cs-CZ"/>
              <a:pPr>
                <a:defRPr/>
              </a:pPr>
              <a:t>24.1.2013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A2400E-0F37-4DEE-8893-8A88D151B3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BEB22-53F9-4F70-981C-C53D59FC10BD}" type="datetime1">
              <a:rPr lang="cs-CZ"/>
              <a:pPr>
                <a:defRPr/>
              </a:pPr>
              <a:t>24.1.2013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C29747-412B-433A-8E5A-F07D3371E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586F97-1A76-4450-8BCD-521DD6A23A6B}" type="datetime1">
              <a:rPr lang="cs-CZ"/>
              <a:pPr>
                <a:defRPr/>
              </a:pPr>
              <a:t>24.1.2013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767135-0529-4073-99BF-28D0825A45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path path="shape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8ECF0566-601D-4AB5-A2C6-D0A1AF037826}" type="datetime1">
              <a:rPr lang="cs-CZ"/>
              <a:pPr>
                <a:defRPr/>
              </a:pPr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A2DE2260-8C72-42EA-A840-828664C54C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49" r:id="rId2"/>
    <p:sldLayoutId id="2147483757" r:id="rId3"/>
    <p:sldLayoutId id="2147483750" r:id="rId4"/>
    <p:sldLayoutId id="2147483751" r:id="rId5"/>
    <p:sldLayoutId id="2147483752" r:id="rId6"/>
    <p:sldLayoutId id="2147483753" r:id="rId7"/>
    <p:sldLayoutId id="2147483758" r:id="rId8"/>
    <p:sldLayoutId id="2147483759" r:id="rId9"/>
    <p:sldLayoutId id="2147483754" r:id="rId10"/>
    <p:sldLayoutId id="2147483755" r:id="rId11"/>
  </p:sldLayoutIdLst>
  <p:transition>
    <p:wipe dir="d"/>
  </p:transition>
  <p:hf hdr="0"/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AABBDF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0BD0D9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0BD0D9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imgurl=http://www.zamky-hrady.cz/3/img/brno_spilberk.jpg&amp;imgrefurl=http://www.zamky-hrady.cz/3/brno.htm&amp;usg=__lhjm8sc6Q-gGaoeTwBXqN5aaPVY=&amp;h=228&amp;w=350&amp;sz=24&amp;hl=cs&amp;start=0&amp;zoom=1&amp;tbnid=XNPRIzhPF5mjJM:&amp;tbnh=139&amp;tbnw=187&amp;ei=jT5ZTZjgJ4Pg4gbyn-meBw&amp;prev=/images?q=spilberk+hrad&amp;hl=cs&amp;biw=1351&amp;bih=567&amp;gbv=2&amp;tbs=isch:1&amp;itbs=1&amp;iact=hc&amp;vpx=913&amp;vpy=84&amp;dur=1357&amp;hovh=181&amp;hovw=278&amp;tx=144&amp;ty=130&amp;oei=jT5ZTZjgJ4Pg4gbyn-meBw&amp;page=1&amp;ndsp=18&amp;ved=1t:429,r:4,s:0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amky-hrady.cz/1/boskovice.htm" TargetMode="External"/><Relationship Id="rId3" Type="http://schemas.openxmlformats.org/officeDocument/2006/relationships/hyperlink" Target="http://www.google.cz/imgres?imgurl=http://www.quido.cz/priroda/obrazky/macocha_1.jpg&amp;imgrefurl=http://www.quido.cz/priroda/moravsky_kras.html&amp;usg=__eQ37MpWQqRa515dLCbcM5N5G6X8=&amp;h=280&amp;w=392&amp;sz=32&amp;hl=cs&amp;start=0&amp;zoom=1&amp;tbnid=nXyePMV6AY_GtM:&amp;tbnh=141&amp;tbnw=184&amp;ei=ODtZTYCzNZP34Ab9j7mZBw&amp;prev=/images?q=macocha&amp;hl=cs&amp;biw=1351&amp;bih=567&amp;gbv=2&amp;tbs=isch:1&amp;itbs=1&amp;iact=hc&amp;vpx=230&amp;vpy=81&amp;dur=2762&amp;hovh=190&amp;hovw=266&amp;tx=161&amp;ty=149&amp;oei=ODtZTYCzNZP34Ab9j7mZBw&amp;page=1&amp;ndsp=22&amp;ved=1t:429,r:1,s:0" TargetMode="External"/><Relationship Id="rId7" Type="http://schemas.openxmlformats.org/officeDocument/2006/relationships/hyperlink" Target="http://www.zamky-hrady.cz/1/lednice.htm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zamky-hrady.cz/1/valtice.htm" TargetMode="External"/><Relationship Id="rId5" Type="http://schemas.openxmlformats.org/officeDocument/2006/relationships/hyperlink" Target="http://www.zamky-hrady.cz/1/vranov_nad_dyji.htm" TargetMode="External"/><Relationship Id="rId4" Type="http://schemas.openxmlformats.org/officeDocument/2006/relationships/hyperlink" Target="http://www.jsc.cz/vyletni-mista/ceska-republika/moravsky-kras" TargetMode="External"/><Relationship Id="rId9" Type="http://schemas.openxmlformats.org/officeDocument/2006/relationships/hyperlink" Target="http://www.zamky-hrady.cz/1/slavkov.htm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rasnahora.com/vinice_w3" TargetMode="External"/><Relationship Id="rId3" Type="http://schemas.openxmlformats.org/officeDocument/2006/relationships/hyperlink" Target="http://www.wikipedie.cz/" TargetMode="External"/><Relationship Id="rId7" Type="http://schemas.openxmlformats.org/officeDocument/2006/relationships/hyperlink" Target="http://hodoninsky.denik.cz/zpravy_region/slovacky-rok-na-pruvod-dorazily-tisice-divaku.html" TargetMode="External"/><Relationship Id="rId2" Type="http://schemas.openxmlformats.org/officeDocument/2006/relationships/hyperlink" Target="http://www.z&#225;mky-hrady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tart.risy.cz/cs/kraj?nuts3=CZ064" TargetMode="External"/><Relationship Id="rId5" Type="http://schemas.openxmlformats.org/officeDocument/2006/relationships/hyperlink" Target="http://www.celysvet.cz/fotky-jihomoravsky-kraj-foto-obrazky" TargetMode="External"/><Relationship Id="rId4" Type="http://schemas.openxmlformats.org/officeDocument/2006/relationships/hyperlink" Target="http://www.regiony.ic.cz/" TargetMode="External"/><Relationship Id="rId9" Type="http://schemas.openxmlformats.org/officeDocument/2006/relationships/hyperlink" Target="http://aktualne.centrum.cz/ekonomika/fotogalerie/2006/11/03/energie-z-hlubin-tezba-ropy-na-jizni-morave/foto/5359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913" y="3644900"/>
            <a:ext cx="6400800" cy="1871663"/>
          </a:xfrm>
        </p:spPr>
        <p:txBody>
          <a:bodyPr>
            <a:normAutofit lnSpcReduction="10000"/>
          </a:bodyPr>
          <a:lstStyle/>
          <a:p>
            <a:pPr algn="l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Vlastivěda</a:t>
            </a:r>
          </a:p>
          <a:p>
            <a:pPr algn="l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V.</a:t>
            </a:r>
          </a:p>
          <a:p>
            <a:pPr algn="l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Česká republika</a:t>
            </a:r>
          </a:p>
          <a:p>
            <a:pPr algn="l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Irena Turková</a:t>
            </a:r>
          </a:p>
          <a:p>
            <a:pPr algn="l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</p:txBody>
      </p:sp>
      <p:sp>
        <p:nvSpPr>
          <p:cNvPr id="15362" name="Zástupný symbol pro datum 4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ECA3B9C-D2C2-417B-AD1E-7AFD4101BC42}" type="datetime1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24.1.2013</a:t>
            </a:fld>
            <a:endParaRPr lang="cs-CZ"/>
          </a:p>
        </p:txBody>
      </p:sp>
      <p:sp>
        <p:nvSpPr>
          <p:cNvPr id="15363" name="Zástupný symbol pro zápatí 5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EU do škol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C6FE092-F279-48E4-ACA4-904DA411B07D}" type="slidenum">
              <a:rPr lang="cs-CZ"/>
              <a:pPr>
                <a:defRPr/>
              </a:pPr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650" y="549275"/>
            <a:ext cx="7772400" cy="22320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smtClean="0"/>
              <a:t/>
            </a:r>
            <a:br>
              <a:rPr lang="cs-CZ" sz="3200" smtClean="0"/>
            </a:br>
            <a:r>
              <a:rPr lang="cs-CZ" sz="3600" smtClean="0"/>
              <a:t/>
            </a:r>
            <a:br>
              <a:rPr lang="cs-CZ" sz="3600" smtClean="0"/>
            </a:br>
            <a:r>
              <a:rPr lang="cs-CZ" smtClean="0"/>
              <a:t>Interaktivní škola pro žáka 21.století</a:t>
            </a:r>
            <a:endParaRPr lang="cs-CZ"/>
          </a:p>
        </p:txBody>
      </p:sp>
      <p:pic>
        <p:nvPicPr>
          <p:cNvPr id="153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063" y="2636838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63" y="1500188"/>
            <a:ext cx="8229600" cy="1470025"/>
          </a:xfrm>
        </p:spPr>
        <p:txBody>
          <a:bodyPr/>
          <a:lstStyle/>
          <a:p>
            <a:r>
              <a:rPr lang="cs-CZ" smtClean="0"/>
              <a:t>ČESKÁ REPUBLIKA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3600" smtClean="0">
                <a:solidFill>
                  <a:srgbClr val="C00000"/>
                </a:solidFill>
              </a:rPr>
              <a:t>JIHOMORAVSKÝ KRAJ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datum 1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320102C-EB4A-415D-875B-96EFB233AD0C}" type="datetime1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24.1.2013</a:t>
            </a:fld>
            <a:endParaRPr lang="cs-CZ"/>
          </a:p>
        </p:txBody>
      </p:sp>
      <p:sp>
        <p:nvSpPr>
          <p:cNvPr id="17410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EU do škol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72FEBE-D7AF-42A3-B1C0-A9D8D999FBAB}" type="slidenum">
              <a:rPr lang="cs-CZ"/>
              <a:pPr>
                <a:defRPr/>
              </a:pPr>
              <a:t>3</a:t>
            </a:fld>
            <a:endParaRPr lang="cs-CZ"/>
          </a:p>
        </p:txBody>
      </p:sp>
      <p:pic>
        <p:nvPicPr>
          <p:cNvPr id="10242" name="Picture 2" descr="Mapa: Jihomoravský kra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785794"/>
            <a:ext cx="6357982" cy="557216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datum 2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7355732-E8BE-4AD7-AF9E-A5EEADBCE6D3}" type="datetime1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24.1.2013</a:t>
            </a:fld>
            <a:endParaRPr lang="cs-CZ"/>
          </a:p>
        </p:txBody>
      </p:sp>
      <p:sp>
        <p:nvSpPr>
          <p:cNvPr id="18434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EU do škol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EF33F9A-4AF6-4B68-86FD-99268DCA78E3}" type="slidenum">
              <a:rPr lang="cs-CZ"/>
              <a:pPr>
                <a:defRPr/>
              </a:pPr>
              <a:t>4</a:t>
            </a:fld>
            <a:endParaRPr lang="cs-CZ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14313" y="0"/>
            <a:ext cx="8929687" cy="6986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u="sng">
                <a:latin typeface="Perpetua" pitchFamily="18" charset="0"/>
              </a:rPr>
              <a:t>Pohoří</a:t>
            </a:r>
            <a:r>
              <a:rPr lang="cs-CZ" sz="2800">
                <a:latin typeface="Perpetua" pitchFamily="18" charset="0"/>
              </a:rPr>
              <a:t> –  Drahanská vrchovina</a:t>
            </a:r>
          </a:p>
          <a:p>
            <a:r>
              <a:rPr lang="cs-CZ" sz="2800">
                <a:latin typeface="Perpetua" pitchFamily="18" charset="0"/>
              </a:rPr>
              <a:t>              -  Kyjovská pahorkatina</a:t>
            </a:r>
          </a:p>
          <a:p>
            <a:r>
              <a:rPr lang="cs-CZ" sz="2800">
                <a:latin typeface="Perpetua" pitchFamily="18" charset="0"/>
              </a:rPr>
              <a:t>              -  Chřiby</a:t>
            </a:r>
          </a:p>
          <a:p>
            <a:r>
              <a:rPr lang="cs-CZ" sz="2800" b="1" u="sng">
                <a:latin typeface="Perpetua" pitchFamily="18" charset="0"/>
              </a:rPr>
              <a:t>Nížina</a:t>
            </a:r>
            <a:r>
              <a:rPr lang="cs-CZ" sz="2800">
                <a:latin typeface="Perpetua" pitchFamily="18" charset="0"/>
              </a:rPr>
              <a:t> – Dolnomoravský úval</a:t>
            </a:r>
          </a:p>
          <a:p>
            <a:r>
              <a:rPr lang="cs-CZ" sz="2800">
                <a:latin typeface="Perpetua" pitchFamily="18" charset="0"/>
              </a:rPr>
              <a:t>             -  Dyjsko-svratecký úval</a:t>
            </a:r>
          </a:p>
          <a:p>
            <a:r>
              <a:rPr lang="cs-CZ" sz="2800">
                <a:latin typeface="Perpetua" pitchFamily="18" charset="0"/>
              </a:rPr>
              <a:t> </a:t>
            </a:r>
            <a:r>
              <a:rPr lang="cs-CZ" sz="2800" b="1" u="sng">
                <a:latin typeface="Perpetua" pitchFamily="18" charset="0"/>
              </a:rPr>
              <a:t>Řeky</a:t>
            </a:r>
            <a:r>
              <a:rPr lang="cs-CZ" sz="2800">
                <a:latin typeface="Perpetua" pitchFamily="18" charset="0"/>
              </a:rPr>
              <a:t>  - Morava</a:t>
            </a:r>
          </a:p>
          <a:p>
            <a:r>
              <a:rPr lang="cs-CZ" sz="2800">
                <a:latin typeface="Perpetua" pitchFamily="18" charset="0"/>
              </a:rPr>
              <a:t>             - Dyje           </a:t>
            </a:r>
          </a:p>
          <a:p>
            <a:r>
              <a:rPr lang="cs-CZ" sz="2800">
                <a:latin typeface="Perpetua" pitchFamily="18" charset="0"/>
              </a:rPr>
              <a:t>             - Svratka</a:t>
            </a:r>
          </a:p>
          <a:p>
            <a:r>
              <a:rPr lang="cs-CZ" sz="2800">
                <a:latin typeface="Perpetua" pitchFamily="18" charset="0"/>
              </a:rPr>
              <a:t> 	 - Jihlava</a:t>
            </a:r>
          </a:p>
          <a:p>
            <a:r>
              <a:rPr lang="cs-CZ" sz="2800">
                <a:latin typeface="Perpetua" pitchFamily="18" charset="0"/>
              </a:rPr>
              <a:t>             - Svitava						</a:t>
            </a:r>
          </a:p>
          <a:p>
            <a:r>
              <a:rPr lang="cs-CZ" sz="2800" b="1" u="sng">
                <a:latin typeface="Perpetua" pitchFamily="18" charset="0"/>
              </a:rPr>
              <a:t>Zemědělství</a:t>
            </a:r>
            <a:r>
              <a:rPr lang="cs-CZ" sz="2800">
                <a:latin typeface="Perpetua" pitchFamily="18" charset="0"/>
              </a:rPr>
              <a:t>- meruňky, broskve,vlašské ořechy,hroznové víno,okurky</a:t>
            </a:r>
          </a:p>
          <a:p>
            <a:r>
              <a:rPr lang="cs-CZ" sz="2800" b="1" u="sng">
                <a:latin typeface="Perpetua" pitchFamily="18" charset="0"/>
              </a:rPr>
              <a:t>Města </a:t>
            </a:r>
            <a:r>
              <a:rPr lang="cs-CZ" sz="2800">
                <a:latin typeface="Perpetua" pitchFamily="18" charset="0"/>
              </a:rPr>
              <a:t> - Brno- strojírenský průmysl</a:t>
            </a:r>
          </a:p>
          <a:p>
            <a:r>
              <a:rPr lang="cs-CZ" sz="2800">
                <a:latin typeface="Perpetua" pitchFamily="18" charset="0"/>
              </a:rPr>
              <a:t>                        - výstaviště</a:t>
            </a:r>
          </a:p>
          <a:p>
            <a:r>
              <a:rPr lang="cs-CZ" sz="2800">
                <a:latin typeface="Perpetua" pitchFamily="18" charset="0"/>
              </a:rPr>
              <a:t>                        - vysoké školy</a:t>
            </a:r>
          </a:p>
          <a:p>
            <a:r>
              <a:rPr lang="cs-CZ" sz="2800">
                <a:latin typeface="Perpetua" pitchFamily="18" charset="0"/>
              </a:rPr>
              <a:t>                        - historický hrad </a:t>
            </a:r>
            <a:r>
              <a:rPr lang="cs-CZ" sz="2800">
                <a:latin typeface="Perpetua" pitchFamily="18" charset="0"/>
                <a:hlinkClick r:id="rId3"/>
              </a:rPr>
              <a:t>Špilberk</a:t>
            </a:r>
            <a:endParaRPr lang="cs-CZ" sz="2800">
              <a:latin typeface="Perpetua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datum 1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9D2A203-6317-4799-AF7A-31DE910F5EFC}" type="datetime1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24.1.2013</a:t>
            </a:fld>
            <a:endParaRPr lang="cs-CZ"/>
          </a:p>
        </p:txBody>
      </p:sp>
      <p:sp>
        <p:nvSpPr>
          <p:cNvPr id="20482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EU do škol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B5CAEC-A650-40A9-90ED-218DE3560BF1}" type="slidenum">
              <a:rPr lang="cs-CZ"/>
              <a:pPr>
                <a:defRPr/>
              </a:pPr>
              <a:t>5</a:t>
            </a:fld>
            <a:endParaRPr lang="cs-CZ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14375" y="642938"/>
            <a:ext cx="6594475" cy="397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Perpetua" pitchFamily="18" charset="0"/>
              </a:rPr>
              <a:t>        - Znojmo- potravinářský průmysl   (okurky) </a:t>
            </a:r>
          </a:p>
          <a:p>
            <a:r>
              <a:rPr lang="cs-CZ" sz="2800" dirty="0">
                <a:latin typeface="Perpetua" pitchFamily="18" charset="0"/>
              </a:rPr>
              <a:t>        - Strážnice- folklór</a:t>
            </a:r>
          </a:p>
          <a:p>
            <a:r>
              <a:rPr lang="cs-CZ" sz="2800" dirty="0">
                <a:latin typeface="Perpetua" pitchFamily="18" charset="0"/>
              </a:rPr>
              <a:t>        - Kyjov- folklór</a:t>
            </a:r>
          </a:p>
          <a:p>
            <a:r>
              <a:rPr lang="cs-CZ" sz="2800" dirty="0">
                <a:latin typeface="Perpetua" pitchFamily="18" charset="0"/>
              </a:rPr>
              <a:t>        - Adamov- strojírenský průmysl</a:t>
            </a:r>
          </a:p>
          <a:p>
            <a:r>
              <a:rPr lang="cs-CZ" sz="2800" dirty="0">
                <a:latin typeface="Perpetua" pitchFamily="18" charset="0"/>
              </a:rPr>
              <a:t>        - Mikulov- </a:t>
            </a:r>
            <a:r>
              <a:rPr lang="cs-CZ" sz="2800" dirty="0" smtClean="0">
                <a:latin typeface="Perpetua" pitchFamily="18" charset="0"/>
              </a:rPr>
              <a:t>vinařství</a:t>
            </a:r>
            <a:endParaRPr lang="cs-CZ" sz="2800" dirty="0">
              <a:latin typeface="Perpetua" pitchFamily="18" charset="0"/>
            </a:endParaRPr>
          </a:p>
          <a:p>
            <a:r>
              <a:rPr lang="cs-CZ" sz="2800" dirty="0">
                <a:latin typeface="Perpetua" pitchFamily="18" charset="0"/>
              </a:rPr>
              <a:t>        - Blansko- strojírenský průmysl</a:t>
            </a:r>
          </a:p>
          <a:p>
            <a:r>
              <a:rPr lang="cs-CZ" sz="2800" dirty="0">
                <a:latin typeface="Perpetua" pitchFamily="18" charset="0"/>
              </a:rPr>
              <a:t>        - Hodonín- těžba ropy a zemního plynu</a:t>
            </a:r>
          </a:p>
          <a:p>
            <a:r>
              <a:rPr lang="cs-CZ" sz="2800" dirty="0">
                <a:latin typeface="Perpetua" pitchFamily="18" charset="0"/>
              </a:rPr>
              <a:t>        </a:t>
            </a:r>
          </a:p>
          <a:p>
            <a:r>
              <a:rPr lang="cs-CZ" sz="2800" dirty="0">
                <a:latin typeface="Perpetua" pitchFamily="18" charset="0"/>
              </a:rPr>
              <a:t>        </a:t>
            </a:r>
          </a:p>
        </p:txBody>
      </p:sp>
      <p:pic>
        <p:nvPicPr>
          <p:cNvPr id="5126" name="Picture 6" descr="http://img.aktualne.centrum.cz/333/99/3339903-tezba-ropy-na-jizni-morav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94" y="4214813"/>
            <a:ext cx="3476619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slovacky_rok_kyjov_folklor__9__denik-3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43570" y="1142984"/>
            <a:ext cx="3190872" cy="2000264"/>
          </a:xfrm>
          <a:prstGeom prst="rect">
            <a:avLst/>
          </a:prstGeom>
        </p:spPr>
      </p:pic>
      <p:pic>
        <p:nvPicPr>
          <p:cNvPr id="7170" name="Picture 2" descr="http://www.krasnahora.com/p_red_sys/data/web/vinice/vinice-na-foltynovem-ratiskovice_v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3714752"/>
            <a:ext cx="3429024" cy="250033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datum 1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289AE6D-1D8B-4F91-A97C-413868146A21}" type="datetime1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24.1.2013</a:t>
            </a:fld>
            <a:endParaRPr lang="cs-CZ"/>
          </a:p>
        </p:txBody>
      </p:sp>
      <p:sp>
        <p:nvSpPr>
          <p:cNvPr id="21506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xfrm>
            <a:off x="928688" y="6143625"/>
            <a:ext cx="3962400" cy="457200"/>
          </a:xfrm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EU do škol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714493A-FB1C-47B5-A223-BA001E7AECDF}" type="slidenum">
              <a:rPr lang="cs-CZ"/>
              <a:pPr>
                <a:defRPr/>
              </a:pPr>
              <a:t>6</a:t>
            </a:fld>
            <a:endParaRPr lang="cs-CZ"/>
          </a:p>
        </p:txBody>
      </p:sp>
      <p:sp>
        <p:nvSpPr>
          <p:cNvPr id="21508" name="TextovéPole 12"/>
          <p:cNvSpPr txBox="1">
            <a:spLocks noChangeArrowheads="1"/>
          </p:cNvSpPr>
          <p:nvPr/>
        </p:nvSpPr>
        <p:spPr bwMode="auto">
          <a:xfrm>
            <a:off x="785813" y="857250"/>
            <a:ext cx="7643812" cy="554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800">
              <a:latin typeface="Perpetua" pitchFamily="18" charset="0"/>
            </a:endParaRPr>
          </a:p>
          <a:p>
            <a:r>
              <a:rPr lang="cs-CZ" sz="2800">
                <a:latin typeface="Perpetua" pitchFamily="18" charset="0"/>
              </a:rPr>
              <a:t>                                   </a:t>
            </a:r>
          </a:p>
          <a:p>
            <a:r>
              <a:rPr lang="cs-CZ" sz="2800">
                <a:latin typeface="Perpetua" pitchFamily="18" charset="0"/>
              </a:rPr>
              <a:t>                            </a:t>
            </a:r>
          </a:p>
          <a:p>
            <a:endParaRPr lang="cs-CZ" sz="2800">
              <a:latin typeface="Perpetua" pitchFamily="18" charset="0"/>
            </a:endParaRPr>
          </a:p>
          <a:p>
            <a:endParaRPr lang="cs-CZ" sz="2800">
              <a:latin typeface="Perpetua" pitchFamily="18" charset="0"/>
            </a:endParaRPr>
          </a:p>
          <a:p>
            <a:endParaRPr lang="cs-CZ" sz="2800">
              <a:latin typeface="Perpetua" pitchFamily="18" charset="0"/>
            </a:endParaRPr>
          </a:p>
          <a:p>
            <a:endParaRPr lang="cs-CZ" sz="2800">
              <a:latin typeface="Perpetua" pitchFamily="18" charset="0"/>
            </a:endParaRPr>
          </a:p>
          <a:p>
            <a:endParaRPr lang="cs-CZ" sz="2800">
              <a:latin typeface="Perpetua" pitchFamily="18" charset="0"/>
            </a:endParaRPr>
          </a:p>
          <a:p>
            <a:endParaRPr lang="cs-CZ" sz="2800">
              <a:latin typeface="Perpetua" pitchFamily="18" charset="0"/>
            </a:endParaRPr>
          </a:p>
          <a:p>
            <a:endParaRPr lang="cs-CZ" sz="2800">
              <a:latin typeface="Perpetua" pitchFamily="18" charset="0"/>
            </a:endParaRPr>
          </a:p>
          <a:p>
            <a:endParaRPr lang="cs-CZ" sz="2800">
              <a:latin typeface="Perpetua" pitchFamily="18" charset="0"/>
            </a:endParaRPr>
          </a:p>
          <a:p>
            <a:endParaRPr lang="cs-CZ" sz="2800">
              <a:latin typeface="Perpetua" pitchFamily="18" charset="0"/>
            </a:endParaRPr>
          </a:p>
          <a:p>
            <a:r>
              <a:rPr lang="cs-CZ">
                <a:latin typeface="Perpetua" pitchFamily="18" charset="0"/>
              </a:rPr>
              <a:t>     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214438" y="785813"/>
            <a:ext cx="55721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Perpetua" pitchFamily="18" charset="0"/>
              </a:rPr>
              <a:t> </a:t>
            </a:r>
          </a:p>
          <a:p>
            <a:r>
              <a:rPr lang="cs-CZ" sz="2800">
                <a:latin typeface="Perpetua" pitchFamily="18" charset="0"/>
              </a:rPr>
              <a:t>              </a:t>
            </a:r>
          </a:p>
        </p:txBody>
      </p:sp>
      <p:sp>
        <p:nvSpPr>
          <p:cNvPr id="21510" name="AutoShape 8" descr="data:image/jpg;base64,/9j/4AAQSkZJRgABAQAAAQABAAD/2wCEAAkGBhQSERUUEhQWFRUWGBgYGBgYFhYcHhgXHBgXGBoaGRoYHCYgGBojGRgXIC8gIycpLCwsFx8xNTAqNSYrLCkBCQoKDgwOGg8PGikiHyQpKSosKSkpKSksKSksLCwpLCkpLCwpKSkpKSkpKSkpLCksLCkpLCwpKSksLCksLCksKf/AABEIAL0BCwMBIgACEQEDEQH/xAAcAAABBQEBAQAAAAAAAAAAAAAAAQMEBQYCBwj/xABBEAABAgUCAwYEAggEBwEBAAABAhEAAxIhMQRBBSJRBhNhcYGRMqGx8ELBBxQjUmLR4fEVcoKSJDNDU6Ky0hcW/8QAGAEAAwEBAAAAAAAAAAAAAAAAAAEDAgT/xAAkEQACAgIDAAIDAQEBAAAAAAAAAQIRAyESMUETIgRRYZGhMv/aAAwDAQACEQMRAD8A9JhYII6zgCCCCABIWCCAAggggAIIBCtAAsEEEABBBBAAhhGjqCADloGjqCADloUQNCwActA0dQQActBHUI0ACQQrQNAAkEKRCQAEEEEOwCCBoIACCAQrQWAjQNCwQhiNA0K0EACQogaFgAIIIIACCCCAAgEDQQAAggggAIIIIACCCCAAaCCCAAaBoIIQhFFoWGtVOSlLrICXS7/5kj6tDrQDoIIGgaGAQQQQAEEEEABBBBAAQQQQCCCCCAYQQgMLAAQQQQgCCCCGAQNBBCAIIIUQAJBCtA0MBIIWCABIIVoBAAkEK0EABBBDGtmlKCUu7pAYA/iGxIGHGd4TdbGk29GX7c9oZSZc2RWO8Ms23F0vjBZrZiX2B4omdo0JBJVK5FWOHJQx35Wx0iv7UzFokambMlyylRQwU70ia9NSeoWHILWPhFHwD9IISpSFy1oEyZLooKTQKrpdbOCCz5zE4STTaLTg0kmeoQkdEQkUICQQrQQAJCwNCpEAHMKEx0RCGAdCNBA0DQCKOZxvmbIBAdrVMpw+LWjuZxoBxhVTMd2YmMmdZVNOAAtO+5qYAAXAx6RD1fEDzKNlV4tskHrhy3kBAzSRstHxM1bsQ5cdbj5RcS9UCLGPP+H8WCaio7WNvDI25j84ncK4yplsc569B89oFsGjbhYjpoyOm40VTLnqT6E//J+UaXT6wGxN3YXF4bQqJIEEKIIQ6Eggin1HbDSIzOBPRIUr6CE2HGy4hnUa6XL/AOZMQj/MpI+RMZzjXbWhIEqWoFYdK1swDAvS7k8wF7e0YtQXMWVELWo5JBJf0vGHNG1ib7PRdR2v0qAT3oU37iVK/JvnEFP6RNKf+7/sH/1Hn/G9HNlpS8tYSsliUkAscEnBu94joFNkgqNsXu1/m/tC5mvjPRV/pDk/hlzD50D8zDMvt+VvRJZtysn5BPyeMjwfh87UKEuWggly6rBgCSCSC2zWjRSexWrAYGQnzUot1wg3jLyG1j/ZV6/tPqZEwT0LJCjzoN0q3AbCbAhwxsPKNRwb9Ien1M4SQFoUr4a2YnYOCWfAfJiu1nYicqRMrmSaQkqLJmPygkM7dI881vCp8sFgSOqL2cG4yLgERSErRicFZ7wuelN1KSM5UBjzMVa+1empUUzK6WBKElQqOADgnyMeKzu0s5SSkkXDHlF4ve0PaeSuVKTpkCWZa3BQoklNKTzuGUquvycQm5DUI+m+4p23TplrlrlKUoTFJTSUgKANviL73tEFHbwzNRIkmSECatIeskp3GABlh6xhjxtUydMnrlrXNmFxyWTe/wCWAIT9TnTFVdxOBNgacAbCwb84w7qjSUU7R6H+k7ispWkWgTEFZZkgh/iRYDdmMeXabVAqli4ZUpn2Yio36mJmr7OzwkfspnU2bx8LxX/qi0KCqFAhiLHOR84eKHGPY8uTkz6CmC58zCQxw/WidKRNThaUq9xcehcekPxY5aCCCCAKCFBhIIB0KTCQQQAJCvA0DQGTytBbVhMpRfOKW5c+FnbzEQONar9rMvd2AZ7gc1/C3tDXDuIqVrlK3YpZJBdIDMTjAuYgcST+0Ub/ABqb0pF2+7RjlotRfTpAlrmomJKSmWlQ6uoFV8u/5Yiw0U1KZHeBqiu48QHcl/8ANve/hFYrT91NUATMPdIAU9wmgk8o2GGPQYMcSdVTpykEvUSCOvdzHzhgEmNJmaJkuZ3amVYW82JWu/1/1RJHGCgpUVEGqw6OSTd+g26xFsvUEJBKUpScgFZCFkYsAwFjf3iu1ijTLV+9cO37ym9WA+zGkxNWen8K4yJiatr/ACfwv6RM0/EErLA9Pn/aPNOD8XVLTux2fN8WwGG/XaOuD9plSl3JOzf6lfnDrQv4egcc0eonI7uSUS0qBClqNyCLhAA6ZMUWj/RqErSZk8vlkJ6EbnbaNlL0rAcxN6ua7kjytDypdwdxb3L/AFEcbdnZGKSIieFIStNKJQQAoFPdpckkUsdgOa25I6RJ1OnKkKSlSkVD4kWI3cEY/rEdcw/rCU1GnuyabMTUA5tlvHeF4rKKpTAEmqXh8CYknGzO/hGTQ/qEgpLgKABLG4LB94bl6SXS4loBZ/gTt6Q/teGtVq0y5alHCUksG2G3ygtLYtmRkdvUDWTZMwoTKQg0qAP/ADEgKUn2dupTGi0KqwqYlimaApBfKSkM/SPFuIzld5UeV6nc3BVU/NZyz9CLxvex/bKSNLKkqWO8SmYBb4ghzthxYDdj5RmLBbdM1HEE0aSYCcS1DP8ACesecy1MD1cfQxccX4vMXWTin4AuoYFvNmjBpmzpR7wpNKySRYvubPYiOmHtkZrosl6JClglKSWVtnmN/m0TNAEJPwpy3wpiDp5wmhwHAcMSQcuHbcvE7S6IPZKH8So+zmK2iWy90muAf4c2sLXP8hFtI4igqAdIBKQS+zh3uPrFLptEBkJP+kRKk6xAm93TekmwHn9IjJ29FoqlslcW1KajSQU7EYNhi/n7RRhI7klw9QGQ7eA3/pF3qeIlP9TFb+vVipQGSMP4D3gxsWRG30GnSiUhKAAKQWHUhyfUkn1h+GJEzkSBblT/AOoh4GLEPRYIIIACCCCAAggggAIIIIAPnbg/EQifUokbFlEXvkvjxiymzhWjBdSlkeClhgP9uYqOH6UpSuY4ZCXIsHDgYUxN2sATvaGuCk97UxLAqPgAHqPVsnyiF0Wo1Go1579UxTF5a05NnqACWyzCx9YQlKkTAkE01qD7siWgW8HUYrNOhC9QkLTZV8k2Ls4SCa3a3i0bDUdk5k6UVyZKk1AMVigMRvVYX6mMxnSGoWVsmWFTJh/EmiwLW7svfYWPuYhLYqkpvSEpqbxHM3oNukWOp7PaiSJhFMwKoJCFPsah0LPsS94gSjVMS6iKJCwOtSZSjT4XLRRTT6YnBp7LjTSuVJSwA5gMkXYD2b2MVvD9CZmoNlEJZ7fJ/Im3hE9S1MEJFsYO1vLI8Y1vYaR3PfFbBUxlAD8IBpbz5hE3m8KLD6jW11UlLs52bqMHyhwyuYHwb5wS5j/O/wB7QanUiWkqU7eAJ+QjBTd0dqUwJO2fKK7U8YDEIClHqxAHjh4g6njYWWpmN0Eqafdk3+kR160EMJc0eIkTHOHF07ttGko+sNrpCq7VS0gSp6jLWU2UsEJXs4V+E4spvMxG7X9oQiUZUtXO47xs0EFQAO4NgSDZ/GIHarS9/ItKnVIdST3K28QSRYEP7CPPp81qkzKhUACFAgsMNVY3b0EKUE19TLnT2h+ZqEzgnDkFDgF7qcG6mDhVLeGYj8Mnd1MmNe1JwQ4ZyD7384gaXUGWS1LjmHnZvZgfSFlaquapeH5jfAfxHX7EEINP+Em7Nho/+Qstso49f6xU8e4kvuZaJlAWn4QEU/s2AqPUuBd4f0XGVKSpKUhmN+hAJjLzZKiSpTknmJJJt5/eIqhPosezk8iYoE2Ul/UfZ94vuEulICiFEPcF7Enc5jK6RZQxw+HPlce8TOHz6EsVBNyNs2PW9lRutGejdStRcbQStITP70KBDM1J/dbL+sZz/GVBFlS1YDvv4j3iumdoZ7uljS3MzMSDgBVsEel4w4vw3Fr03mrLt929YpzNIqSMO8QZfapSpYrCa0kuQCA2BYYuREQ8cupQQ6U/FfAJCRnxtBBcexTafR61o9UFO2EhDHxKQfXeHpc4FR8G+j/Qj3jE9l+2gnTZlQlywoBR5muAhFnyLRpdLO7xbC6VJryAb0gAt4N7HpFiBcIhVKaGwu1h5RG1c3DFnIAHXf0s9/CAETBMDPDJ1Yv4Bz84gJ1jBJN3S7XDClyB1y46xEnzEKUU3IpBWQSWHNu38QLNDAuZWrc+g+226w5Kn1O21njN6riaULAe3MhR6hLklPQkJHk5EW3DpvKCcs5DjlsLMMMGFzAItGhI5E4GOhCNHzjqZYGmqKkuV0BLEGwBcAi6QN3zaOuCcQAmJSyEjltuotSvmVglJLh6b4iTxPSq/Upcxc1JlBZRLQhNwq7kqJxyqOTkbERWcLZXeCwJAKScWUAw8Tb59I5ZO0Xqixm6gyp7oWpK0kqSq7AnDU8wexBtgNtHofC9XMnSJcydNdJDJQkgJepib73c2cGxjy7VTVtLrcMCN3p2cq8B028o9L/R42p0dKgB3BWlV+ZXeFKqh4crM34c7Rz5W1Cy+HcqL5XdhNTum++4KQR6OPeKTjXC5UxImU1EKCQcGpnY/wCmLLhfEtPO1R0iaQEhVCifiUoorSCLYSkelsRdargrISZgHKp0gOClbUuWVlns8cybh9tnXSlqzFEqQuSUyjQHM2kOEy7JKjUf3ljrF3wXhZmTBPlBhUKUHYHYtapyz9R0hOAcZ0+o1EyQJbGoS2bKA6gq7uy0ptvaNTr9OJIJQVg0qLhviFLABr2J/wBsNtr7MI1bVlLqOKq0sjvZq1EJvSGJWFFRsSGsn6esaJM+uW9QIKHBBJcEWL+NjHn2j7Qy5kxcmaB3aKwZhKSLBg6TykbuPIWjRaOXUZY0yldxcFTAJUkD4UBg7fvHqbGLqUl2ib4t6Zfzp6gEMTcB/wDxHpkwutmEJ5XcnYRS9qO0R00hSkKQlSQwqvfABDvmIfZ/t5L1CE96DLWQxvy+bu4ikZKW0uicotOmy742s/qc4vcSleb0/wA4881E+9JYjuq2UAQ4fYjeNj2q4sEaSYuXSWB3soYIDZ8GPU3aPOJ3EgBKUzJWkuQS7Bkn5uW8YrgmpWQ/Ii4tGdKSpU4pFPxMBs6vkNov+OSUCbLRpnTL7kTFUnK2UlQPQZDePjFLWEzlm5SVKuAfhcs3WNBM0sjUEKE5lswFkvd2pAGD06RuUb6Jp6KPTLSJa+YlNdKTbBsSNyW+sO8PUkTaVCoJDlxhQcAHoCTiJ+s7NFAdCybuQWDlwxC3pO+aT4RWJkql98JgWCWBBBBI60kORce1jEXatioTX6hLA0MS6sBgCTZIa20RxKVRWwpJYWGd7N4Z8IeKk945FSUikIvchINz0DuerRH1XEioJQyQhLMkAj3OTv43MUTlpCoeXJKEpCkgVcwcZ8fNvrEiXMlq5e7Ts55g7A7A2NzD/DeFT9YssKQkC5tlmZzewd+gMcavha9PMpnJIfoRceY+7xpS/fY+L7OZaUAH9mkgtZ14BfrDmlkpUFJCQmsAHmOxqGfEQ1qOKmpRCUpqASw2A6Ft2F4c001JZSlFObtew6P1YOW9Yalq2Kr0iC6U3dyxcNhwQbxuOw3aIJKZSnWtZACndkh6U+hUo+sZWTwhU5ahIQ4Ce8IKgaUsL1b+XjGj0PZhMmWiaqejvWqoDWtgEG6naD5oqrNrE5K0ejDWJyDmwP8Af7tGa4xrVKmFIJZKVKB2qKFFJBB+Gl7NlIg4XxZaFS0TxTUCUKJDFhd1WuSLveCZqRNnqS4SUiYBVayZaU5xcr8d94spJ7RFwadMXjOsADKI5Uta5qZkfQl3/d8Yh8I1gMyfMKQxSlQFy7jBbNyC7Y8oqp+s7xaZgAW6QTcMlKWDc1rl1W6t0g7M61IIUpVkVksP+2lDDO5A2/D5xoz6Ph16xCUCp1KIBHMWQC6hYWYb79SY06FKPKlmKy5Kgo8pdTkDcszHLRluBz+YLpc91MJU5BBUqlGCL0oSABgnwvd8P4hUQWChSWZXino7OCMk5feM2NIu5M8pUzj4fG5tj/cfaLOUsEBvrFBNmUlNsVbvcJBOBfBESJGoTSHBJ6/Yhcjcos+eZhJuBd3Pn1+cSuHaQqNaiQxTQAzqLk2cXxjxiDOmOp02iVoJVV1lkofYkv4egfwYRyy6Knc6qYv4qlk2ACiok4xks1h0jRdne0FGnmyUkIXM7tIIRlIdKgpT5YhvGqweM8vWJCipBUku4JsC2C6Wv0bpEzhOvpJqSmYVqHPWoFCn2ALZGCOsZaTVNDi2uiw7ylYLjlH9QfcCPWOBzTrdK06atRQaKkMHLJN7Hm5mfdgYwmo7OIWqmUXmMQVFVnDkWAthsxqex+uXppKkKBUaqyGuOVAFid2LddhEsmWEonTjxSjKjzThHEDInquxSpV7PY2+xHq2iC9fwqZMmTVAhM0AgB2SGud3AI8o8skcCmTtSQhgVKUWW6WdSn2uA4ci/MLGNtq9YvSadOnQ9MtBEzICwpKnLNipTXbx8HknF1EWOElyZ57rpolzM2DWtkC0arsj21m9/JloH7NRQlY2uoB74YdIidndOmWs6iYkTFqX3UsMFJQpSQy1AvUXZKQAWLnaJKUFc1OoWhEkB1NZCnBufxEkvlmuGaNTyRf1Mwg0uRN/SXpWUkoWtfek8jBkqBS1JADk1k3/ADMZ/hM5UtLKDAkhzuygbDoW2jQcZ7Y6fUTZCEOO7B5yljW6Sli1hUOjc22YyqNPNnUoUpCEM4DhAdwGDgORX9TCxyaVeDyRTdm3TqX0ApTUlpiiBvzqBQknwdvEx51N4nZKaQQAQM4J3j0DUTB/h0xMtSUpqWipRt8ZKiw3JJAFrlMUPbHhMuRpNGkJZYTzlmcqCVKq3qfxtEPxsyUmn6y35GO4p/pFFpUVZLXw9gCdr2hhep5mJx9/WJfA+Dr1KimWoAgOylAPty3uXiTwngkucpUjn78rFJBcUh6/DpeOyWSMbOOMG/DjQ8bmSrpU9vhIfzt5D7eNBo+0WmmopmJAIOKakh3uAbpLbpY3ijm9n1S9QdOo0qAJKmJz5bM3yw8cr4cwIWA1MxqVAF0oUpJNiwcC3mIanFg8colpP7KJWkrkLCwoqIdVwbfve3Md8xJ0X6NpyEpnKXLUQywgXBZlMSc2Bdhu7xmOHzFPzGobjr7/AHYR7mmQP1ZFbhpfOHLAlKQRboLMIzlk4pUPDBSbspeFyp8yQhbp5hMKrgF1q5EhQ+EJF97qbaMjxjs9qFoBWQ6SbV5cgn/U/wAo9C74iUQj4UUgOPiDgWOVEMR4xWTdahVKSFGoowSl3Ls7gqYEv6dYjGdbLzha4nmet7LahIJUlIAv8XlvC8GlLSqcaKv+Hm3JBCeTLXuXb1EavVapU1c2kkFRWBzbWblGByv7xjjrihah+Iil96WZnHgGjo3OJzKoM5/WpskPLKk1ICVeIIS4PsIYTrVKLqUbF7/dukOzJ+HSGxZx/eJsrXyWAKc5zn+8b14Zp1s41/HFzEBJwFVC5sb4fzjscbnFMwlRUVgVFgSWe7kWLPiOu/klhQB5el/kIZE6UhSkpBYjr7/KNRfHpCab7ZwviKqEISTygi7YLVDFxv6wiNUtCGCiKgHDZCnz1yfeHuL6hK/wUhIYENdxd/vcxF06wQm5YKQ+NsnxOzRRSsw1RPRqf2ZBuwCQblrJHrhXuesWnDZV02ZQTWQS2SwDbf0jOIJIAF+nUm5f5gRcSZxlzFpUxOH8XI8PfwgfQ12Xq9UXOzOXc9L5ba0CJ09hzTPRNn3+cQk6uoOV3ALl7AXAt6jxho8VTvc2v6f5h9Ikk7Lao8y7xJex2Zz5O/WLfh7KlskMEfES2S7kZIswe/pFXyg2Jfp4v19IflSJibgABYFy1g9j4Ya8SkJjmrn1HJbO2z7226dYaSqzPszG/ljzMSVTEJQA37pOfUD1fHVor0D1GflBEwbv/GlSpSEBu9DGrvEuaQwwxY1F3d7+EcTuJT5UtitSZkwqmrKTcmYN+oFgA9rRkp2vWpISS6QABbIGxIuoDZ4utXr+9CJlkOkJAHQWct/E5bo0R+OmtHV8tohzeI0AOKpgUhQUS9LVOljkXHtGgPauYtArLvY33d7fui/TaMvNmApLfE/QQ9w5ClKHwuxyzA569W94pKEe2TU2bGQhQpWlSqQtO6jdJY2e1ur7xf60yFyygodQqAIFLhW77B/HZ94zOkKZaA8xiX5R6bmzvEmd2gNyALM17s1R9MWiPDZb5KRVavgplT3FpanpdILOGd+mT/OO5HZ0TkXmPNmGmWGUwKVMsqA6fCPAKLRF1WtUs1FwbtZgM+gz0hmT2jmSZomJFgkhJYBnJU7kNgKHk8bnGfH6vZiLhy30StDppqJp06p4SiW5WlKhekE8oNiWSHOB1jace7MHWzJSjNaSlIsBk0qucXJp94quCKlzNLO1NIM6ZLNRd0KUUuwyRhinD+Aiv4l2o1enMtMxSSTLZktylIwf3j1It7X43znO46aOtcIRqXTIP+EGRrUyxUkKVTy2NJUU2JwbPGp7QdlyifIOlIQtZIBGxADqceD+d4ySOJTNRMqXMoUkgCkgEF2JAOwuTFrw/ieoRPUqasTChBpUVJpZRBBcZe17RXIp2ne6Iw4JNP8Af+EfjWlnSzVPmpXOekpSTUEgOCXYMeniIrNCmYa1EgBCFgupnKkrAZzc+XSJsnV/rSlCdLBUQVPWxwS3w2DgZPhDE1KVS6AooQkgUu7kPdTGxc2t7xeF/wDl9kJcWxzR6OqYF3BJSX8BjNnxn849d4VxFJHOsVKdQSVJJuSoFgcs/wDtjz3g/DUqCrAoSwsSXbdVIsCAflC6XtEqVOUp6UJSpgH/AAgEEg8rKtzHfygzO9LweL6bfpuuM60S3NViEjlB5S6zexDGkj+8Vw05nJTSsVO4IBBcFlY3cEdN2ik1XaKROSkGYUrQqWVOtg4Uk5JZSmJJINm9Is5WvliSCmbVcl6kOzOX5nN2fBvtHK5NLo6NSZHllMtYCwEqBZTAm4zsLnN+hjz7jUmmfMKQ6UKKX8LgfKPUtbTOEs1kGhQUsKDuEh/4VKa4csL5jF8e083vJkhCakOJqlBLiopCeZVgMC39o6cUn2QyRKPRq7wUs1rfl87R1qOGFFizk2Ho9vOJ/Dp4ZiKWSUuE1PYm/wAv7xLWCuoi4S6RcE0sACThFnL5F8xbk0ybpooJiACR9vb79DDYT7jz+sSdTIcgIuoWCQL7/wC73i87L9lisKmz0q5PhQQOYhnq6D+E5bwvRySWycYOT0Z/VG0s/wAJN9yVK/IJjgTCA3X7+kafjATqVEJlFM4EJLAsQLOS7AWFzYvaGpfZ9CQ88urAoLge3xF7ZA94zzVD4Oyj4fOCauV1EMl8AsQ4fzH+0RaasvNW5c1Ztcs5NrXPTxiLq9AJcxpau8Sbgs1uh8RvtmHESj4dPk335RZNswyLqSzBwoEbPgt/KOpWtDB5aFHqXcw5x2gLIRgBPuz48zHGn0CikFwHGKhDDox3DmqUVX5VMP4m5b+cTdXrCvKeUJZIBwBU2chrHfMQdILl1U49f6MIkapSFFXd/CLb3AHxF/G/rHK0rNsjqU4sPDy8IRn9/X3EdABhl/IC3XxEcNfr7RsydBwQDgRYd6VJAOwZvv3iCGe5bzf8rxZcP0oUASpI+ItUl2DOSNs/KE2kNJsd0ekT8RuOhLPeJ3eCt2SCXYUksNwS9sDaI4nSklSBMTY/FyjpZyerhwdrRaaTQIUhR7xZchi6QCLXLqBPX26xGU16UUX4iJUHdZsbhg9mcDo/WGJ+qeojDlhbpb2YRxqjKQqkziSP3Q7ed2fwBMOylpCEmWtJKiEkKItzBiQS48fC8UUlVhTeibLmOGL3AGAb/nvDitVMdN5gsU1Bk2ANmUPF22BzEEHuj8YVcPSCoYU7FmJsrEWSBKVLlqXPKEXelHMwThyN7DcecYnNI1FO6H+H8QmlQlhZCH5qmc4BwOhPuY16+HyJs1IVSZRCW5xtYgp3clm/zeEY/TzdP3ilyQs2uC4bdnO4IB8Td9o44hxNRKVcod1A1MQlg6ugJBaOaUOb1oo8qjp7JvbHsxLRNSZH4i9LCmw3e74LOOkLrOzCyhAVNKZiJZADBnswz8I36e0Un+KLUAok0guyjtbG+/5w7ruOzFKUpZdiQAOvUe0WWKerZlyg29EnR8M7i61EqUlimnBLEO52PljxhnXyytdTmzFhjBAcvZrn5w4vXOglV1U5JSemHN87eERNNPADqFT2sQ4O+bNYCK40+2RlXhfcHnoEpSJlRUS6SgDbzszEhog8R0iVqmTCJgLEgBBINrONrge/uyjiaQKSCBmwS5zkhibND3C+ICl1GYA5dnAUzeLEP1G3spR22VTtJGXIUHJJFTuC3V7/AFh+RqTUHFQs4FiRhnF2jT8V4Smfp0TUqIV3i6ioggggX8h3di+HhrsxwCk9/NFQdpKGvMURYsfwbv4dM9EXFraISTTpEvXasyJQmLAC1BpUrISwHMx2DvcXLbCMtK4ktKZianTM+IHcu9Vjl/rHpauzUqanvdQFLmGxupIDKpASC1uhOc7xz/8AxOkoC+7Wxb/qK3h/In4JRa9PMdPqCg5UkX+E+Ydt8mLw6juqpR5govvdJSGIANnze8afiXYbTzJLSqkTCxQ6ioVHCVPgEfi2MZUzDLdMxxMSaCDYhgzHLHlG/WMySZqJN4ZxEoWqhBDgBQWk2yHBNycYO0StLxRaSU2ZSmJe/Qgt4xQajiymdJTs7O9vMWuI4lcTrISpLhybOM7uN4m4G1I144qGNKUp+Gt7lfQ9PQQ9pu7mEAAAKUXe+BgPgMGipRr5agzKCwCQSX3GOpsYc4bNFKzU4AShiN2cnwdTm17ZuImizYmv0BUHCsKb0u+3lFVOkKSCQXuff88RdapKjLSEpIBIKjc9T9jx96tWmJSSrN7P5l/IM/8Aa/RGWjnlHZSzlklzm394mJ4iWABIYAMPAN1hubK2bP0AiIfeN2Y6M7O80v8Awx1MlJKU93nBvkn1d441CGP88/d4mcKSiiYpYKrMmztcGodSLhv4og9KzTZJlaH9gVTGKhSlAcuEMXJCdxYXipV1IixmcRmqlqJ5g6U1l9gulLYYXxsIhJlk3wD88n1t+cZje7ENW9YkypSlslCK1ZYDp/SHZfCSoVF2YkljbNtnNnhdNMXIWFy1KBGFJcEdcXbIjbd9DqhF8Inlv2Kh5AH6Hyh1PZjVO5kK9Snoeqou9P261aRacoeYSfqmHpnb/VHM3/xQPomIN5vEv9ZvlD+lLL7PahlPKcta6MuOiuj+8cK4PqEWXLKbFrdb2bbEXP8A+iarJXU2AUhr2c+jxV8Q7TzJpPeKJOzEhurB7OY1F5b2kJ8fBP8ACdQUgKWgDoqYB8jfBPvD/wDhU1XKrUy2x8cxTP5I8PlEThfHUyl1KliZ/CpS6ST1AIfyeJnEO0Go1RFS1UOAlCRShNWAlCQE53aNcZX5QaSLPQ8CMlyqZU4uGUgts3eMWJNiQ3u0VE6YFrIVszOlsWyWSmzXvcRM4fOUakXKVBlO5AezK/mz4yIgpmhKylJLuf8AmP7AD/2Jx0jMb5Oyctk7RIFBNJpLYWG+aX8P5w/LUErBSgEO5KrgncXYG8JpNQooUC3LawSABlkhsnxvDk7ShJJJdg1yb9aQLdMxbb7GSpk4AvMCX+JwLn2Fg7n+kJLnoUh+7SVFyS5YYt5D7MQFkmxYVW3DdbNZk/SHkBkkguCzW36ENlm9ozwNcmcs1qEG/kWt0t12iP3oXNTLAutSUiomznJ8N4lJkEuwL+RzZ7ZaDTcPKZiJppDKBeoC4ILMT038I1VBZuuH8CM6VK05KF0lU4pAUmvISCpiKXe3i+GaxkJ7qY80PNVawcJvdKP4X3yW8hDfZHtFJmatJSpiZYTTzOF1nqLu6feONfJV+tVbVO+wbPzESi5XTNySpNFgrXywBW7E4IPhlvMQ2ddIG1ujKLA/Yir4jJJppY5f/wAdj1aCbJJlWyybN5P7Yikk70Zi1Wy7k6mXYpLDGD97/OM92o0mmm0zlKYgpSouUVJVyi6uUqBZqvJ8EWXD3CGLbhjseW/gbWjNdpNL/wAIQthUuWG3aouT7/KGrrYteFB2z4EjSLQlK1krdVyD1BwBcWz1igl6lkkNkZu/p97RYcQKzITLUorCFEIJylLINHily7bepiunzAE2Acki42e2/wBvGvBekqTxJSAxY4yBuAM+AHziw4dq6ksVEJcE9HGPMkkxnf1glomSp5DAEi/XJ6mFxHyNzpZhCBexYn/KGdoFTwqxAHmPL5WH28ZyVxRTXLl3ctYf3f3iarUumxz47efQxqMb7MuRX62aAs9Ls/T7MPyOzuqmJC5cmYpCg6SAGI8LxxxLSKTKTNTdyxIylQYh+jvb/KYv0abvQJkru0oXzMdQqWXPxcgDDmqL7u+8ZyT4aNQXIwOr0U6YmtaSyQBYActNib/bR1I4dSl1BLK8TcAj2PhFrOUaglLMkKylKnpG7jpFjJ01fMFKTRSwfqHcHq7l/lEU2NpWU+j7O2VUVAKKj3aEXsqyXLlJdgzZ8oZnaIy5brlkF1MFNYMGOcu/tF0qUoy5qgoDKFAoSaq6VEk5t/O9zGcmA1lKiVU0dB9m/veMxUm7NOqOTxZR+IAgbHG77wi+KEhmDdG65jnUSk96AAQHAPM93YnEdjQFTEqPt4RS0JpkUku7G/p/eES+wH1jX6fh1UkvRyAf9MCodCQQYYlcQTWUCTKANL2JtfqX+cYWa+kDhRliCXv+UJ+qn1jdyhJJKTppT5fn8MCpgL4iaeG6dTDuEi7OlSwXNJfLNfDRl/kV2n/w0sTfTPN06ZiCQ7HDfbv0ibqNRNXMUaKUpKQUFgAyQkDa9PSLziE5EmkypYSVJyTUQXZw/n8oWR2eSkOVrUXUTdnw4Iv7w/kXbRng+iNpJClB0BuVnK1Ok4AKXY3YOesVoU8wE1Fs2pbqwv8AkIlTtYUDle3j1tdme0NGaQknq58ev843BbsnVFlJnMoqUbAsS+A7Pl8gw5rNahwkXZRc9WAIx6OLvEaQeRzcm+9qQpvX7vEUAFSbXt/P82ino2XenkS5gJmKD2zUcuXAQHOwAi84fw7Sh61rF2TLSkBVLfEs3KX/AHdg28ZbRcYWhBZgfiKgOY7M/T0h6XxlSmYBJF3SSCT1UdzE5RlLp0NNRNZOMoSh+r1IuxBrBsz1KQHdnYb9Noo5+jEyYlKnqUGUBbnYs4GD8BItcxX6/UqUy6lBVNmUbCzgebvDsnS0OSamCbYyxG7hj0imNVHZmUrdokaLTiTqJUxClVTAEJIUXMwFaSoeDpQBtcxfa5isKe8wpwo5J5yD8ul4odZwVPdzJtRdEuUpmDErTUcfCPKKafr1gMVEskMfQD6Q4yUtoH+jT6mUUId1LIdNyosqxJubBKSX8h1iTKkshLp5lGxdeM3yHIBAAB+kZfgM5WomUKUoAJUotk0h29WyXiVx/UKlzyhBZIAUBlqgCwfp1g5b4hxfHkaXTAOggqAoXy8wBDskkKuC5zHeu4chSWNhUg/iNxc+QzGGRrpgJVWcxY6bi6yVBRqum52vDk9Djtk6bwxM0LuaSRMK3N0Gqtk/hYsOrjxiq02hQmclbhkEr7sVEoSgKWAVEMTygeZh3/FyxSEpAIGM/vN5P0isROZ29vm0KPQ5dkxWilpliZ3fMUopTUpqlLmEFV3PIh8gXGIkq4QgJcpLy1EMnvHWUIWVB1AA8yRdAx1iunyKkC+W/MCK+apRUDUXDAFy4awYvaNUZs0ydOmYhEsI7tXdmaxJZLrAJNW3dpKr4ENyACqYpKFKSmmhPManNNR6ixNizkCKzhUlShMSFNUkuoglVIuUgvYE5hzg2jVOmpTWUOoocZaha+otys3iYLrY2rNdotKhSJhUk8wUGJdLBI3w4L83Q+Jai1KUKUSe8BwwRPa1vF8ZeNZxHh0tCpctKR3JVKKUEklF2UysmodbeEYziPFJvezKFlKalADLBywez+0cM5c5aLqPFH//2Q=="/>
          <p:cNvSpPr>
            <a:spLocks noChangeAspect="1" noChangeArrowheads="1"/>
          </p:cNvSpPr>
          <p:nvPr/>
        </p:nvSpPr>
        <p:spPr bwMode="auto">
          <a:xfrm>
            <a:off x="285750" y="285750"/>
            <a:ext cx="25431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Perpetua" pitchFamily="18" charset="0"/>
            </a:endParaRP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000125" y="857250"/>
            <a:ext cx="5616666" cy="637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u="sng" dirty="0">
                <a:latin typeface="Perpetua" pitchFamily="18" charset="0"/>
              </a:rPr>
              <a:t>Zajímavosti</a:t>
            </a:r>
            <a:r>
              <a:rPr lang="cs-CZ" sz="2400" dirty="0">
                <a:latin typeface="Perpetua" pitchFamily="18" charset="0"/>
              </a:rPr>
              <a:t> – Moravský kras- propast </a:t>
            </a:r>
            <a:r>
              <a:rPr lang="cs-CZ" sz="2400" dirty="0" smtClean="0">
                <a:latin typeface="Perpetua" pitchFamily="18" charset="0"/>
                <a:hlinkClick r:id="rId3"/>
              </a:rPr>
              <a:t>Macocha</a:t>
            </a:r>
            <a:endParaRPr lang="cs-CZ" sz="2400" dirty="0" smtClean="0">
              <a:latin typeface="Perpetua" pitchFamily="18" charset="0"/>
            </a:endParaRPr>
          </a:p>
          <a:p>
            <a:endParaRPr lang="cs-CZ" sz="2400" dirty="0">
              <a:latin typeface="Perpetua" pitchFamily="18" charset="0"/>
            </a:endParaRPr>
          </a:p>
          <a:p>
            <a:r>
              <a:rPr lang="cs-CZ" sz="2400" dirty="0">
                <a:latin typeface="Perpetua" pitchFamily="18" charset="0"/>
              </a:rPr>
              <a:t>                        - </a:t>
            </a:r>
            <a:r>
              <a:rPr lang="cs-CZ" sz="2400" dirty="0" smtClean="0">
                <a:latin typeface="Perpetua" pitchFamily="18" charset="0"/>
                <a:hlinkClick r:id="rId4"/>
              </a:rPr>
              <a:t>Punkevní jeskyně</a:t>
            </a:r>
            <a:r>
              <a:rPr lang="cs-CZ" sz="2400" dirty="0" smtClean="0">
                <a:latin typeface="Perpetua" pitchFamily="18" charset="0"/>
              </a:rPr>
              <a:t> – řeka </a:t>
            </a:r>
            <a:r>
              <a:rPr lang="cs-CZ" sz="2400" dirty="0" smtClean="0">
                <a:latin typeface="Perpetua" pitchFamily="18" charset="0"/>
              </a:rPr>
              <a:t>Punkva</a:t>
            </a:r>
            <a:endParaRPr lang="cs-CZ" sz="2400" dirty="0">
              <a:latin typeface="Perpetua" pitchFamily="18" charset="0"/>
            </a:endParaRPr>
          </a:p>
          <a:p>
            <a:r>
              <a:rPr lang="cs-CZ" sz="2400" dirty="0">
                <a:latin typeface="Perpetua" pitchFamily="18" charset="0"/>
              </a:rPr>
              <a:t>                                      - </a:t>
            </a:r>
            <a:r>
              <a:rPr lang="cs-CZ" sz="2400" dirty="0" err="1">
                <a:latin typeface="Perpetua" pitchFamily="18" charset="0"/>
              </a:rPr>
              <a:t>Sloupsko</a:t>
            </a:r>
            <a:r>
              <a:rPr lang="cs-CZ" sz="2400" dirty="0">
                <a:latin typeface="Perpetua" pitchFamily="18" charset="0"/>
              </a:rPr>
              <a:t>- </a:t>
            </a:r>
            <a:r>
              <a:rPr lang="cs-CZ" sz="2400" dirty="0" err="1">
                <a:latin typeface="Perpetua" pitchFamily="18" charset="0"/>
              </a:rPr>
              <a:t>šošuvské</a:t>
            </a:r>
            <a:endParaRPr lang="cs-CZ" sz="2400" dirty="0">
              <a:latin typeface="Perpetua" pitchFamily="18" charset="0"/>
            </a:endParaRPr>
          </a:p>
          <a:p>
            <a:r>
              <a:rPr lang="cs-CZ" sz="2400" dirty="0">
                <a:latin typeface="Perpetua" pitchFamily="18" charset="0"/>
              </a:rPr>
              <a:t>                                       - </a:t>
            </a:r>
            <a:r>
              <a:rPr lang="cs-CZ" sz="2400" dirty="0" err="1">
                <a:latin typeface="Perpetua" pitchFamily="18" charset="0"/>
              </a:rPr>
              <a:t>Balcarka</a:t>
            </a:r>
            <a:endParaRPr lang="cs-CZ" sz="2400" dirty="0">
              <a:latin typeface="Perpetua" pitchFamily="18" charset="0"/>
            </a:endParaRPr>
          </a:p>
          <a:p>
            <a:r>
              <a:rPr lang="cs-CZ" sz="2400" dirty="0">
                <a:latin typeface="Perpetua" pitchFamily="18" charset="0"/>
              </a:rPr>
              <a:t>                                      - Kateřinská</a:t>
            </a:r>
          </a:p>
          <a:p>
            <a:r>
              <a:rPr lang="cs-CZ" sz="2400" dirty="0">
                <a:latin typeface="Perpetua" pitchFamily="18" charset="0"/>
              </a:rPr>
              <a:t>                        - přehrady – </a:t>
            </a:r>
            <a:r>
              <a:rPr lang="cs-CZ" sz="2400" dirty="0" err="1">
                <a:latin typeface="Perpetua" pitchFamily="18" charset="0"/>
              </a:rPr>
              <a:t>Dalešice</a:t>
            </a:r>
            <a:endParaRPr lang="cs-CZ" sz="2400" dirty="0">
              <a:latin typeface="Perpetua" pitchFamily="18" charset="0"/>
            </a:endParaRPr>
          </a:p>
          <a:p>
            <a:r>
              <a:rPr lang="cs-CZ" sz="2400" dirty="0">
                <a:latin typeface="Perpetua" pitchFamily="18" charset="0"/>
              </a:rPr>
              <a:t>                                           - Vranov</a:t>
            </a:r>
          </a:p>
          <a:p>
            <a:r>
              <a:rPr lang="cs-CZ" sz="2400" dirty="0">
                <a:latin typeface="Perpetua" pitchFamily="18" charset="0"/>
              </a:rPr>
              <a:t>                        - vodní dílo- Nové Mlýny</a:t>
            </a:r>
          </a:p>
          <a:p>
            <a:r>
              <a:rPr lang="cs-CZ" sz="2400" dirty="0">
                <a:latin typeface="Perpetua" pitchFamily="18" charset="0"/>
              </a:rPr>
              <a:t>                        - hrady- </a:t>
            </a:r>
            <a:r>
              <a:rPr lang="cs-CZ" sz="2400" dirty="0" smtClean="0">
                <a:latin typeface="Perpetua" pitchFamily="18" charset="0"/>
                <a:hlinkClick r:id="rId5"/>
              </a:rPr>
              <a:t>Vranov nad Dyjí</a:t>
            </a:r>
            <a:endParaRPr lang="cs-CZ" sz="2400" dirty="0" smtClean="0">
              <a:latin typeface="Perpetua" pitchFamily="18" charset="0"/>
            </a:endParaRPr>
          </a:p>
          <a:p>
            <a:r>
              <a:rPr lang="cs-CZ" sz="2400" dirty="0">
                <a:latin typeface="Perpetua" pitchFamily="18" charset="0"/>
              </a:rPr>
              <a:t> </a:t>
            </a:r>
            <a:r>
              <a:rPr lang="cs-CZ" sz="2400" dirty="0" smtClean="0">
                <a:latin typeface="Perpetua" pitchFamily="18" charset="0"/>
              </a:rPr>
              <a:t>                                  - Veveří</a:t>
            </a:r>
            <a:endParaRPr lang="cs-CZ" sz="2400" dirty="0">
              <a:latin typeface="Perpetua" pitchFamily="18" charset="0"/>
            </a:endParaRPr>
          </a:p>
          <a:p>
            <a:r>
              <a:rPr lang="cs-CZ" sz="2400" dirty="0">
                <a:latin typeface="Perpetua" pitchFamily="18" charset="0"/>
              </a:rPr>
              <a:t>                        - zámky </a:t>
            </a:r>
            <a:r>
              <a:rPr lang="cs-CZ" sz="2400" dirty="0" smtClean="0">
                <a:latin typeface="Perpetua" pitchFamily="18" charset="0"/>
              </a:rPr>
              <a:t>–</a:t>
            </a:r>
            <a:r>
              <a:rPr lang="cs-CZ" sz="2400" dirty="0" smtClean="0">
                <a:latin typeface="Perpetua" pitchFamily="18" charset="0"/>
                <a:hlinkClick r:id="rId6"/>
              </a:rPr>
              <a:t>Valtice</a:t>
            </a:r>
            <a:endParaRPr lang="cs-CZ" sz="2400" dirty="0" smtClean="0">
              <a:latin typeface="Perpetua" pitchFamily="18" charset="0"/>
            </a:endParaRPr>
          </a:p>
          <a:p>
            <a:r>
              <a:rPr lang="cs-CZ" sz="2400" dirty="0" smtClean="0">
                <a:latin typeface="Perpetua" pitchFamily="18" charset="0"/>
              </a:rPr>
              <a:t> </a:t>
            </a:r>
            <a:r>
              <a:rPr lang="cs-CZ" sz="2400" dirty="0" smtClean="0">
                <a:latin typeface="Perpetua" pitchFamily="18" charset="0"/>
              </a:rPr>
              <a:t>                                    </a:t>
            </a:r>
            <a:r>
              <a:rPr lang="cs-CZ" sz="2400" dirty="0">
                <a:latin typeface="Perpetua" pitchFamily="18" charset="0"/>
              </a:rPr>
              <a:t>- </a:t>
            </a:r>
            <a:r>
              <a:rPr lang="cs-CZ" sz="2400" dirty="0" smtClean="0">
                <a:latin typeface="Perpetua" pitchFamily="18" charset="0"/>
              </a:rPr>
              <a:t> </a:t>
            </a:r>
            <a:r>
              <a:rPr lang="cs-CZ" sz="2400" dirty="0" smtClean="0">
                <a:latin typeface="Perpetua" pitchFamily="18" charset="0"/>
                <a:hlinkClick r:id="rId7"/>
              </a:rPr>
              <a:t>Lednice</a:t>
            </a:r>
            <a:endParaRPr lang="cs-CZ" sz="2400" dirty="0">
              <a:latin typeface="Perpetua" pitchFamily="18" charset="0"/>
            </a:endParaRPr>
          </a:p>
          <a:p>
            <a:r>
              <a:rPr lang="cs-CZ" sz="2400" dirty="0">
                <a:latin typeface="Perpetua" pitchFamily="18" charset="0"/>
              </a:rPr>
              <a:t>                                     - </a:t>
            </a:r>
            <a:r>
              <a:rPr lang="cs-CZ" sz="2400" dirty="0" smtClean="0">
                <a:latin typeface="Perpetua" pitchFamily="18" charset="0"/>
                <a:hlinkClick r:id="rId8"/>
              </a:rPr>
              <a:t>Boskovice</a:t>
            </a:r>
            <a:endParaRPr lang="cs-CZ" sz="2400" dirty="0" smtClean="0">
              <a:latin typeface="Perpetua" pitchFamily="18" charset="0"/>
            </a:endParaRPr>
          </a:p>
          <a:p>
            <a:r>
              <a:rPr lang="cs-CZ" sz="2400" dirty="0">
                <a:latin typeface="Perpetua" pitchFamily="18" charset="0"/>
              </a:rPr>
              <a:t> </a:t>
            </a:r>
            <a:r>
              <a:rPr lang="cs-CZ" sz="2400" dirty="0" smtClean="0">
                <a:latin typeface="Perpetua" pitchFamily="18" charset="0"/>
              </a:rPr>
              <a:t>                                    </a:t>
            </a:r>
            <a:r>
              <a:rPr lang="cs-CZ" sz="2400" dirty="0" smtClean="0">
                <a:latin typeface="Perpetua" pitchFamily="18" charset="0"/>
              </a:rPr>
              <a:t>- </a:t>
            </a:r>
            <a:r>
              <a:rPr lang="cs-CZ" sz="2400" dirty="0" smtClean="0">
                <a:latin typeface="Perpetua" pitchFamily="18" charset="0"/>
                <a:hlinkClick r:id="rId9"/>
              </a:rPr>
              <a:t>Slavkov u Brna </a:t>
            </a:r>
            <a:endParaRPr lang="cs-CZ" sz="2400" dirty="0" smtClean="0">
              <a:latin typeface="Perpetua" pitchFamily="18" charset="0"/>
            </a:endParaRPr>
          </a:p>
          <a:p>
            <a:endParaRPr lang="cs-CZ" sz="2400" dirty="0">
              <a:latin typeface="Perpetua" pitchFamily="18" charset="0"/>
            </a:endParaRPr>
          </a:p>
          <a:p>
            <a:r>
              <a:rPr lang="cs-CZ" sz="2400" dirty="0">
                <a:latin typeface="Perpetua" pitchFamily="18" charset="0"/>
              </a:rPr>
              <a:t> 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Přehled zdrojů a odkazů</a:t>
            </a:r>
          </a:p>
        </p:txBody>
      </p:sp>
      <p:sp>
        <p:nvSpPr>
          <p:cNvPr id="25602" name="Zástupný symbol pro datum 3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76E8A57-0499-4D30-920D-F9F10AD22449}" type="datetime1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24.1.2013</a:t>
            </a:fld>
            <a:endParaRPr lang="cs-CZ"/>
          </a:p>
        </p:txBody>
      </p:sp>
      <p:sp>
        <p:nvSpPr>
          <p:cNvPr id="25603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EU do škol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E5233B-67F9-4B01-AC6D-1D978D78E018}" type="slidenum">
              <a:rPr lang="cs-CZ"/>
              <a:pPr>
                <a:defRPr/>
              </a:pPr>
              <a:t>7</a:t>
            </a:fld>
            <a:endParaRPr lang="cs-CZ"/>
          </a:p>
        </p:txBody>
      </p:sp>
      <p:sp>
        <p:nvSpPr>
          <p:cNvPr id="25605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914400" y="785794"/>
            <a:ext cx="7772400" cy="5572164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Učebnice vlastivědy pro 5.roč.,</a:t>
            </a:r>
            <a:r>
              <a:rPr lang="cs-CZ" dirty="0" err="1" smtClean="0"/>
              <a:t>nakl.Prodos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www.zámky-hrady.</a:t>
            </a:r>
            <a:r>
              <a:rPr lang="cs-CZ" dirty="0" err="1" smtClean="0">
                <a:hlinkClick r:id="rId2"/>
              </a:rPr>
              <a:t>cz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wikipedie.cz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www.regiony.</a:t>
            </a:r>
            <a:r>
              <a:rPr lang="cs-CZ" dirty="0" err="1" smtClean="0">
                <a:hlinkClick r:id="rId4"/>
              </a:rPr>
              <a:t>ic.cz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celysvet.cz</a:t>
            </a:r>
            <a:r>
              <a:rPr lang="cs-CZ" dirty="0" smtClean="0">
                <a:hlinkClick r:id="rId5"/>
              </a:rPr>
              <a:t>/fotky-</a:t>
            </a:r>
            <a:r>
              <a:rPr lang="cs-CZ" dirty="0" err="1" smtClean="0">
                <a:hlinkClick r:id="rId5"/>
              </a:rPr>
              <a:t>jihomoravsky</a:t>
            </a:r>
            <a:r>
              <a:rPr lang="cs-CZ" dirty="0" smtClean="0">
                <a:hlinkClick r:id="rId5"/>
              </a:rPr>
              <a:t>-kraj-foto-</a:t>
            </a:r>
            <a:r>
              <a:rPr lang="cs-CZ" dirty="0" err="1" smtClean="0">
                <a:hlinkClick r:id="rId5"/>
              </a:rPr>
              <a:t>obrazky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http://start.</a:t>
            </a:r>
            <a:r>
              <a:rPr lang="cs-CZ" dirty="0" err="1" smtClean="0">
                <a:hlinkClick r:id="rId6"/>
              </a:rPr>
              <a:t>risy.cz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cs</a:t>
            </a:r>
            <a:r>
              <a:rPr lang="cs-CZ" smtClean="0">
                <a:hlinkClick r:id="rId6"/>
              </a:rPr>
              <a:t>/kraj?nuts3=CZ064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http://hodoninsky.denik.cz/zpravy_region/slovacky-rok-na-pruvod-dorazily-tisice-divaku.html</a:t>
            </a:r>
            <a:r>
              <a:rPr lang="cs-CZ" dirty="0" smtClean="0"/>
              <a:t> </a:t>
            </a: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krasnahora.com</a:t>
            </a:r>
            <a:r>
              <a:rPr lang="cs-CZ" dirty="0" smtClean="0">
                <a:hlinkClick r:id="rId8"/>
              </a:rPr>
              <a:t>/vinice_w3</a:t>
            </a:r>
            <a:r>
              <a:rPr lang="cs-CZ" dirty="0" smtClean="0"/>
              <a:t> </a:t>
            </a:r>
            <a:r>
              <a:rPr lang="cs-CZ" dirty="0" smtClean="0">
                <a:hlinkClick r:id="rId9"/>
              </a:rPr>
              <a:t>http://aktualne.centrum.cz/ekonomika/fotogalerie/2006/11/03/energie-z-hlubin-tezba-ropy-na-jizni-morave/foto/53598/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 2" pitchFamily="18" charset="2"/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1028</TotalTime>
  <Words>249</Words>
  <Application>Microsoft Office PowerPoint</Application>
  <PresentationFormat>Předvádění na obrazovce (4:3)</PresentationFormat>
  <Paragraphs>106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Staré Město   Interaktivní škola pro žáka 21.století</vt:lpstr>
      <vt:lpstr>ČESKÁ REPUBLIKA</vt:lpstr>
      <vt:lpstr>Snímek 3</vt:lpstr>
      <vt:lpstr>Snímek 4</vt:lpstr>
      <vt:lpstr>Snímek 5</vt:lpstr>
      <vt:lpstr>Snímek 6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turkovai</cp:lastModifiedBy>
  <cp:revision>117</cp:revision>
  <dcterms:created xsi:type="dcterms:W3CDTF">2010-07-04T09:26:34Z</dcterms:created>
  <dcterms:modified xsi:type="dcterms:W3CDTF">2013-01-24T10:20:19Z</dcterms:modified>
</cp:coreProperties>
</file>