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0" r:id="rId3"/>
    <p:sldId id="264" r:id="rId4"/>
    <p:sldId id="261" r:id="rId5"/>
    <p:sldId id="262" r:id="rId6"/>
    <p:sldId id="265" r:id="rId7"/>
    <p:sldId id="25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2" end="6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08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Podpora výuky v technických oborech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NÁZEV ŠKOLY:SOŠ Net Office, spol. s r.o. Orlová Lutyně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AUTOR: Mgr. Jana Kijonková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TEMA: Relační databáze – </a:t>
          </a:r>
          <a:r>
            <a:rPr lang="cs-CZ" sz="2000" dirty="0" smtClean="0"/>
            <a:t>automatizace 1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ČÍSLO PROJEKTU: CZ.1.5.00/34.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-83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105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-1440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 custLinFactNeighborX="-225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 custLinFactNeighborX="-521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392B5DA-FAB9-455E-AFC1-2E66CC96248B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B58F409-A00E-4277-9D36-1DE4E32F32FC}" type="presOf" srcId="{D1B46980-6531-4606-95E6-44980827E919}" destId="{6140AFEC-043D-4C43-A2F9-D0F5331DF3A3}" srcOrd="0" destOrd="0" presId="urn:microsoft.com/office/officeart/2005/8/layout/target3"/>
    <dgm:cxn modelId="{A720C240-C3F8-445C-AB48-AFC28F499F10}" type="presOf" srcId="{D1D4F407-5343-4D3F-B5B9-D407B03CAEB4}" destId="{AED2198E-93D5-4001-81B4-73124B309672}" srcOrd="1" destOrd="0" presId="urn:microsoft.com/office/officeart/2005/8/layout/target3"/>
    <dgm:cxn modelId="{7BA285EA-19C1-4B7A-B683-28AEDC386D17}" type="presOf" srcId="{D1D4F407-5343-4D3F-B5B9-D407B03CAEB4}" destId="{D005CE8C-CC26-4C3E-AC11-E15060ECD759}" srcOrd="0" destOrd="0" presId="urn:microsoft.com/office/officeart/2005/8/layout/target3"/>
    <dgm:cxn modelId="{4A5BC527-7A88-46A8-A670-CBD0E0821D5A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543F2E8-68BC-4249-9BCA-78ECEF5F9DFC}" type="presOf" srcId="{D8197B8C-B260-4A16-BDF4-0947B075E274}" destId="{5A5FFA88-C948-4069-8E93-59FA12366E83}" srcOrd="1" destOrd="0" presId="urn:microsoft.com/office/officeart/2005/8/layout/target3"/>
    <dgm:cxn modelId="{59E8961A-1797-4540-9266-43D93E656A3E}" type="presOf" srcId="{D1B46980-6531-4606-95E6-44980827E919}" destId="{2BE915AB-18AA-4053-B92C-3BFC9ED204BB}" srcOrd="1" destOrd="0" presId="urn:microsoft.com/office/officeart/2005/8/layout/target3"/>
    <dgm:cxn modelId="{74B786C0-901B-44F4-B29F-798A882A25DB}" type="presOf" srcId="{D8197B8C-B260-4A16-BDF4-0947B075E274}" destId="{25B08C86-7E15-44DC-BE7F-FFB55DD49D12}" srcOrd="0" destOrd="0" presId="urn:microsoft.com/office/officeart/2005/8/layout/target3"/>
    <dgm:cxn modelId="{F4A4A08C-B7F9-4027-ACD3-7413894B6DDA}" type="presOf" srcId="{4C35D32F-0EAB-4CD7-82EE-45574DC2A586}" destId="{8BEBB6EC-1DAA-4CAC-8A25-BC0FCBD5DBD5}" srcOrd="0" destOrd="0" presId="urn:microsoft.com/office/officeart/2005/8/layout/target3"/>
    <dgm:cxn modelId="{224C3CFE-E518-4116-96E3-2C2E940A9392}" type="presOf" srcId="{B651F6E3-6281-48DB-9319-2AEAFDAE7572}" destId="{619D679B-A015-4ECF-8348-D1034C574F40}" srcOrd="0" destOrd="0" presId="urn:microsoft.com/office/officeart/2005/8/layout/target3"/>
    <dgm:cxn modelId="{962B814C-10E3-4C56-A684-C60BCC445D3E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56C5577-EA97-4A7B-991D-9952BC1F4C70}" type="presParOf" srcId="{333A1088-737F-45CB-B68E-254E46348037}" destId="{F5ABB229-8D3B-4694-996A-96F23CF14429}" srcOrd="0" destOrd="0" presId="urn:microsoft.com/office/officeart/2005/8/layout/target3"/>
    <dgm:cxn modelId="{B5E654B4-2E23-4ECB-B0D7-0503CEF434D7}" type="presParOf" srcId="{333A1088-737F-45CB-B68E-254E46348037}" destId="{F41139FD-01EE-4571-8B17-4FB00FC51163}" srcOrd="1" destOrd="0" presId="urn:microsoft.com/office/officeart/2005/8/layout/target3"/>
    <dgm:cxn modelId="{C56682D5-DEB6-4145-8D58-9A1462D70AA1}" type="presParOf" srcId="{333A1088-737F-45CB-B68E-254E46348037}" destId="{D005CE8C-CC26-4C3E-AC11-E15060ECD759}" srcOrd="2" destOrd="0" presId="urn:microsoft.com/office/officeart/2005/8/layout/target3"/>
    <dgm:cxn modelId="{0E4549AB-600B-4920-A033-0205B4ABE80C}" type="presParOf" srcId="{333A1088-737F-45CB-B68E-254E46348037}" destId="{2C702D82-9B77-49B7-9568-BB8EB47C3372}" srcOrd="3" destOrd="0" presId="urn:microsoft.com/office/officeart/2005/8/layout/target3"/>
    <dgm:cxn modelId="{50F0255F-D7C9-4844-B0DC-80F25D9077FC}" type="presParOf" srcId="{333A1088-737F-45CB-B68E-254E46348037}" destId="{A52A0455-90FF-4808-ABD0-F02540D31D5A}" srcOrd="4" destOrd="0" presId="urn:microsoft.com/office/officeart/2005/8/layout/target3"/>
    <dgm:cxn modelId="{5AC20AE1-649A-43FE-9F89-E7972A8D47B7}" type="presParOf" srcId="{333A1088-737F-45CB-B68E-254E46348037}" destId="{6140AFEC-043D-4C43-A2F9-D0F5331DF3A3}" srcOrd="5" destOrd="0" presId="urn:microsoft.com/office/officeart/2005/8/layout/target3"/>
    <dgm:cxn modelId="{DAF4754A-81E1-4D50-AC9D-BBE10F50C48B}" type="presParOf" srcId="{333A1088-737F-45CB-B68E-254E46348037}" destId="{9358AC05-5D7D-4327-9F80-1AD486AEA664}" srcOrd="6" destOrd="0" presId="urn:microsoft.com/office/officeart/2005/8/layout/target3"/>
    <dgm:cxn modelId="{0A85782C-DC86-41DD-ABC7-F936092D1C8C}" type="presParOf" srcId="{333A1088-737F-45CB-B68E-254E46348037}" destId="{313FC574-E1CD-4FB4-B054-0B805CE0447D}" srcOrd="7" destOrd="0" presId="urn:microsoft.com/office/officeart/2005/8/layout/target3"/>
    <dgm:cxn modelId="{C99238E2-5E38-4D0B-A3DE-7E6A1DCF4F6B}" type="presParOf" srcId="{333A1088-737F-45CB-B68E-254E46348037}" destId="{619D679B-A015-4ECF-8348-D1034C574F40}" srcOrd="8" destOrd="0" presId="urn:microsoft.com/office/officeart/2005/8/layout/target3"/>
    <dgm:cxn modelId="{F7E4C797-D016-4BA6-9B7F-D3128D7818A5}" type="presParOf" srcId="{333A1088-737F-45CB-B68E-254E46348037}" destId="{322283A8-4A27-4CDA-BAE3-F381106A9174}" srcOrd="9" destOrd="0" presId="urn:microsoft.com/office/officeart/2005/8/layout/target3"/>
    <dgm:cxn modelId="{1546EF3E-C51E-4CF2-BDA6-F99228637AC2}" type="presParOf" srcId="{333A1088-737F-45CB-B68E-254E46348037}" destId="{FFC9F71D-1B4F-4AD9-A4A6-86ADEFC8AF5C}" srcOrd="10" destOrd="0" presId="urn:microsoft.com/office/officeart/2005/8/layout/target3"/>
    <dgm:cxn modelId="{2DE8ADB3-2532-4F77-AA26-31AFD0B37140}" type="presParOf" srcId="{333A1088-737F-45CB-B68E-254E46348037}" destId="{25B08C86-7E15-44DC-BE7F-FFB55DD49D12}" srcOrd="11" destOrd="0" presId="urn:microsoft.com/office/officeart/2005/8/layout/target3"/>
    <dgm:cxn modelId="{56727F68-1373-4FDF-B355-0F0413802D5E}" type="presParOf" srcId="{333A1088-737F-45CB-B68E-254E46348037}" destId="{76644BE8-9D7C-4C09-B250-3D10AF48CBB7}" srcOrd="12" destOrd="0" presId="urn:microsoft.com/office/officeart/2005/8/layout/target3"/>
    <dgm:cxn modelId="{125FAF9C-5F31-4EFD-8C2F-17C260896C04}" type="presParOf" srcId="{333A1088-737F-45CB-B68E-254E46348037}" destId="{EE85B701-7295-41C0-BA7A-34D3756A2AE6}" srcOrd="13" destOrd="0" presId="urn:microsoft.com/office/officeart/2005/8/layout/target3"/>
    <dgm:cxn modelId="{4EB9267C-C55A-448D-A0B4-005B6C5DDA23}" type="presParOf" srcId="{333A1088-737F-45CB-B68E-254E46348037}" destId="{8BEBB6EC-1DAA-4CAC-8A25-BC0FCBD5DBD5}" srcOrd="14" destOrd="0" presId="urn:microsoft.com/office/officeart/2005/8/layout/target3"/>
    <dgm:cxn modelId="{15C832D9-7E79-4011-B935-F6FE978E4D32}" type="presParOf" srcId="{333A1088-737F-45CB-B68E-254E46348037}" destId="{AED2198E-93D5-4001-81B4-73124B309672}" srcOrd="15" destOrd="0" presId="urn:microsoft.com/office/officeart/2005/8/layout/target3"/>
    <dgm:cxn modelId="{0E006D35-D1B7-4215-A79C-F24AB9369920}" type="presParOf" srcId="{333A1088-737F-45CB-B68E-254E46348037}" destId="{2BE915AB-18AA-4053-B92C-3BFC9ED204BB}" srcOrd="16" destOrd="0" presId="urn:microsoft.com/office/officeart/2005/8/layout/target3"/>
    <dgm:cxn modelId="{42FECE59-D8FE-4310-B384-D033304620C4}" type="presParOf" srcId="{333A1088-737F-45CB-B68E-254E46348037}" destId="{6BB5E863-4638-4E1D-BFDE-399D028AC4ED}" srcOrd="17" destOrd="0" presId="urn:microsoft.com/office/officeart/2005/8/layout/target3"/>
    <dgm:cxn modelId="{09CFF7B3-6759-4922-8BFA-353AC4AD2BBA}" type="presParOf" srcId="{333A1088-737F-45CB-B68E-254E46348037}" destId="{5A5FFA88-C948-4069-8E93-59FA12366E83}" srcOrd="18" destOrd="0" presId="urn:microsoft.com/office/officeart/2005/8/layout/target3"/>
    <dgm:cxn modelId="{4C789573-116F-4A77-9D4E-0A0BC9AF88C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21247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ŠKOLY:SOŠ Net Office, spol. s r.o. Orlová Lutyně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46255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Kijonková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13741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Podpora výuky v technických oborech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781263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Relační databáze – </a:t>
          </a:r>
          <a:r>
            <a:rPr lang="cs-CZ" sz="2000" kern="1200" dirty="0" smtClean="0"/>
            <a:t>automatizace 1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48773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CZ.1.5.00/34.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90696009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399270" y="179348"/>
            <a:ext cx="50500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Relační databáze – automatizace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99270" y="1220559"/>
            <a:ext cx="849321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Při vytváření nové databáze obvykle začnete vytvořením několika databázových objektů</a:t>
            </a:r>
            <a:r>
              <a:rPr lang="cs-CZ" dirty="0" smtClean="0"/>
              <a:t>,</a:t>
            </a:r>
          </a:p>
          <a:p>
            <a:r>
              <a:rPr lang="cs-CZ" dirty="0" smtClean="0"/>
              <a:t>například </a:t>
            </a:r>
            <a:r>
              <a:rPr lang="cs-CZ" dirty="0"/>
              <a:t>tabulek, formulářů a sestav</a:t>
            </a:r>
            <a:r>
              <a:rPr lang="cs-CZ" dirty="0" smtClean="0"/>
              <a:t>.</a:t>
            </a:r>
          </a:p>
          <a:p>
            <a:r>
              <a:rPr lang="cs-CZ" dirty="0" smtClean="0"/>
              <a:t>V </a:t>
            </a:r>
            <a:r>
              <a:rPr lang="cs-CZ" dirty="0"/>
              <a:t>určité fázi budete potřebovat naprogramovat automatické provádění </a:t>
            </a:r>
            <a:r>
              <a:rPr lang="cs-CZ" dirty="0" smtClean="0"/>
              <a:t>některých</a:t>
            </a:r>
          </a:p>
          <a:p>
            <a:r>
              <a:rPr lang="cs-CZ" dirty="0" smtClean="0"/>
              <a:t>procesů </a:t>
            </a:r>
            <a:r>
              <a:rPr lang="cs-CZ" dirty="0"/>
              <a:t>a vzájemně spojit databázové objekty. </a:t>
            </a:r>
          </a:p>
        </p:txBody>
      </p:sp>
      <p:sp>
        <p:nvSpPr>
          <p:cNvPr id="5" name="Obdélník 4"/>
          <p:cNvSpPr/>
          <p:nvPr/>
        </p:nvSpPr>
        <p:spPr>
          <a:xfrm>
            <a:off x="395536" y="2798926"/>
            <a:ext cx="8496944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Rozhodnutí, zda použít makra, kód VBA nebo obě tyto možnosti závisí především </a:t>
            </a:r>
            <a:endParaRPr lang="cs-CZ" dirty="0" smtClean="0"/>
          </a:p>
          <a:p>
            <a:r>
              <a:rPr lang="cs-CZ" dirty="0" smtClean="0"/>
              <a:t>na </a:t>
            </a:r>
            <a:r>
              <a:rPr lang="cs-CZ" dirty="0"/>
              <a:t>způsobu plánování nasazení nebo distribuce databáze. </a:t>
            </a:r>
            <a:endParaRPr lang="cs-CZ" dirty="0" smtClean="0"/>
          </a:p>
          <a:p>
            <a:r>
              <a:rPr lang="cs-CZ" dirty="0" smtClean="0"/>
              <a:t>Pokud </a:t>
            </a:r>
            <a:r>
              <a:rPr lang="cs-CZ" dirty="0"/>
              <a:t>bude databáze například uložena v počítači, vy budete jediným uživatelem </a:t>
            </a: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/>
              <a:t>nemáte problém s používáním kódu VBA, můžete se rozhodnout použít k </a:t>
            </a:r>
            <a:r>
              <a:rPr lang="cs-CZ" dirty="0" smtClean="0"/>
              <a:t>provedení</a:t>
            </a:r>
          </a:p>
          <a:p>
            <a:r>
              <a:rPr lang="cs-CZ" dirty="0" smtClean="0"/>
              <a:t>většiny </a:t>
            </a:r>
            <a:r>
              <a:rPr lang="cs-CZ" dirty="0"/>
              <a:t>programovacích úkolů kód VBA. </a:t>
            </a:r>
            <a:endParaRPr lang="cs-CZ" dirty="0" smtClean="0"/>
          </a:p>
          <a:p>
            <a:r>
              <a:rPr lang="cs-CZ" dirty="0" smtClean="0"/>
              <a:t>Jestliže </a:t>
            </a:r>
            <a:r>
              <a:rPr lang="cs-CZ" dirty="0"/>
              <a:t>však chcete databázi sdílet s ostatními a uložit ji na souborový server, </a:t>
            </a:r>
            <a:endParaRPr lang="cs-CZ" dirty="0" smtClean="0"/>
          </a:p>
          <a:p>
            <a:r>
              <a:rPr lang="cs-CZ" dirty="0" smtClean="0"/>
              <a:t>pravděpodobně </a:t>
            </a:r>
            <a:r>
              <a:rPr lang="cs-CZ" dirty="0"/>
              <a:t>nebudete chtít použít kód VBA z důvodu zabezpečení. </a:t>
            </a:r>
            <a:endParaRPr lang="cs-CZ" dirty="0" smtClean="0"/>
          </a:p>
          <a:p>
            <a:r>
              <a:rPr lang="cs-CZ" dirty="0" smtClean="0"/>
              <a:t>Pokud </a:t>
            </a:r>
            <a:r>
              <a:rPr lang="cs-CZ" dirty="0"/>
              <a:t>chcete databázi publikovat jako aplikaci Access Web App, je nutné k </a:t>
            </a:r>
            <a:r>
              <a:rPr lang="cs-CZ" dirty="0" smtClean="0"/>
              <a:t>provedení</a:t>
            </a:r>
          </a:p>
          <a:p>
            <a:r>
              <a:rPr lang="cs-CZ" dirty="0" smtClean="0"/>
              <a:t>programovacích </a:t>
            </a:r>
            <a:r>
              <a:rPr lang="cs-CZ" dirty="0"/>
              <a:t>úkolů použít místo kódu VBA makra, protože kód VBA není kompatibilní </a:t>
            </a:r>
            <a:endParaRPr lang="cs-CZ" dirty="0" smtClean="0"/>
          </a:p>
          <a:p>
            <a:r>
              <a:rPr lang="cs-CZ" dirty="0" smtClean="0"/>
              <a:t>s </a:t>
            </a:r>
            <a:r>
              <a:rPr lang="cs-CZ" dirty="0"/>
              <a:t>funkcí publikování na webu.</a:t>
            </a:r>
          </a:p>
        </p:txBody>
      </p:sp>
    </p:spTree>
    <p:extLst>
      <p:ext uri="{BB962C8B-B14F-4D97-AF65-F5344CB8AC3E}">
        <p14:creationId xmlns:p14="http://schemas.microsoft.com/office/powerpoint/2010/main" val="2563241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9270" y="3645024"/>
            <a:ext cx="8493210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Programování v aplikaci Access znamená proces přidání funkce do databáze pomocí maker aplikace Access nebo kódu jazyka VBA (Visual Basic for Applications). </a:t>
            </a:r>
            <a:endParaRPr lang="cs-CZ" dirty="0" smtClean="0"/>
          </a:p>
          <a:p>
            <a:r>
              <a:rPr lang="cs-CZ" dirty="0" smtClean="0"/>
              <a:t>Předpokládejme </a:t>
            </a:r>
            <a:r>
              <a:rPr lang="cs-CZ" dirty="0"/>
              <a:t>například, že jste vytvořili formulář a sestavu a do formuláře </a:t>
            </a:r>
            <a:r>
              <a:rPr lang="cs-CZ" dirty="0" smtClean="0"/>
              <a:t>chcete</a:t>
            </a:r>
          </a:p>
          <a:p>
            <a:r>
              <a:rPr lang="cs-CZ" dirty="0" smtClean="0"/>
              <a:t>přidat </a:t>
            </a:r>
            <a:r>
              <a:rPr lang="cs-CZ" dirty="0"/>
              <a:t>příkazové tlačítko. Po kliknutí na toto tlačítko se otevře sestava. </a:t>
            </a:r>
            <a:endParaRPr lang="cs-CZ" dirty="0" smtClean="0"/>
          </a:p>
          <a:p>
            <a:r>
              <a:rPr lang="cs-CZ" dirty="0" smtClean="0"/>
              <a:t>V </a:t>
            </a:r>
            <a:r>
              <a:rPr lang="cs-CZ" dirty="0"/>
              <a:t>tomto případě je programování proces vytváření makra nebo procesu VBA a </a:t>
            </a:r>
            <a:r>
              <a:rPr lang="cs-CZ" dirty="0" smtClean="0"/>
              <a:t>nastavení</a:t>
            </a:r>
          </a:p>
          <a:p>
            <a:r>
              <a:rPr lang="cs-CZ" dirty="0" smtClean="0"/>
              <a:t>vlastnosti </a:t>
            </a:r>
            <a:r>
              <a:rPr lang="cs-CZ" dirty="0"/>
              <a:t>události </a:t>
            </a:r>
            <a:r>
              <a:rPr lang="cs-CZ" b="1" dirty="0"/>
              <a:t>Při kliknutí</a:t>
            </a:r>
            <a:r>
              <a:rPr lang="cs-CZ" dirty="0"/>
              <a:t> pro příkazové tlačítko tak, aby se po kliknutí na příkazové </a:t>
            </a:r>
            <a:endParaRPr lang="cs-CZ" dirty="0" smtClean="0"/>
          </a:p>
          <a:p>
            <a:r>
              <a:rPr lang="cs-CZ" dirty="0" smtClean="0"/>
              <a:t>tlačítko </a:t>
            </a:r>
            <a:r>
              <a:rPr lang="cs-CZ" dirty="0"/>
              <a:t>spustilo makro nebo proces. </a:t>
            </a:r>
            <a:endParaRPr lang="cs-CZ" dirty="0" smtClean="0"/>
          </a:p>
          <a:p>
            <a:r>
              <a:rPr lang="cs-CZ" dirty="0" smtClean="0"/>
              <a:t>V </a:t>
            </a:r>
            <a:r>
              <a:rPr lang="cs-CZ" dirty="0"/>
              <a:t>případě jednoduché operace, například otevření sestavy, můžete použít </a:t>
            </a:r>
            <a:r>
              <a:rPr lang="cs-CZ" dirty="0" smtClean="0"/>
              <a:t>Průvodce</a:t>
            </a:r>
          </a:p>
          <a:p>
            <a:r>
              <a:rPr lang="cs-CZ" dirty="0" smtClean="0"/>
              <a:t>příkazovým </a:t>
            </a:r>
            <a:r>
              <a:rPr lang="cs-CZ" dirty="0"/>
              <a:t>tlačítkem, který vše provede za vás, nebo můžete průvodce </a:t>
            </a:r>
            <a:r>
              <a:rPr lang="cs-CZ" dirty="0" smtClean="0"/>
              <a:t>vypnout</a:t>
            </a:r>
          </a:p>
          <a:p>
            <a:r>
              <a:rPr lang="cs-CZ" dirty="0" smtClean="0"/>
              <a:t>a </a:t>
            </a:r>
            <a:r>
              <a:rPr lang="cs-CZ" dirty="0"/>
              <a:t>programování provést sami.</a:t>
            </a:r>
          </a:p>
        </p:txBody>
      </p:sp>
      <p:sp>
        <p:nvSpPr>
          <p:cNvPr id="3" name="Obdélník 2"/>
          <p:cNvSpPr/>
          <p:nvPr/>
        </p:nvSpPr>
        <p:spPr>
          <a:xfrm>
            <a:off x="395536" y="433695"/>
            <a:ext cx="8496944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Aplikace Access 2010 obsahuje velký počet nových akcí maker umožňující vytvořit výkonnější makra, než která lze sestavit v předchozích verzích aplikace Access. </a:t>
            </a:r>
            <a:endParaRPr lang="cs-CZ" dirty="0" smtClean="0"/>
          </a:p>
          <a:p>
            <a:r>
              <a:rPr lang="cs-CZ" dirty="0" smtClean="0"/>
              <a:t>Můžete vložit </a:t>
            </a:r>
            <a:r>
              <a:rPr lang="cs-CZ" dirty="0"/>
              <a:t>makro přímo do vlastnosti události objektu nebo ovládacího prvku. </a:t>
            </a:r>
            <a:endParaRPr lang="cs-CZ" dirty="0" smtClean="0"/>
          </a:p>
          <a:p>
            <a:r>
              <a:rPr lang="cs-CZ" dirty="0" smtClean="0"/>
              <a:t>Vložené </a:t>
            </a:r>
            <a:r>
              <a:rPr lang="cs-CZ" dirty="0"/>
              <a:t>makro se stane součástí objektu nebo ovládacího prvku a zůstane jeho součástí </a:t>
            </a:r>
            <a:endParaRPr lang="cs-CZ" dirty="0" smtClean="0"/>
          </a:p>
          <a:p>
            <a:r>
              <a:rPr lang="cs-CZ" dirty="0" smtClean="0"/>
              <a:t>v </a:t>
            </a:r>
            <a:r>
              <a:rPr lang="cs-CZ" dirty="0"/>
              <a:t>případě přesunu nebo zkopírování.</a:t>
            </a:r>
          </a:p>
          <a:p>
            <a:r>
              <a:rPr lang="cs-CZ" dirty="0"/>
              <a:t>Makra představují snadný způsob zpracování více programovacích úkolů, </a:t>
            </a:r>
            <a:endParaRPr lang="cs-CZ" dirty="0" smtClean="0"/>
          </a:p>
          <a:p>
            <a:r>
              <a:rPr lang="cs-CZ" dirty="0" smtClean="0"/>
              <a:t>například </a:t>
            </a:r>
            <a:r>
              <a:rPr lang="cs-CZ" dirty="0"/>
              <a:t>otevření a zavření formulářů a spuštění sestav. Je možné rychle a snadno </a:t>
            </a:r>
            <a:r>
              <a:rPr lang="cs-CZ" dirty="0" smtClean="0"/>
              <a:t>spojit</a:t>
            </a:r>
          </a:p>
          <a:p>
            <a:r>
              <a:rPr lang="cs-CZ" dirty="0" smtClean="0"/>
              <a:t>databázové </a:t>
            </a:r>
            <a:r>
              <a:rPr lang="cs-CZ" dirty="0"/>
              <a:t>objekty (formuláře, sestavy atd.), které jste vytvořili, protože není nutné </a:t>
            </a:r>
            <a:endParaRPr lang="cs-CZ" dirty="0" smtClean="0"/>
          </a:p>
          <a:p>
            <a:r>
              <a:rPr lang="cs-CZ" dirty="0" smtClean="0"/>
              <a:t>si </a:t>
            </a:r>
            <a:r>
              <a:rPr lang="cs-CZ" dirty="0"/>
              <a:t>pamatovat složitou syntaxi. </a:t>
            </a:r>
            <a:endParaRPr lang="cs-CZ" dirty="0" smtClean="0"/>
          </a:p>
          <a:p>
            <a:r>
              <a:rPr lang="cs-CZ" dirty="0" smtClean="0"/>
              <a:t>Argumenty </a:t>
            </a:r>
            <a:r>
              <a:rPr lang="cs-CZ" dirty="0"/>
              <a:t>pro jednotlivé akce jsou zobrazeny v Tvůrci maker.</a:t>
            </a:r>
          </a:p>
          <a:p>
            <a:r>
              <a:rPr lang="cs-CZ" dirty="0"/>
              <a:t>Makra umožňují zvýšení zabezpečení a jejich použití je snadné. </a:t>
            </a:r>
          </a:p>
        </p:txBody>
      </p:sp>
    </p:spTree>
    <p:extLst>
      <p:ext uri="{BB962C8B-B14F-4D97-AF65-F5344CB8AC3E}">
        <p14:creationId xmlns:p14="http://schemas.microsoft.com/office/powerpoint/2010/main" val="2918010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10839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Příklad 1: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55116" y="476672"/>
            <a:ext cx="69333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 formuláře ZapisStudentu přidejte tlačítko. Při kliknutí na toto tlačítko</a:t>
            </a:r>
          </a:p>
          <a:p>
            <a:r>
              <a:rPr lang="cs-CZ" dirty="0" smtClean="0"/>
              <a:t>se otevře náhled sestavy hodnocení konkrétního studenta.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331476"/>
            <a:ext cx="8769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Řešení:</a:t>
            </a:r>
            <a:endParaRPr lang="cs-CZ" b="1" dirty="0">
              <a:solidFill>
                <a:schemeClr val="tx2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4739" y="1331476"/>
            <a:ext cx="5343525" cy="110490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498161" y="2638653"/>
            <a:ext cx="85017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návrhovém zobrazení formuláře přidáme </a:t>
            </a:r>
            <a:r>
              <a:rPr lang="cs-CZ" b="1" u="sng" dirty="0" smtClean="0"/>
              <a:t>popisek</a:t>
            </a:r>
            <a:r>
              <a:rPr lang="cs-CZ" dirty="0" smtClean="0"/>
              <a:t> a graficky jej přizpůsobíme formuláři,</a:t>
            </a:r>
          </a:p>
          <a:p>
            <a:r>
              <a:rPr lang="cs-CZ" dirty="0" smtClean="0"/>
              <a:t>nebo přímo přidáme ovládací prvek tlačítko.</a:t>
            </a:r>
            <a:endParaRPr lang="cs-CZ" dirty="0"/>
          </a:p>
        </p:txBody>
      </p:sp>
      <p:cxnSp>
        <p:nvCxnSpPr>
          <p:cNvPr id="8" name="Přímá spojnice se šipkou 7"/>
          <p:cNvCxnSpPr/>
          <p:nvPr/>
        </p:nvCxnSpPr>
        <p:spPr>
          <a:xfrm flipV="1">
            <a:off x="4932040" y="2204865"/>
            <a:ext cx="432048" cy="504055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498161" y="3429000"/>
            <a:ext cx="72128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událostních vlastnostech tohoto ovládacího prvku otevřeme tvůrce maker</a:t>
            </a:r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2877" y="3861048"/>
            <a:ext cx="4143375" cy="2314575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2" name="TextovéPole 11"/>
          <p:cNvSpPr txBox="1"/>
          <p:nvPr/>
        </p:nvSpPr>
        <p:spPr>
          <a:xfrm>
            <a:off x="742587" y="4649003"/>
            <a:ext cx="11769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Při kliknutí</a:t>
            </a:r>
            <a:endParaRPr lang="cs-CZ" dirty="0"/>
          </a:p>
        </p:txBody>
      </p:sp>
      <p:cxnSp>
        <p:nvCxnSpPr>
          <p:cNvPr id="14" name="Přímá spojnice se šipkou 13"/>
          <p:cNvCxnSpPr>
            <a:stCxn id="12" idx="3"/>
          </p:cNvCxnSpPr>
          <p:nvPr/>
        </p:nvCxnSpPr>
        <p:spPr>
          <a:xfrm>
            <a:off x="1919512" y="4833669"/>
            <a:ext cx="4020640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délník 14"/>
          <p:cNvSpPr/>
          <p:nvPr/>
        </p:nvSpPr>
        <p:spPr>
          <a:xfrm>
            <a:off x="5940152" y="4761584"/>
            <a:ext cx="144016" cy="14401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6444208" y="4878304"/>
            <a:ext cx="14426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Tvůrce maker</a:t>
            </a:r>
            <a:endParaRPr lang="cs-CZ" dirty="0"/>
          </a:p>
        </p:txBody>
      </p:sp>
      <p:cxnSp>
        <p:nvCxnSpPr>
          <p:cNvPr id="18" name="Přímá spojnice se šipkou 17"/>
          <p:cNvCxnSpPr>
            <a:stCxn id="16" idx="1"/>
          </p:cNvCxnSpPr>
          <p:nvPr/>
        </p:nvCxnSpPr>
        <p:spPr>
          <a:xfrm flipH="1">
            <a:off x="5364088" y="5062970"/>
            <a:ext cx="1080120" cy="31024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1403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build="p"/>
      <p:bldP spid="10" grpId="0"/>
      <p:bldP spid="12" grpId="0"/>
      <p:bldP spid="15" grpId="0" animBg="1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404664"/>
            <a:ext cx="6684450" cy="158417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860032" y="1012086"/>
            <a:ext cx="19009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Akce je při kliknutí</a:t>
            </a:r>
            <a:endParaRPr lang="cs-CZ" dirty="0"/>
          </a:p>
        </p:txBody>
      </p:sp>
      <p:cxnSp>
        <p:nvCxnSpPr>
          <p:cNvPr id="5" name="Přímá spojnice se šipkou 4"/>
          <p:cNvCxnSpPr>
            <a:stCxn id="3" idx="0"/>
          </p:cNvCxnSpPr>
          <p:nvPr/>
        </p:nvCxnSpPr>
        <p:spPr>
          <a:xfrm flipV="1">
            <a:off x="5810485" y="692696"/>
            <a:ext cx="705731" cy="31939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4067944" y="1628800"/>
            <a:ext cx="25757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Vybereme otevřít sestavu</a:t>
            </a:r>
            <a:endParaRPr lang="cs-CZ" dirty="0"/>
          </a:p>
        </p:txBody>
      </p:sp>
      <p:cxnSp>
        <p:nvCxnSpPr>
          <p:cNvPr id="8" name="Přímá spojnice se šipkou 7"/>
          <p:cNvCxnSpPr/>
          <p:nvPr/>
        </p:nvCxnSpPr>
        <p:spPr>
          <a:xfrm flipH="1" flipV="1">
            <a:off x="3563888" y="1124744"/>
            <a:ext cx="504056" cy="68872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59" y="2852936"/>
            <a:ext cx="6659862" cy="3456384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2663215" y="4653136"/>
            <a:ext cx="792089" cy="288032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6156012"/>
            <a:ext cx="31570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Hodnota pole OsCislo v sestavě</a:t>
            </a:r>
            <a:endParaRPr lang="cs-CZ" b="1" dirty="0">
              <a:solidFill>
                <a:srgbClr val="FF0000"/>
              </a:solidFill>
            </a:endParaRPr>
          </a:p>
        </p:txBody>
      </p:sp>
      <p:cxnSp>
        <p:nvCxnSpPr>
          <p:cNvPr id="13" name="Přímá spojnice se šipkou 12"/>
          <p:cNvCxnSpPr/>
          <p:nvPr/>
        </p:nvCxnSpPr>
        <p:spPr>
          <a:xfrm flipV="1">
            <a:off x="2522730" y="4941168"/>
            <a:ext cx="465094" cy="129614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délník 13"/>
          <p:cNvSpPr/>
          <p:nvPr/>
        </p:nvSpPr>
        <p:spPr>
          <a:xfrm>
            <a:off x="3501040" y="4653136"/>
            <a:ext cx="2662309" cy="288032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4073860" y="6156012"/>
            <a:ext cx="45266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Aktuální hodnota pole v otevřeném formuláři</a:t>
            </a:r>
            <a:endParaRPr lang="cs-CZ" b="1" dirty="0">
              <a:solidFill>
                <a:srgbClr val="00B050"/>
              </a:solidFill>
            </a:endParaRPr>
          </a:p>
        </p:txBody>
      </p:sp>
      <p:cxnSp>
        <p:nvCxnSpPr>
          <p:cNvPr id="17" name="Přímá spojnice se šipkou 16"/>
          <p:cNvCxnSpPr/>
          <p:nvPr/>
        </p:nvCxnSpPr>
        <p:spPr>
          <a:xfrm flipH="1" flipV="1">
            <a:off x="5508104" y="4954816"/>
            <a:ext cx="781523" cy="1224136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5966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10" grpId="0" animBg="1"/>
      <p:bldP spid="11" grpId="0"/>
      <p:bldP spid="14" grpId="0" animBg="1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10839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Příklad 2: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82435" y="476672"/>
            <a:ext cx="66087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Tlačítku Hodnocení přidejte další akci – při kliknutí se formulář zavře </a:t>
            </a:r>
          </a:p>
          <a:p>
            <a:r>
              <a:rPr lang="cs-CZ" dirty="0" smtClean="0"/>
              <a:t>a teprve pak se otevře sestava z předcházejícího příkladu.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82435" y="1556792"/>
            <a:ext cx="67583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tomto konkrétním případě není možné takto úlohu provést, protože </a:t>
            </a:r>
          </a:p>
          <a:p>
            <a:r>
              <a:rPr lang="cs-CZ" dirty="0" smtClean="0"/>
              <a:t>otevíraná sestava vyžaduje konkrétní hodnotu ze zavřeného formuláře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1619508"/>
            <a:ext cx="8769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Řešení:</a:t>
            </a:r>
            <a:endParaRPr lang="cs-CZ" b="1" dirty="0">
              <a:solidFill>
                <a:schemeClr val="tx2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492896"/>
            <a:ext cx="5459733" cy="4144135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467544" y="4725144"/>
            <a:ext cx="684076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436096" y="2852936"/>
            <a:ext cx="800100" cy="187220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436096" y="4797152"/>
            <a:ext cx="800100" cy="1872208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6236196" y="3563724"/>
            <a:ext cx="27386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Makro pro otevření sestavy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242252" y="5507940"/>
            <a:ext cx="28693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Makro pro zavření formuláře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6638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Materiál slouží k </a:t>
            </a:r>
            <a:r>
              <a:rPr lang="cs-CZ" dirty="0" smtClean="0"/>
              <a:t>výkladu nového </a:t>
            </a:r>
            <a:r>
              <a:rPr lang="cs-CZ" dirty="0"/>
              <a:t>učiva.</a:t>
            </a:r>
          </a:p>
          <a:p>
            <a:r>
              <a:rPr lang="cs-CZ" dirty="0"/>
              <a:t>Opakování </a:t>
            </a:r>
            <a:r>
              <a:rPr lang="cs-CZ" dirty="0" smtClean="0"/>
              <a:t>– vzorce pomoci tvůrce výrazů</a:t>
            </a:r>
            <a:endParaRPr lang="cs-CZ" dirty="0"/>
          </a:p>
          <a:p>
            <a:r>
              <a:rPr lang="cs-CZ" dirty="0" smtClean="0"/>
              <a:t>Student </a:t>
            </a:r>
            <a:r>
              <a:rPr lang="cs-CZ" dirty="0"/>
              <a:t>může materiál použít při opakování.</a:t>
            </a:r>
          </a:p>
          <a:p>
            <a:r>
              <a:rPr lang="cs-CZ" dirty="0"/>
              <a:t>Předpokládaná doba </a:t>
            </a:r>
            <a:r>
              <a:rPr lang="cs-CZ" dirty="0" smtClean="0"/>
              <a:t>40 min</a:t>
            </a:r>
            <a:endParaRPr lang="cs-CZ" dirty="0"/>
          </a:p>
          <a:p>
            <a:pPr marL="0" indent="0" algn="ctr">
              <a:buNone/>
            </a:pPr>
            <a:r>
              <a:rPr lang="cs-CZ" sz="4400" dirty="0"/>
              <a:t>CITACE</a:t>
            </a:r>
          </a:p>
          <a:p>
            <a:r>
              <a:rPr lang="cs-CZ" dirty="0"/>
              <a:t>Vlastní </a:t>
            </a:r>
            <a:r>
              <a:rPr lang="cs-CZ" dirty="0" smtClean="0"/>
              <a:t>tvorba</a:t>
            </a:r>
          </a:p>
          <a:p>
            <a:r>
              <a:rPr lang="cs-CZ" dirty="0" smtClean="0"/>
              <a:t>Nápověda k aplikaci Access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1192</TotalTime>
  <Words>579</Words>
  <Application>Microsoft Office PowerPoint</Application>
  <PresentationFormat>Předvádění na obrazovce (4:3)</PresentationFormat>
  <Paragraphs>69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ANOTACE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SOS NET OFFICE</cp:lastModifiedBy>
  <cp:revision>101</cp:revision>
  <dcterms:created xsi:type="dcterms:W3CDTF">2011-06-20T10:40:08Z</dcterms:created>
  <dcterms:modified xsi:type="dcterms:W3CDTF">2012-12-04T10:28:50Z</dcterms:modified>
</cp:coreProperties>
</file>